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9"/>
  </p:notesMasterIdLst>
  <p:sldIdLst>
    <p:sldId id="260" r:id="rId2"/>
    <p:sldId id="266" r:id="rId3"/>
    <p:sldId id="268" r:id="rId4"/>
    <p:sldId id="267" r:id="rId5"/>
    <p:sldId id="270" r:id="rId6"/>
    <p:sldId id="269" r:id="rId7"/>
    <p:sldId id="261" r:id="rId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00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nadřazené styly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38885C5-9EB7-473A-AE25-DA7A0E8F11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02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cs-CZ" noProof="0" smtClean="0"/>
              <a:t>Kliknutím lze upravit styl.</a:t>
            </a:r>
            <a:endParaRPr lang="en-US" noProof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cs-CZ" noProof="0" smtClean="0"/>
              <a:t>Kliknutím lze upravit styl předlohy.</a:t>
            </a:r>
            <a:endParaRPr lang="en-US" noProof="0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E315AC0-7BDA-405F-8708-692F162D893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6392" name="Rectangle 8" descr="Gold bar"/>
          <p:cNvSpPr>
            <a:spLocks noChangeArrowheads="1"/>
          </p:cNvSpPr>
          <p:nvPr/>
        </p:nvSpPr>
        <p:spPr bwMode="auto">
          <a:xfrm>
            <a:off x="228600" y="2889250"/>
            <a:ext cx="2870200" cy="2016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6393" name="Rectangle 9" descr="Orange bar"/>
          <p:cNvSpPr>
            <a:spLocks noChangeArrowheads="1"/>
          </p:cNvSpPr>
          <p:nvPr/>
        </p:nvSpPr>
        <p:spPr bwMode="auto">
          <a:xfrm>
            <a:off x="3098800" y="2889250"/>
            <a:ext cx="2870200" cy="2016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  <p:sp>
        <p:nvSpPr>
          <p:cNvPr id="16394" name="Rectangle 10" descr="Slate bar"/>
          <p:cNvSpPr>
            <a:spLocks noChangeArrowheads="1"/>
          </p:cNvSpPr>
          <p:nvPr/>
        </p:nvSpPr>
        <p:spPr bwMode="auto">
          <a:xfrm>
            <a:off x="5969000" y="2889250"/>
            <a:ext cx="2870200" cy="20161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BB61E-0FBF-4477-BD82-6B0B030B7B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874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5C199-B496-4407-A2CF-EC68BBFD0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160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A2563F-507F-4294-9BD9-D1146A0B40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74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Nadpis, text a klip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klipart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r>
              <a:rPr lang="cs-CZ" smtClean="0"/>
              <a:t>Kliknutím na ikonu přidáte klipart.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51653F3-8659-46CC-899E-5AC1721844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2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84B69-0484-4B65-B1CC-042D7967AC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28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DA466-35A1-4A10-8B06-30C783863D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14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931AF4-3F9B-42E3-AAB9-F7E0805344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00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68D81-0565-44B1-A9BF-05BA025DD9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92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75E59-5771-4D4E-9F4D-F94E8A867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2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09388-007F-4D2E-B72F-DCE346EF6B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2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69E4B-6984-41EE-8E16-3B8D6AEA2B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38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50E87-5FC9-4F34-BE20-099F378733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0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nadřazený styl nadpisu.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Po klepnutí můžete upravit nadřazené styly textu.</a:t>
            </a:r>
          </a:p>
          <a:p>
            <a:pPr lvl="1"/>
            <a:r>
              <a:rPr lang="en-US" smtClean="0"/>
              <a:t>Druhá úroveň</a:t>
            </a:r>
          </a:p>
          <a:p>
            <a:pPr lvl="2"/>
            <a:r>
              <a:rPr lang="en-US" smtClean="0"/>
              <a:t>Třetí úroveň</a:t>
            </a:r>
          </a:p>
          <a:p>
            <a:pPr lvl="3"/>
            <a:r>
              <a:rPr lang="en-US" smtClean="0"/>
              <a:t>Čtvrtá úroveň</a:t>
            </a:r>
          </a:p>
          <a:p>
            <a:pPr lvl="4"/>
            <a:r>
              <a:rPr lang="en-US" smtClean="0"/>
              <a:t>Pátá úroveň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02F40DE4-F915-4578-B9DA-31587CC7D77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5367" name="Rectangle 7" descr="Gold bar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5369" name="Rectangle 9" descr="Orange bar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  <p:sp>
        <p:nvSpPr>
          <p:cNvPr id="15370" name="Rectangle 10" descr="Slate bar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1" hangingPunct="1"/>
            <a:endParaRPr lang="cs-CZ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quiz_ucetni_uzaverka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Výsledek hospodaření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Účetní uzávěrka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008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Účetní uzávěrka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Podle zákona o účetnictví je účetní jednotka povinna sestavit za celé účetní období </a:t>
            </a:r>
          </a:p>
          <a:p>
            <a:endParaRPr lang="cs-CZ" dirty="0"/>
          </a:p>
          <a:p>
            <a:pPr marL="0" indent="0" algn="ctr">
              <a:buNone/>
            </a:pP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roční účetní uzávěrku</a:t>
            </a:r>
            <a:r>
              <a:rPr lang="cs-CZ" dirty="0" smtClean="0"/>
              <a:t>.</a:t>
            </a:r>
          </a:p>
          <a:p>
            <a:endParaRPr lang="cs-CZ" dirty="0"/>
          </a:p>
          <a:p>
            <a:r>
              <a:rPr lang="cs-CZ" dirty="0" smtClean="0"/>
              <a:t>Je nutné uzavřít účetní knihy.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055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Účetními knihami </a:t>
            </a:r>
            <a:r>
              <a:rPr lang="cs-CZ" dirty="0" smtClean="0"/>
              <a:t>jsou:	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sz="3200" dirty="0" smtClean="0"/>
              <a:t>Deník</a:t>
            </a:r>
          </a:p>
          <a:p>
            <a:endParaRPr lang="cs-CZ" sz="3200" dirty="0" smtClean="0"/>
          </a:p>
          <a:p>
            <a:r>
              <a:rPr lang="cs-CZ" sz="3200" dirty="0" smtClean="0"/>
              <a:t>Hlavní kniha</a:t>
            </a:r>
          </a:p>
          <a:p>
            <a:endParaRPr lang="cs-CZ" sz="3200" dirty="0" smtClean="0"/>
          </a:p>
          <a:p>
            <a:r>
              <a:rPr lang="cs-CZ" sz="3200" dirty="0" smtClean="0"/>
              <a:t>Knihy analytické evidence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80796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800" dirty="0" smtClean="0"/>
              <a:t>Postup prací při uzavírání účetních knih</a:t>
            </a:r>
            <a:endParaRPr lang="cs-CZ" sz="3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endParaRPr lang="cs-CZ" dirty="0" smtClean="0"/>
          </a:p>
          <a:p>
            <a:pPr marL="514350" indent="-514350">
              <a:buFont typeface="+mj-lt"/>
              <a:buAutoNum type="arabicParenR"/>
            </a:pPr>
            <a:r>
              <a:rPr lang="cs-CZ" sz="3200" dirty="0" smtClean="0"/>
              <a:t>Provede se inventarizace.</a:t>
            </a:r>
          </a:p>
          <a:p>
            <a:pPr marL="514350" indent="-514350">
              <a:buFont typeface="+mj-lt"/>
              <a:buAutoNum type="arabicParenR"/>
            </a:pPr>
            <a:endParaRPr lang="cs-CZ" sz="3200" dirty="0"/>
          </a:p>
          <a:p>
            <a:pPr marL="514350" indent="-514350">
              <a:buFont typeface="+mj-lt"/>
              <a:buAutoNum type="arabicParenR"/>
            </a:pPr>
            <a:r>
              <a:rPr lang="cs-CZ" sz="3200" dirty="0" smtClean="0"/>
              <a:t>Zaúčtují se účetní operace ke konci účetního období.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28920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Provedou </a:t>
            </a:r>
            <a:r>
              <a:rPr lang="cs-CZ" dirty="0"/>
              <a:t>se tzv. uzávěrkové práce</a:t>
            </a:r>
            <a:r>
              <a:rPr lang="cs-CZ" dirty="0" smtClean="0"/>
              <a:t>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3200" dirty="0" smtClean="0"/>
              <a:t>Zaúčtují se:</a:t>
            </a:r>
          </a:p>
          <a:p>
            <a:r>
              <a:rPr lang="cs-CZ" dirty="0" smtClean="0"/>
              <a:t>zjištěné inventarizační rozdíly</a:t>
            </a:r>
            <a:endParaRPr lang="cs-CZ" dirty="0"/>
          </a:p>
          <a:p>
            <a:r>
              <a:rPr lang="cs-CZ" dirty="0" smtClean="0"/>
              <a:t>časově rozlišené náklady a výnosy</a:t>
            </a:r>
          </a:p>
          <a:p>
            <a:r>
              <a:rPr lang="cs-CZ" dirty="0"/>
              <a:t>r</a:t>
            </a:r>
            <a:r>
              <a:rPr lang="cs-CZ" dirty="0" smtClean="0"/>
              <a:t>ezervy</a:t>
            </a:r>
          </a:p>
          <a:p>
            <a:r>
              <a:rPr lang="cs-CZ" dirty="0"/>
              <a:t>k</a:t>
            </a:r>
            <a:r>
              <a:rPr lang="cs-CZ" dirty="0" smtClean="0"/>
              <a:t>urzové rozdíly</a:t>
            </a:r>
          </a:p>
          <a:p>
            <a:r>
              <a:rPr lang="cs-CZ" dirty="0"/>
              <a:t>o</a:t>
            </a:r>
            <a:r>
              <a:rPr lang="cs-CZ" dirty="0" smtClean="0"/>
              <a:t>dpis pohledávek</a:t>
            </a:r>
          </a:p>
          <a:p>
            <a:r>
              <a:rPr lang="cs-CZ" dirty="0"/>
              <a:t>d</a:t>
            </a:r>
            <a:r>
              <a:rPr lang="cs-CZ" dirty="0" smtClean="0"/>
              <a:t>ohadné položky</a:t>
            </a:r>
          </a:p>
        </p:txBody>
      </p:sp>
    </p:spTree>
    <p:extLst>
      <p:ext uri="{BB962C8B-B14F-4D97-AF65-F5344CB8AC3E}">
        <p14:creationId xmlns:p14="http://schemas.microsoft.com/office/powerpoint/2010/main" val="65631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Uzávěrka účetních knih zahrnuje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041776"/>
          </a:xfrm>
        </p:spPr>
        <p:txBody>
          <a:bodyPr/>
          <a:lstStyle/>
          <a:p>
            <a:r>
              <a:rPr lang="cs-CZ" sz="2600" dirty="0" smtClean="0"/>
              <a:t>Zjištění výsledku hospodaření před zdaněním.</a:t>
            </a:r>
          </a:p>
          <a:p>
            <a:endParaRPr lang="cs-CZ" sz="2600" dirty="0" smtClean="0"/>
          </a:p>
          <a:p>
            <a:r>
              <a:rPr lang="cs-CZ" sz="2600" dirty="0" smtClean="0"/>
              <a:t>Výpočet a zaúčtování daňové povinnosti.</a:t>
            </a:r>
          </a:p>
          <a:p>
            <a:endParaRPr lang="cs-CZ" sz="2600" dirty="0" smtClean="0"/>
          </a:p>
          <a:p>
            <a:r>
              <a:rPr lang="cs-CZ" sz="2600" dirty="0" smtClean="0"/>
              <a:t>Zjištění konečných zůstatků aktivních a pasivních účtů a převedení na účet </a:t>
            </a:r>
            <a:r>
              <a:rPr lang="cs-CZ" sz="2600" b="1" dirty="0" smtClean="0"/>
              <a:t>702 – Konečný účet </a:t>
            </a:r>
            <a:r>
              <a:rPr lang="cs-CZ" sz="2600" b="1" dirty="0" err="1" smtClean="0"/>
              <a:t>rozvažný</a:t>
            </a:r>
            <a:r>
              <a:rPr lang="cs-CZ" sz="2600" b="1" dirty="0" smtClean="0"/>
              <a:t>.</a:t>
            </a:r>
          </a:p>
          <a:p>
            <a:endParaRPr lang="cs-CZ" sz="2600" dirty="0" smtClean="0"/>
          </a:p>
          <a:p>
            <a:r>
              <a:rPr lang="cs-CZ" sz="2600" dirty="0" smtClean="0"/>
              <a:t>Zjištění stavu nákladových a výsledkových účtů a převedení na účet </a:t>
            </a:r>
            <a:r>
              <a:rPr lang="cs-CZ" sz="2600" b="1" dirty="0" smtClean="0"/>
              <a:t>710 – Účet zisků a ztrát</a:t>
            </a:r>
            <a:r>
              <a:rPr lang="cs-CZ" sz="2600" dirty="0" smtClean="0"/>
              <a:t>.</a:t>
            </a:r>
          </a:p>
          <a:p>
            <a:pPr marL="0" indent="0">
              <a:buNone/>
            </a:pPr>
            <a:r>
              <a:rPr lang="cs-CZ" sz="2400" dirty="0" smtClean="0"/>
              <a:t>                                  </a:t>
            </a:r>
          </a:p>
          <a:p>
            <a:pPr marL="0" indent="0">
              <a:buNone/>
            </a:pPr>
            <a:r>
              <a:rPr lang="cs-CZ" sz="2400" smtClean="0"/>
              <a:t>                                                               </a:t>
            </a:r>
            <a:r>
              <a:rPr lang="cs-CZ" sz="2400" smtClean="0"/>
              <a:t>       </a:t>
            </a:r>
            <a:r>
              <a:rPr lang="cs-CZ" sz="2000" dirty="0" smtClean="0"/>
              <a:t>Spusť test</a:t>
            </a:r>
          </a:p>
          <a:p>
            <a:endParaRPr lang="cs-CZ" sz="2000" dirty="0"/>
          </a:p>
        </p:txBody>
      </p:sp>
      <p:sp>
        <p:nvSpPr>
          <p:cNvPr id="4" name="Slunce 3">
            <a:hlinkClick r:id="rId2" action="ppaction://hlinkfile"/>
          </p:cNvPr>
          <p:cNvSpPr/>
          <p:nvPr/>
        </p:nvSpPr>
        <p:spPr bwMode="auto">
          <a:xfrm>
            <a:off x="7668344" y="5661248"/>
            <a:ext cx="1152128" cy="980728"/>
          </a:xfrm>
          <a:prstGeom prst="sun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" name="Přímá spojnice se šipkou 5"/>
          <p:cNvCxnSpPr/>
          <p:nvPr/>
        </p:nvCxnSpPr>
        <p:spPr bwMode="auto">
          <a:xfrm>
            <a:off x="6300192" y="6641976"/>
            <a:ext cx="13681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817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Závěrečné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30725"/>
          </a:xfrm>
        </p:spPr>
        <p:txBody>
          <a:bodyPr/>
          <a:lstStyle/>
          <a:p>
            <a:r>
              <a:rPr lang="cs-CZ" sz="2400" dirty="0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r>
              <a:rPr lang="cs-CZ" sz="2400" b="1" dirty="0"/>
              <a:t>Zdroj</a:t>
            </a:r>
            <a:r>
              <a:rPr lang="cs-CZ" sz="2400" b="1" dirty="0" smtClean="0"/>
              <a:t>:</a:t>
            </a:r>
          </a:p>
          <a:p>
            <a:r>
              <a:rPr lang="cs-CZ" sz="2400" dirty="0"/>
              <a:t>MRKOSOVÁ, Jitka. </a:t>
            </a:r>
            <a:r>
              <a:rPr lang="cs-CZ" sz="2400" i="1" dirty="0"/>
              <a:t>Účetnictví ...</a:t>
            </a:r>
            <a:r>
              <a:rPr lang="cs-CZ" sz="2400" dirty="0"/>
              <a:t>: </a:t>
            </a:r>
            <a:r>
              <a:rPr lang="cs-CZ" sz="2400" i="1" dirty="0"/>
              <a:t>učebnice pro SŠ a VOŠ</a:t>
            </a:r>
            <a:r>
              <a:rPr lang="cs-CZ" sz="2400" dirty="0"/>
              <a:t>. Brno: </a:t>
            </a:r>
            <a:r>
              <a:rPr lang="cs-CZ" sz="2400" dirty="0" err="1"/>
              <a:t>Computer</a:t>
            </a:r>
            <a:r>
              <a:rPr lang="cs-CZ" sz="2400" dirty="0"/>
              <a:t> </a:t>
            </a:r>
            <a:r>
              <a:rPr lang="cs-CZ" sz="2400" dirty="0" err="1"/>
              <a:t>Press</a:t>
            </a:r>
            <a:r>
              <a:rPr lang="cs-CZ" sz="2400" dirty="0"/>
              <a:t>, 2011-. Daně a účetnictví. ISBN 978-80-251-3422-1.  </a:t>
            </a:r>
          </a:p>
          <a:p>
            <a:r>
              <a:rPr lang="cs-CZ" sz="2400" dirty="0" smtClean="0"/>
              <a:t>Ostatní </a:t>
            </a:r>
            <a:r>
              <a:rPr lang="cs-CZ" sz="2400" dirty="0"/>
              <a:t>objekty a text je vlastní originální tvorbou autora nebo jsou součástí softwaru Microsoft® Office</a:t>
            </a:r>
            <a:r>
              <a:rPr lang="cs-CZ" sz="2400" dirty="0" smtClean="0"/>
              <a:t>.</a:t>
            </a:r>
          </a:p>
          <a:p>
            <a:pPr lvl="0"/>
            <a:r>
              <a:rPr lang="cs-CZ" sz="2400" dirty="0"/>
              <a:t>Kvíz je vypracován v softwaru </a:t>
            </a:r>
            <a:r>
              <a:rPr lang="cs-CZ" sz="2400" dirty="0" err="1"/>
              <a:t>HotPotatoes</a:t>
            </a:r>
            <a:r>
              <a:rPr lang="cs-CZ" sz="2400" baseline="30000" dirty="0" err="1"/>
              <a:t>TM</a:t>
            </a:r>
            <a:r>
              <a:rPr lang="cs-CZ" sz="2400" dirty="0"/>
              <a:t> 6. Je nedílnou součástí materiálu a je zakázáno šířit jej zvlášť.</a:t>
            </a:r>
          </a:p>
          <a:p>
            <a:endParaRPr lang="cs-CZ" sz="2400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548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ce">
  <a:themeElements>
    <a:clrScheme name="Level 9">
      <a:dk1>
        <a:srgbClr val="000000"/>
      </a:dk1>
      <a:lt1>
        <a:srgbClr val="FFFFFF"/>
      </a:lt1>
      <a:dk2>
        <a:srgbClr val="666699"/>
      </a:dk2>
      <a:lt2>
        <a:srgbClr val="FFCC00"/>
      </a:lt2>
      <a:accent1>
        <a:srgbClr val="FF9900"/>
      </a:accent1>
      <a:accent2>
        <a:srgbClr val="FF9900"/>
      </a:accent2>
      <a:accent3>
        <a:srgbClr val="FFFFFF"/>
      </a:accent3>
      <a:accent4>
        <a:srgbClr val="000000"/>
      </a:accent4>
      <a:accent5>
        <a:srgbClr val="FFCAAA"/>
      </a:accent5>
      <a:accent6>
        <a:srgbClr val="E78A00"/>
      </a:accent6>
      <a:hlink>
        <a:srgbClr val="666699"/>
      </a:hlink>
      <a:folHlink>
        <a:srgbClr val="999966"/>
      </a:folHlink>
    </a:clrScheme>
    <a:fontScheme name="Level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9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</Template>
  <TotalTime>109</TotalTime>
  <Words>222</Words>
  <Application>Microsoft Office PowerPoint</Application>
  <PresentationFormat>Předvádění na obrazovce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Prezentace</vt:lpstr>
      <vt:lpstr>Výsledek hospodaření</vt:lpstr>
      <vt:lpstr>Účetní uzávěrka</vt:lpstr>
      <vt:lpstr>Účetními knihami jsou: </vt:lpstr>
      <vt:lpstr>Postup prací při uzavírání účetních knih</vt:lpstr>
      <vt:lpstr> Provedou se tzv. uzávěrkové práce:</vt:lpstr>
      <vt:lpstr>Uzávěrka účetních knih zahrnuje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27</cp:revision>
  <dcterms:created xsi:type="dcterms:W3CDTF">2013-01-13T09:45:58Z</dcterms:created>
  <dcterms:modified xsi:type="dcterms:W3CDTF">2013-03-11T09:04:22Z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TC060874521029</vt:lpwstr>
  </property>
</Properties>
</file>