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57" r:id="rId1"/>
  </p:sldMasterIdLst>
  <p:notesMasterIdLst>
    <p:notesMasterId r:id="rId10"/>
  </p:notesMasterIdLst>
  <p:sldIdLst>
    <p:sldId id="260" r:id="rId2"/>
    <p:sldId id="266" r:id="rId3"/>
    <p:sldId id="269" r:id="rId4"/>
    <p:sldId id="267" r:id="rId5"/>
    <p:sldId id="262" r:id="rId6"/>
    <p:sldId id="263" r:id="rId7"/>
    <p:sldId id="270" r:id="rId8"/>
    <p:sldId id="261" r:id="rId9"/>
  </p:sldIdLst>
  <p:sldSz cx="9144000" cy="6858000" type="screen4x3"/>
  <p:notesSz cx="7010400" cy="92964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00" autoAdjust="0"/>
    <p:restoredTop sz="94600" autoAdjust="0"/>
  </p:normalViewPr>
  <p:slideViewPr>
    <p:cSldViewPr>
      <p:cViewPr varScale="1">
        <p:scale>
          <a:sx n="70" d="100"/>
          <a:sy n="70" d="100"/>
        </p:scale>
        <p:origin x="-137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/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970338" y="0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endParaRPr lang="en-US"/>
          </a:p>
        </p:txBody>
      </p:sp>
      <p:sp>
        <p:nvSpPr>
          <p:cNvPr id="2355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81100" y="696913"/>
            <a:ext cx="4648200" cy="34861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2355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701675" y="4416425"/>
            <a:ext cx="5607050" cy="41830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Po klepnutí můžete upravit nadřazené styly textu.</a:t>
            </a:r>
          </a:p>
          <a:p>
            <a:pPr lvl="1"/>
            <a:r>
              <a:rPr lang="en-US" smtClean="0"/>
              <a:t>Druhá úroveň</a:t>
            </a:r>
          </a:p>
          <a:p>
            <a:pPr lvl="2"/>
            <a:r>
              <a:rPr lang="en-US" smtClean="0"/>
              <a:t>Třetí úroveň</a:t>
            </a:r>
          </a:p>
          <a:p>
            <a:pPr lvl="3"/>
            <a:r>
              <a:rPr lang="en-US" smtClean="0"/>
              <a:t>Čtvrtá úroveň</a:t>
            </a:r>
          </a:p>
          <a:p>
            <a:pPr lvl="4"/>
            <a:r>
              <a:rPr lang="en-US" smtClean="0"/>
              <a:t>Pátá úroveň</a:t>
            </a:r>
          </a:p>
        </p:txBody>
      </p:sp>
      <p:sp>
        <p:nvSpPr>
          <p:cNvPr id="2355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829675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/>
            </a:lvl1pPr>
          </a:lstStyle>
          <a:p>
            <a:endParaRPr lang="en-US"/>
          </a:p>
        </p:txBody>
      </p:sp>
      <p:sp>
        <p:nvSpPr>
          <p:cNvPr id="2355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970338" y="8829675"/>
            <a:ext cx="3038475" cy="4651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338885C5-9EB7-473A-AE25-DA7A0E8F112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400209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685800"/>
            <a:ext cx="7772400" cy="2127250"/>
          </a:xfrm>
        </p:spPr>
        <p:txBody>
          <a:bodyPr/>
          <a:lstStyle>
            <a:lvl1pPr algn="ctr">
              <a:defRPr sz="5800"/>
            </a:lvl1pPr>
          </a:lstStyle>
          <a:p>
            <a:pPr lvl="0"/>
            <a:r>
              <a:rPr lang="cs-CZ" noProof="0" smtClean="0"/>
              <a:t>Kliknutím lze upravit styl.</a:t>
            </a:r>
            <a:endParaRPr lang="en-US" noProof="0" smtClean="0"/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270250"/>
            <a:ext cx="6400800" cy="22098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 sz="3000"/>
            </a:lvl1pPr>
          </a:lstStyle>
          <a:p>
            <a:pPr lvl="0"/>
            <a:r>
              <a:rPr lang="cs-CZ" noProof="0" smtClean="0"/>
              <a:t>Kliknutím lze upravit styl předlohy.</a:t>
            </a:r>
            <a:endParaRPr lang="en-US" noProof="0" smtClean="0"/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6389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16390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5E315AC0-7BDA-405F-8708-692F162D893C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6392" name="Rectangle 8" descr="Gold bar"/>
          <p:cNvSpPr>
            <a:spLocks noChangeArrowheads="1"/>
          </p:cNvSpPr>
          <p:nvPr/>
        </p:nvSpPr>
        <p:spPr bwMode="auto">
          <a:xfrm>
            <a:off x="228600" y="2889250"/>
            <a:ext cx="2870200" cy="201613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cs-CZ"/>
          </a:p>
        </p:txBody>
      </p:sp>
      <p:sp>
        <p:nvSpPr>
          <p:cNvPr id="16393" name="Rectangle 9" descr="Orange bar"/>
          <p:cNvSpPr>
            <a:spLocks noChangeArrowheads="1"/>
          </p:cNvSpPr>
          <p:nvPr/>
        </p:nvSpPr>
        <p:spPr bwMode="auto">
          <a:xfrm>
            <a:off x="3098800" y="2889250"/>
            <a:ext cx="2870200" cy="201613"/>
          </a:xfrm>
          <a:prstGeom prst="rect">
            <a:avLst/>
          </a:prstGeom>
          <a:solidFill>
            <a:schemeClr val="accent1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cs-CZ"/>
          </a:p>
        </p:txBody>
      </p:sp>
      <p:sp>
        <p:nvSpPr>
          <p:cNvPr id="16394" name="Rectangle 10" descr="Slate bar"/>
          <p:cNvSpPr>
            <a:spLocks noChangeArrowheads="1"/>
          </p:cNvSpPr>
          <p:nvPr/>
        </p:nvSpPr>
        <p:spPr bwMode="auto">
          <a:xfrm>
            <a:off x="5969000" y="2889250"/>
            <a:ext cx="2870200" cy="201613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cs-CZ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F7BB61E-0FBF-4477-BD82-6B0B030B7B8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58748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277813"/>
            <a:ext cx="2057400" cy="5853112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277813"/>
            <a:ext cx="6019800" cy="5853112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35C199-B496-4407-A2CF-EC68BBFD07FC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916016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AndTwoObj" preserve="1">
  <p:cSld name="Nadpis, text a 2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9163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3"/>
          </p:nvPr>
        </p:nvSpPr>
        <p:spPr>
          <a:xfrm>
            <a:off x="4648200" y="3941763"/>
            <a:ext cx="4038600" cy="2189162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datum 5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Zástupný symbol pro zápatí 6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Zástupný symbol pro číslo snímku 7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B9A2563F-507F-4294-9BD9-D1146A0B400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47493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ClipArt" preserve="1">
  <p:cSld name="Nadpis, text a klip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229600" cy="1139825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klipart 3"/>
          <p:cNvSpPr>
            <a:spLocks noGrp="1"/>
          </p:cNvSpPr>
          <p:nvPr>
            <p:ph type="clipArt"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/>
          <a:p>
            <a:r>
              <a:rPr lang="cs-CZ" smtClean="0"/>
              <a:t>Kliknutím na ikonu přidáte klipart.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>
          <a:xfrm>
            <a:off x="3124200" y="6248400"/>
            <a:ext cx="2895600" cy="457200"/>
          </a:xfrm>
        </p:spPr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>
          <a:xfrm>
            <a:off x="6553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fld id="{D51653F3-8659-46CC-899E-5AC172184478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2293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7584B69-0484-4B65-B1CC-042D7967AC84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06289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18DA466-35A1-4A10-8B06-30C783863D7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8144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307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B931AF4-3F9B-42E3-AAB9-F7E080534439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30000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D68D81-0565-44B1-A9BF-05BA025DD961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09230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9075E59-5771-4D4E-9F4D-F94E8A8673A3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88280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A709388-007F-4D2E-B72F-DCE346EF6B6F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98265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1D69E4B-6984-41EE-8E16-3B8D6AEA2B45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63850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 smtClean="0"/>
              <a:t>Kliknutím na ikonu přidáte obrázek.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1550E87-5FC9-4F34-BE20-099F3787335B}" type="slidenum">
              <a:rPr lang="en-US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40031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7813"/>
            <a:ext cx="8229600" cy="11398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Po klepnutí můžete upravit nadřazený styl nadpisu.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307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Po klepnutí můžete upravit nadřazené styly textu.</a:t>
            </a:r>
          </a:p>
          <a:p>
            <a:pPr lvl="1"/>
            <a:r>
              <a:rPr lang="en-US" smtClean="0"/>
              <a:t>Druhá úroveň</a:t>
            </a:r>
          </a:p>
          <a:p>
            <a:pPr lvl="2"/>
            <a:r>
              <a:rPr lang="en-US" smtClean="0"/>
              <a:t>Třetí úroveň</a:t>
            </a:r>
          </a:p>
          <a:p>
            <a:pPr lvl="3"/>
            <a:r>
              <a:rPr lang="en-US" smtClean="0"/>
              <a:t>Čtvrtá úroveň</a:t>
            </a:r>
          </a:p>
          <a:p>
            <a:pPr lvl="4"/>
            <a:r>
              <a:rPr lang="en-US" smtClean="0"/>
              <a:t>Pátá úroveň</a:t>
            </a:r>
          </a:p>
        </p:txBody>
      </p:sp>
      <p:sp>
        <p:nvSpPr>
          <p:cNvPr id="15364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8400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000"/>
            </a:lvl1pPr>
          </a:lstStyle>
          <a:p>
            <a:endParaRPr lang="en-US"/>
          </a:p>
        </p:txBody>
      </p:sp>
      <p:sp>
        <p:nvSpPr>
          <p:cNvPr id="15365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defRPr sz="1000"/>
            </a:lvl1pPr>
          </a:lstStyle>
          <a:p>
            <a:endParaRPr lang="en-US"/>
          </a:p>
        </p:txBody>
      </p:sp>
      <p:sp>
        <p:nvSpPr>
          <p:cNvPr id="15366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000"/>
            </a:lvl1pPr>
          </a:lstStyle>
          <a:p>
            <a:fld id="{02F40DE4-F915-4578-B9DA-31587CC7D77D}" type="slidenum">
              <a:rPr lang="en-US"/>
              <a:pPr/>
              <a:t>‹#›</a:t>
            </a:fld>
            <a:endParaRPr lang="en-US"/>
          </a:p>
        </p:txBody>
      </p:sp>
      <p:sp>
        <p:nvSpPr>
          <p:cNvPr id="15367" name="Rectangle 7" descr="Gold bar"/>
          <p:cNvSpPr>
            <a:spLocks noChangeArrowheads="1"/>
          </p:cNvSpPr>
          <p:nvPr/>
        </p:nvSpPr>
        <p:spPr bwMode="auto">
          <a:xfrm>
            <a:off x="0" y="0"/>
            <a:ext cx="228600" cy="2286000"/>
          </a:xfrm>
          <a:prstGeom prst="rect">
            <a:avLst/>
          </a:prstGeom>
          <a:solidFill>
            <a:schemeClr val="bg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lang="cs-CZ" sz="2400">
              <a:latin typeface="Times New Roman" pitchFamily="18" charset="0"/>
            </a:endParaRPr>
          </a:p>
        </p:txBody>
      </p:sp>
      <p:sp>
        <p:nvSpPr>
          <p:cNvPr id="15368" name="Line 8"/>
          <p:cNvSpPr>
            <a:spLocks noChangeShapeType="1"/>
          </p:cNvSpPr>
          <p:nvPr/>
        </p:nvSpPr>
        <p:spPr bwMode="auto">
          <a:xfrm>
            <a:off x="457200" y="1447800"/>
            <a:ext cx="8077200" cy="0"/>
          </a:xfrm>
          <a:prstGeom prst="line">
            <a:avLst/>
          </a:prstGeom>
          <a:noFill/>
          <a:ln w="19050">
            <a:solidFill>
              <a:schemeClr val="tx2"/>
            </a:solidFill>
            <a:round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endParaRPr lang="cs-CZ"/>
          </a:p>
        </p:txBody>
      </p:sp>
      <p:sp>
        <p:nvSpPr>
          <p:cNvPr id="15369" name="Rectangle 9" descr="Orange bar"/>
          <p:cNvSpPr>
            <a:spLocks noChangeArrowheads="1"/>
          </p:cNvSpPr>
          <p:nvPr/>
        </p:nvSpPr>
        <p:spPr bwMode="auto">
          <a:xfrm>
            <a:off x="0" y="2286000"/>
            <a:ext cx="228600" cy="2286000"/>
          </a:xfrm>
          <a:prstGeom prst="rect">
            <a:avLst/>
          </a:prstGeom>
          <a:solidFill>
            <a:schemeClr val="accent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lang="cs-CZ" sz="2400">
              <a:latin typeface="Times New Roman" pitchFamily="18" charset="0"/>
            </a:endParaRPr>
          </a:p>
        </p:txBody>
      </p:sp>
      <p:sp>
        <p:nvSpPr>
          <p:cNvPr id="15370" name="Rectangle 10" descr="Slate bar"/>
          <p:cNvSpPr>
            <a:spLocks noChangeArrowheads="1"/>
          </p:cNvSpPr>
          <p:nvPr/>
        </p:nvSpPr>
        <p:spPr bwMode="auto">
          <a:xfrm>
            <a:off x="0" y="4572000"/>
            <a:ext cx="228600" cy="2286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pPr algn="ctr" eaLnBrk="1" hangingPunct="1"/>
            <a:endParaRPr lang="cs-CZ" sz="2400">
              <a:latin typeface="Times New Roman" pitchFamily="18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8" r:id="rId1"/>
    <p:sldLayoutId id="2147483659" r:id="rId2"/>
    <p:sldLayoutId id="2147483660" r:id="rId3"/>
    <p:sldLayoutId id="2147483661" r:id="rId4"/>
    <p:sldLayoutId id="2147483662" r:id="rId5"/>
    <p:sldLayoutId id="2147483663" r:id="rId6"/>
    <p:sldLayoutId id="2147483664" r:id="rId7"/>
    <p:sldLayoutId id="2147483665" r:id="rId8"/>
    <p:sldLayoutId id="2147483666" r:id="rId9"/>
    <p:sldLayoutId id="2147483667" r:id="rId10"/>
    <p:sldLayoutId id="2147483668" r:id="rId11"/>
    <p:sldLayoutId id="2147483669" r:id="rId12"/>
    <p:sldLayoutId id="2147483670" r:id="rId13"/>
  </p:sldLayoutIdLst>
  <p:txStyles>
    <p:titleStyle>
      <a:lvl1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SzPct val="75000"/>
        <a:buFont typeface="Wingdings" pitchFamily="2" charset="2"/>
        <a:buChar char="p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75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lr>
          <a:schemeClr val="accent1"/>
        </a:buClr>
        <a:buSzPct val="65000"/>
        <a:buFont typeface="Wingdings" pitchFamily="2" charset="2"/>
        <a:buChar char="p"/>
        <a:defRPr sz="20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tx2"/>
        </a:buClr>
        <a:buSzPct val="80000"/>
        <a:buFont typeface="Wingdings" pitchFamily="2" charset="2"/>
        <a:buChar char="§"/>
        <a:defRPr>
          <a:solidFill>
            <a:schemeClr val="tx1"/>
          </a:solidFill>
          <a:latin typeface="+mn-lt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zadani_prikladu.docx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reseni_prikladu.docx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cs-CZ" dirty="0" smtClean="0"/>
              <a:t>Výsledek hospodaření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 dirty="0" smtClean="0"/>
              <a:t>Účtování výnosů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900829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39825"/>
          </a:xfrm>
        </p:spPr>
        <p:txBody>
          <a:bodyPr/>
          <a:lstStyle/>
          <a:p>
            <a:r>
              <a:rPr lang="cs-CZ" dirty="0" smtClean="0"/>
              <a:t>Zásady pro účtování výnosů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95536" y="1556792"/>
            <a:ext cx="8229600" cy="4530725"/>
          </a:xfrm>
        </p:spPr>
        <p:txBody>
          <a:bodyPr/>
          <a:lstStyle/>
          <a:p>
            <a:endParaRPr lang="cs-CZ" dirty="0" smtClean="0"/>
          </a:p>
          <a:p>
            <a:r>
              <a:rPr lang="cs-CZ" dirty="0" smtClean="0"/>
              <a:t>Výnosy se účtují na účtech 6. účtové třídy.</a:t>
            </a:r>
          </a:p>
          <a:p>
            <a:endParaRPr lang="cs-CZ" dirty="0" smtClean="0"/>
          </a:p>
          <a:p>
            <a:r>
              <a:rPr lang="cs-CZ" dirty="0" smtClean="0"/>
              <a:t>Výnosy se v průběhu roku účtují na stranu D. </a:t>
            </a:r>
          </a:p>
          <a:p>
            <a:pPr marL="0" indent="0">
              <a:buNone/>
            </a:pPr>
            <a:r>
              <a:rPr lang="cs-CZ" sz="2400" dirty="0" smtClean="0"/>
              <a:t>    (v 61. účtové skupině je možné účtování na straně MD)</a:t>
            </a:r>
          </a:p>
          <a:p>
            <a:pPr marL="0" indent="0">
              <a:buNone/>
            </a:pPr>
            <a:endParaRPr lang="cs-CZ" sz="2400" dirty="0" smtClean="0"/>
          </a:p>
          <a:p>
            <a:r>
              <a:rPr lang="cs-CZ" dirty="0" smtClean="0"/>
              <a:t>Výnosy se účtují zásadně do období, s nímž časově a věcně souvisí, tj. časově se rozlišují.</a:t>
            </a:r>
          </a:p>
          <a:p>
            <a:endParaRPr lang="cs-CZ" dirty="0" smtClean="0"/>
          </a:p>
        </p:txBody>
      </p:sp>
    </p:spTree>
    <p:extLst>
      <p:ext uri="{BB962C8B-B14F-4D97-AF65-F5344CB8AC3E}">
        <p14:creationId xmlns:p14="http://schemas.microsoft.com/office/powerpoint/2010/main" val="28055760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Zásady pro účtování výnosů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57200" y="1600200"/>
            <a:ext cx="8435280" cy="4530725"/>
          </a:xfrm>
        </p:spPr>
        <p:txBody>
          <a:bodyPr/>
          <a:lstStyle/>
          <a:p>
            <a:endParaRPr lang="cs-CZ" dirty="0" smtClean="0"/>
          </a:p>
          <a:p>
            <a:r>
              <a:rPr lang="cs-CZ" dirty="0" smtClean="0"/>
              <a:t>Na </a:t>
            </a:r>
            <a:r>
              <a:rPr lang="cs-CZ" dirty="0"/>
              <a:t>jednotlivé účty se účtují případy narůstajícím způsobem od začátku roku</a:t>
            </a:r>
            <a:r>
              <a:rPr lang="cs-CZ" dirty="0" smtClean="0"/>
              <a:t>.</a:t>
            </a:r>
          </a:p>
          <a:p>
            <a:endParaRPr lang="cs-CZ" dirty="0"/>
          </a:p>
          <a:p>
            <a:r>
              <a:rPr lang="cs-CZ" dirty="0" smtClean="0"/>
              <a:t>Při účtování nákladů a výnosů je zákaz je jejich kompenzace.</a:t>
            </a:r>
          </a:p>
          <a:p>
            <a:pPr marL="0" indent="0">
              <a:buNone/>
            </a:pPr>
            <a:r>
              <a:rPr lang="cs-CZ" sz="2400" dirty="0" smtClean="0"/>
              <a:t>    (např. náhrada manka je výnosem, ne snížením nákladů)</a:t>
            </a:r>
            <a:endParaRPr lang="cs-CZ" sz="2400" dirty="0"/>
          </a:p>
          <a:p>
            <a:endParaRPr lang="cs-CZ" dirty="0"/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56532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Schéma účtování výnosů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cs-CZ" dirty="0"/>
          </a:p>
        </p:txBody>
      </p:sp>
      <p:graphicFrame>
        <p:nvGraphicFramePr>
          <p:cNvPr id="4" name="Zástupný symbol pro obsah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660750759"/>
              </p:ext>
            </p:extLst>
          </p:nvPr>
        </p:nvGraphicFramePr>
        <p:xfrm>
          <a:off x="935596" y="2489304"/>
          <a:ext cx="7272809" cy="2595880"/>
        </p:xfrm>
        <a:graphic>
          <a:graphicData uri="http://schemas.openxmlformats.org/drawingml/2006/table">
            <a:tbl>
              <a:tblPr firstRow="1" bandRow="1">
                <a:tableStyleId>{2D5ABB26-0587-4C30-8999-92F81FD0307C}</a:tableStyleId>
              </a:tblPr>
              <a:tblGrid>
                <a:gridCol w="1718177"/>
                <a:gridCol w="1336360"/>
                <a:gridCol w="1309148"/>
                <a:gridCol w="1454562"/>
                <a:gridCol w="1454562"/>
              </a:tblGrid>
              <a:tr h="370840"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endParaRPr lang="cs-CZ" sz="1400" b="1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</a:tr>
              <a:tr h="370840">
                <a:tc gridSpan="2">
                  <a:txBody>
                    <a:bodyPr/>
                    <a:lstStyle/>
                    <a:p>
                      <a:pPr algn="ctr"/>
                      <a:r>
                        <a:rPr lang="cs-CZ" sz="1600" dirty="0" smtClean="0">
                          <a:latin typeface="+mj-lt"/>
                          <a:cs typeface="Times New Roman" pitchFamily="18" charset="0"/>
                        </a:rPr>
                        <a:t>Různé účty</a:t>
                      </a:r>
                      <a:endParaRPr lang="cs-CZ" sz="16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 dirty="0"/>
                    </a:p>
                  </a:txBody>
                  <a:tcPr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endParaRPr lang="cs-CZ" sz="16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cs-CZ" sz="1600" dirty="0" smtClean="0">
                          <a:latin typeface="+mj-lt"/>
                          <a:cs typeface="Times New Roman" pitchFamily="18" charset="0"/>
                        </a:rPr>
                        <a:t>6.. – Výnosy</a:t>
                      </a:r>
                      <a:endParaRPr lang="cs-CZ" sz="16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cs-CZ" dirty="0"/>
                    </a:p>
                  </a:txBody>
                  <a:tcPr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cs-CZ" sz="1400">
                        <a:latin typeface="+mj-lt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+mj-lt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</a:tcPr>
                </a:tc>
              </a:tr>
              <a:tr h="370840">
                <a:tc>
                  <a:txBody>
                    <a:bodyPr/>
                    <a:lstStyle/>
                    <a:p>
                      <a:endParaRPr lang="cs-CZ" sz="140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endParaRPr lang="cs-CZ" sz="14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  <p:cxnSp>
        <p:nvCxnSpPr>
          <p:cNvPr id="5" name="Přímá spojnice se šipkou 9"/>
          <p:cNvCxnSpPr/>
          <p:nvPr/>
        </p:nvCxnSpPr>
        <p:spPr>
          <a:xfrm>
            <a:off x="2087724" y="4077072"/>
            <a:ext cx="5292588" cy="0"/>
          </a:xfrm>
          <a:prstGeom prst="straightConnector1">
            <a:avLst/>
          </a:prstGeom>
          <a:ln>
            <a:headEnd type="arrow"/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890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7813"/>
            <a:ext cx="8579296" cy="1139825"/>
          </a:xfrm>
        </p:spPr>
        <p:txBody>
          <a:bodyPr/>
          <a:lstStyle/>
          <a:p>
            <a:r>
              <a:rPr lang="cs-CZ" dirty="0" smtClean="0"/>
              <a:t>Předkontace výnosů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+mj-lt"/>
              <a:buAutoNum type="arabicPeriod"/>
            </a:pPr>
            <a:endParaRPr lang="cs-CZ" dirty="0" smtClean="0"/>
          </a:p>
          <a:p>
            <a:pPr marL="514350" indent="-514350">
              <a:buFont typeface="+mj-lt"/>
              <a:buAutoNum type="arabicPeriod"/>
            </a:pPr>
            <a:endParaRPr lang="cs-CZ" dirty="0" smtClean="0"/>
          </a:p>
          <a:p>
            <a:pPr marL="0" indent="0" algn="ctr">
              <a:buNone/>
            </a:pPr>
            <a:r>
              <a:rPr lang="cs-CZ" sz="3600" b="1" dirty="0" smtClean="0"/>
              <a:t>MD / D</a:t>
            </a:r>
            <a:endParaRPr lang="cs-CZ" sz="3600" b="1" dirty="0" smtClean="0"/>
          </a:p>
          <a:p>
            <a:pPr marL="0" indent="0" algn="ctr">
              <a:buNone/>
            </a:pPr>
            <a:endParaRPr lang="cs-CZ" sz="3600" b="1" dirty="0" smtClean="0"/>
          </a:p>
          <a:p>
            <a:pPr marL="0" indent="0" algn="ctr">
              <a:buNone/>
            </a:pPr>
            <a:r>
              <a:rPr lang="cs-CZ" sz="3600" dirty="0" smtClean="0">
                <a:solidFill>
                  <a:schemeClr val="tx2"/>
                </a:solidFill>
              </a:rPr>
              <a:t>Různé účty/výnosový účet z 6. třídy</a:t>
            </a:r>
          </a:p>
        </p:txBody>
      </p:sp>
    </p:spTree>
    <p:extLst>
      <p:ext uri="{BB962C8B-B14F-4D97-AF65-F5344CB8AC3E}">
        <p14:creationId xmlns:p14="http://schemas.microsoft.com/office/powerpoint/2010/main" val="3599831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Příklad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57200" y="1600200"/>
            <a:ext cx="8507288" cy="4530725"/>
          </a:xfrm>
        </p:spPr>
        <p:txBody>
          <a:bodyPr/>
          <a:lstStyle/>
          <a:p>
            <a:pPr marL="0" indent="0">
              <a:buNone/>
            </a:pPr>
            <a:endParaRPr lang="cs-CZ" dirty="0" smtClean="0"/>
          </a:p>
          <a:p>
            <a:pPr marL="0" indent="0">
              <a:buNone/>
            </a:pPr>
            <a:endParaRPr lang="cs-CZ" dirty="0"/>
          </a:p>
          <a:p>
            <a:pPr marL="0" indent="0">
              <a:buNone/>
            </a:pPr>
            <a:r>
              <a:rPr lang="cs-CZ" b="1" dirty="0" smtClean="0"/>
              <a:t>U jednotlivých účetních případů určete účet, na kterém bude výnos zachycen.</a:t>
            </a:r>
          </a:p>
          <a:p>
            <a:pPr marL="0" indent="0">
              <a:buNone/>
            </a:pPr>
            <a:endParaRPr lang="cs-CZ" b="1" dirty="0"/>
          </a:p>
          <a:p>
            <a:pPr marL="0" indent="0">
              <a:buNone/>
            </a:pPr>
            <a:r>
              <a:rPr lang="cs-CZ" dirty="0" smtClean="0"/>
              <a:t>Pro zadání klikněte zde:</a:t>
            </a:r>
          </a:p>
          <a:p>
            <a:pPr marL="0" indent="0">
              <a:buNone/>
            </a:pPr>
            <a:endParaRPr lang="cs-CZ" b="1" dirty="0"/>
          </a:p>
          <a:p>
            <a:pPr marL="0" indent="0">
              <a:buNone/>
            </a:pPr>
            <a:endParaRPr lang="cs-CZ" b="1" dirty="0"/>
          </a:p>
        </p:txBody>
      </p:sp>
      <p:sp>
        <p:nvSpPr>
          <p:cNvPr id="5" name="Vodorovný svitek 4"/>
          <p:cNvSpPr/>
          <p:nvPr/>
        </p:nvSpPr>
        <p:spPr bwMode="auto">
          <a:xfrm>
            <a:off x="4716016" y="4293096"/>
            <a:ext cx="2664296" cy="1080120"/>
          </a:xfrm>
          <a:prstGeom prst="horizontalScroll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cs-CZ" sz="2000" dirty="0" smtClean="0">
                <a:hlinkClick r:id="rId2" action="ppaction://hlinkfile"/>
              </a:rPr>
              <a:t>   Zadání příkladu</a:t>
            </a:r>
            <a:endParaRPr kumimoji="0" lang="cs-CZ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35421337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 smtClean="0"/>
              <a:t>Řešení příkladu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cs-CZ" dirty="0" smtClean="0"/>
          </a:p>
          <a:p>
            <a:endParaRPr lang="cs-CZ" dirty="0" smtClean="0"/>
          </a:p>
          <a:p>
            <a:endParaRPr lang="cs-CZ" dirty="0"/>
          </a:p>
          <a:p>
            <a:r>
              <a:rPr lang="cs-CZ" dirty="0" smtClean="0"/>
              <a:t>Vyřešený příklad zkontrolujte zde:</a:t>
            </a:r>
            <a:endParaRPr lang="cs-CZ" dirty="0"/>
          </a:p>
        </p:txBody>
      </p:sp>
      <p:sp>
        <p:nvSpPr>
          <p:cNvPr id="4" name="Veselý obličej 3">
            <a:hlinkClick r:id="rId2" action="ppaction://hlinkfile"/>
          </p:cNvPr>
          <p:cNvSpPr/>
          <p:nvPr/>
        </p:nvSpPr>
        <p:spPr bwMode="auto">
          <a:xfrm>
            <a:off x="6084168" y="3645024"/>
            <a:ext cx="1440160" cy="1224136"/>
          </a:xfrm>
          <a:prstGeom prst="smileyFace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cs-CZ" sz="18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31750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Závěrečné informace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sz="2400" dirty="0"/>
              <a:t>Materiál je určen pro bezplatné používání pro potřeby výuky a vzdělávání na všech typech škol a školských zařízeních. Jakékoliv další využití podléhá autorskému zákonu.</a:t>
            </a:r>
          </a:p>
          <a:p>
            <a:r>
              <a:rPr lang="cs-CZ" sz="2400" b="1" dirty="0"/>
              <a:t>Zdroj:</a:t>
            </a:r>
            <a:endParaRPr lang="cs-CZ" sz="2400" dirty="0"/>
          </a:p>
          <a:p>
            <a:pPr>
              <a:buNone/>
            </a:pPr>
            <a:r>
              <a:rPr lang="cs-CZ" sz="2400" dirty="0"/>
              <a:t>   ŠTOHL, Pavel. </a:t>
            </a:r>
            <a:r>
              <a:rPr lang="cs-CZ" sz="2400" i="1" dirty="0"/>
              <a:t>Učebnice účetnictví 2011</a:t>
            </a:r>
            <a:r>
              <a:rPr lang="cs-CZ" sz="2400" dirty="0"/>
              <a:t>: </a:t>
            </a:r>
            <a:r>
              <a:rPr lang="cs-CZ" sz="2400" i="1" dirty="0"/>
              <a:t>pro střední školy a pro veřejnost</a:t>
            </a:r>
            <a:r>
              <a:rPr lang="cs-CZ" sz="2400" dirty="0"/>
              <a:t>. 12., </a:t>
            </a:r>
            <a:r>
              <a:rPr lang="cs-CZ" sz="2400" dirty="0" err="1"/>
              <a:t>upr</a:t>
            </a:r>
            <a:r>
              <a:rPr lang="cs-CZ" sz="2400" dirty="0"/>
              <a:t>. vyd. Znojmo: Pavel </a:t>
            </a:r>
            <a:r>
              <a:rPr lang="cs-CZ" sz="2400" dirty="0" err="1"/>
              <a:t>Štohl</a:t>
            </a:r>
            <a:r>
              <a:rPr lang="cs-CZ" sz="2400" dirty="0"/>
              <a:t>, 2011, ISBN 978-80-87237-36-6. </a:t>
            </a:r>
          </a:p>
          <a:p>
            <a:r>
              <a:rPr lang="cs-CZ" sz="2400" dirty="0"/>
              <a:t>Ostatní objekty a text je vlastní originální tvorbou autora nebo jsou součástí softwaru Microsoft® Office.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76548096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rezentace">
  <a:themeElements>
    <a:clrScheme name="Level 9">
      <a:dk1>
        <a:srgbClr val="000000"/>
      </a:dk1>
      <a:lt1>
        <a:srgbClr val="FFFFFF"/>
      </a:lt1>
      <a:dk2>
        <a:srgbClr val="666699"/>
      </a:dk2>
      <a:lt2>
        <a:srgbClr val="FFCC00"/>
      </a:lt2>
      <a:accent1>
        <a:srgbClr val="FF9900"/>
      </a:accent1>
      <a:accent2>
        <a:srgbClr val="FF9900"/>
      </a:accent2>
      <a:accent3>
        <a:srgbClr val="FFFFFF"/>
      </a:accent3>
      <a:accent4>
        <a:srgbClr val="000000"/>
      </a:accent4>
      <a:accent5>
        <a:srgbClr val="FFCAAA"/>
      </a:accent5>
      <a:accent6>
        <a:srgbClr val="E78A00"/>
      </a:accent6>
      <a:hlink>
        <a:srgbClr val="666699"/>
      </a:hlink>
      <a:folHlink>
        <a:srgbClr val="999966"/>
      </a:folHlink>
    </a:clrScheme>
    <a:fontScheme name="Level">
      <a:majorFont>
        <a:latin typeface="Times New Roman"/>
        <a:ea typeface=""/>
        <a:cs typeface=""/>
      </a:majorFont>
      <a:minorFont>
        <a:latin typeface="Arial"/>
        <a:ea typeface=""/>
        <a:cs typeface="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evel 1">
        <a:dk1>
          <a:srgbClr val="006699"/>
        </a:dk1>
        <a:lt1>
          <a:srgbClr val="FFFFFF"/>
        </a:lt1>
        <a:dk2>
          <a:srgbClr val="000000"/>
        </a:dk2>
        <a:lt2>
          <a:srgbClr val="99FF99"/>
        </a:lt2>
        <a:accent1>
          <a:srgbClr val="00CC99"/>
        </a:accent1>
        <a:accent2>
          <a:srgbClr val="009999"/>
        </a:accent2>
        <a:accent3>
          <a:srgbClr val="AAAAAA"/>
        </a:accent3>
        <a:accent4>
          <a:srgbClr val="DADADA"/>
        </a:accent4>
        <a:accent5>
          <a:srgbClr val="AAE2CA"/>
        </a:accent5>
        <a:accent6>
          <a:srgbClr val="008A8A"/>
        </a:accent6>
        <a:hlink>
          <a:srgbClr val="0066FF"/>
        </a:hlink>
        <a:folHlink>
          <a:srgbClr val="989CBA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2">
        <a:dk1>
          <a:srgbClr val="808000"/>
        </a:dk1>
        <a:lt1>
          <a:srgbClr val="FFFFFF"/>
        </a:lt1>
        <a:dk2>
          <a:srgbClr val="5C271E"/>
        </a:dk2>
        <a:lt2>
          <a:srgbClr val="FFDD89"/>
        </a:lt2>
        <a:accent1>
          <a:srgbClr val="CC6600"/>
        </a:accent1>
        <a:accent2>
          <a:srgbClr val="CC9900"/>
        </a:accent2>
        <a:accent3>
          <a:srgbClr val="B5ACAB"/>
        </a:accent3>
        <a:accent4>
          <a:srgbClr val="DADADA"/>
        </a:accent4>
        <a:accent5>
          <a:srgbClr val="E2B8AA"/>
        </a:accent5>
        <a:accent6>
          <a:srgbClr val="B98A00"/>
        </a:accent6>
        <a:hlink>
          <a:srgbClr val="669900"/>
        </a:hlink>
        <a:folHlink>
          <a:srgbClr val="A3A27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3">
        <a:dk1>
          <a:srgbClr val="763B00"/>
        </a:dk1>
        <a:lt1>
          <a:srgbClr val="FFFFFF"/>
        </a:lt1>
        <a:dk2>
          <a:srgbClr val="330000"/>
        </a:dk2>
        <a:lt2>
          <a:srgbClr val="CC9900"/>
        </a:lt2>
        <a:accent1>
          <a:srgbClr val="FFCC00"/>
        </a:accent1>
        <a:accent2>
          <a:srgbClr val="CC3300"/>
        </a:accent2>
        <a:accent3>
          <a:srgbClr val="AD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666699"/>
        </a:hlink>
        <a:folHlink>
          <a:srgbClr val="9999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4">
        <a:dk1>
          <a:srgbClr val="6D3696"/>
        </a:dk1>
        <a:lt1>
          <a:srgbClr val="FFFFFF"/>
        </a:lt1>
        <a:dk2>
          <a:srgbClr val="51255D"/>
        </a:dk2>
        <a:lt2>
          <a:srgbClr val="FFFFCC"/>
        </a:lt2>
        <a:accent1>
          <a:srgbClr val="666699"/>
        </a:accent1>
        <a:accent2>
          <a:srgbClr val="800080"/>
        </a:accent2>
        <a:accent3>
          <a:srgbClr val="B3ACB6"/>
        </a:accent3>
        <a:accent4>
          <a:srgbClr val="DADADA"/>
        </a:accent4>
        <a:accent5>
          <a:srgbClr val="B8B8CA"/>
        </a:accent5>
        <a:accent6>
          <a:srgbClr val="730073"/>
        </a:accent6>
        <a:hlink>
          <a:srgbClr val="CCCC00"/>
        </a:hlink>
        <a:folHlink>
          <a:srgbClr val="A3A27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5">
        <a:dk1>
          <a:srgbClr val="CC6600"/>
        </a:dk1>
        <a:lt1>
          <a:srgbClr val="FFFFFF"/>
        </a:lt1>
        <a:dk2>
          <a:srgbClr val="4A553B"/>
        </a:dk2>
        <a:lt2>
          <a:srgbClr val="FFBF1F"/>
        </a:lt2>
        <a:accent1>
          <a:srgbClr val="FFCC00"/>
        </a:accent1>
        <a:accent2>
          <a:srgbClr val="CC9900"/>
        </a:accent2>
        <a:accent3>
          <a:srgbClr val="B1B4AF"/>
        </a:accent3>
        <a:accent4>
          <a:srgbClr val="DADADA"/>
        </a:accent4>
        <a:accent5>
          <a:srgbClr val="FFE2AA"/>
        </a:accent5>
        <a:accent6>
          <a:srgbClr val="B98A00"/>
        </a:accent6>
        <a:hlink>
          <a:srgbClr val="669900"/>
        </a:hlink>
        <a:folHlink>
          <a:srgbClr val="A3A27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vel 6">
        <a:dk1>
          <a:srgbClr val="000000"/>
        </a:dk1>
        <a:lt1>
          <a:srgbClr val="FFFFFF"/>
        </a:lt1>
        <a:dk2>
          <a:srgbClr val="666699"/>
        </a:dk2>
        <a:lt2>
          <a:srgbClr val="FFCC00"/>
        </a:lt2>
        <a:accent1>
          <a:srgbClr val="FF9900"/>
        </a:accent1>
        <a:accent2>
          <a:srgbClr val="FF0000"/>
        </a:accent2>
        <a:accent3>
          <a:srgbClr val="FFFFFF"/>
        </a:accent3>
        <a:accent4>
          <a:srgbClr val="000000"/>
        </a:accent4>
        <a:accent5>
          <a:srgbClr val="FFCAAA"/>
        </a:accent5>
        <a:accent6>
          <a:srgbClr val="E70000"/>
        </a:accent6>
        <a:hlink>
          <a:srgbClr val="666699"/>
        </a:hlink>
        <a:folHlink>
          <a:srgbClr val="9999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vel 7">
        <a:dk1>
          <a:srgbClr val="000000"/>
        </a:dk1>
        <a:lt1>
          <a:srgbClr val="FFFFFF"/>
        </a:lt1>
        <a:dk2>
          <a:srgbClr val="CC3300"/>
        </a:dk2>
        <a:lt2>
          <a:srgbClr val="663300"/>
        </a:lt2>
        <a:accent1>
          <a:srgbClr val="FFCC00"/>
        </a:accent1>
        <a:accent2>
          <a:srgbClr val="CC66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5C00"/>
        </a:accent6>
        <a:hlink>
          <a:srgbClr val="CC9900"/>
        </a:hlink>
        <a:folHlink>
          <a:srgbClr val="99663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vel 8">
        <a:dk1>
          <a:srgbClr val="000000"/>
        </a:dk1>
        <a:lt1>
          <a:srgbClr val="FFFFFF"/>
        </a:lt1>
        <a:dk2>
          <a:srgbClr val="999900"/>
        </a:dk2>
        <a:lt2>
          <a:srgbClr val="666600"/>
        </a:lt2>
        <a:accent1>
          <a:srgbClr val="99CC00"/>
        </a:accent1>
        <a:accent2>
          <a:srgbClr val="CCCC66"/>
        </a:accent2>
        <a:accent3>
          <a:srgbClr val="FFFFFF"/>
        </a:accent3>
        <a:accent4>
          <a:srgbClr val="000000"/>
        </a:accent4>
        <a:accent5>
          <a:srgbClr val="CAE2AA"/>
        </a:accent5>
        <a:accent6>
          <a:srgbClr val="B9B95C"/>
        </a:accent6>
        <a:hlink>
          <a:srgbClr val="FFCC00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vel 9">
        <a:dk1>
          <a:srgbClr val="000000"/>
        </a:dk1>
        <a:lt1>
          <a:srgbClr val="FFFFFF"/>
        </a:lt1>
        <a:dk2>
          <a:srgbClr val="666699"/>
        </a:dk2>
        <a:lt2>
          <a:srgbClr val="FFCC00"/>
        </a:lt2>
        <a:accent1>
          <a:srgbClr val="FF9900"/>
        </a:accent1>
        <a:accent2>
          <a:srgbClr val="FF9900"/>
        </a:accent2>
        <a:accent3>
          <a:srgbClr val="FFFFFF"/>
        </a:accent3>
        <a:accent4>
          <a:srgbClr val="000000"/>
        </a:accent4>
        <a:accent5>
          <a:srgbClr val="FFCAAA"/>
        </a:accent5>
        <a:accent6>
          <a:srgbClr val="E78A00"/>
        </a:accent6>
        <a:hlink>
          <a:srgbClr val="666699"/>
        </a:hlink>
        <a:folHlink>
          <a:srgbClr val="99996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Motiv systému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Prezentace</Template>
  <TotalTime>291</TotalTime>
  <Words>231</Words>
  <Application>Microsoft Office PowerPoint</Application>
  <PresentationFormat>Předvádění na obrazovce (4:3)</PresentationFormat>
  <Paragraphs>43</Paragraphs>
  <Slides>8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8</vt:i4>
      </vt:variant>
    </vt:vector>
  </HeadingPairs>
  <TitlesOfParts>
    <vt:vector size="9" baseType="lpstr">
      <vt:lpstr>Prezentace</vt:lpstr>
      <vt:lpstr>Výsledek hospodaření</vt:lpstr>
      <vt:lpstr>Zásady pro účtování výnosů</vt:lpstr>
      <vt:lpstr>Zásady pro účtování výnosů</vt:lpstr>
      <vt:lpstr>Schéma účtování výnosů</vt:lpstr>
      <vt:lpstr>Předkontace výnosů</vt:lpstr>
      <vt:lpstr>Příklad</vt:lpstr>
      <vt:lpstr>Řešení příkladu</vt:lpstr>
      <vt:lpstr>Závěrečné informace</vt:lpstr>
    </vt:vector>
  </TitlesOfParts>
  <Company>HP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uzivatel</dc:creator>
  <cp:lastModifiedBy>uzivatel</cp:lastModifiedBy>
  <cp:revision>35</cp:revision>
  <dcterms:created xsi:type="dcterms:W3CDTF">2013-01-13T09:45:58Z</dcterms:created>
  <dcterms:modified xsi:type="dcterms:W3CDTF">2013-03-09T15:00:37Z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TC060874521029</vt:lpwstr>
  </property>
</Properties>
</file>