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0"/>
  </p:notesMasterIdLst>
  <p:sldIdLst>
    <p:sldId id="260" r:id="rId2"/>
    <p:sldId id="266" r:id="rId3"/>
    <p:sldId id="269" r:id="rId4"/>
    <p:sldId id="267" r:id="rId5"/>
    <p:sldId id="262" r:id="rId6"/>
    <p:sldId id="263" r:id="rId7"/>
    <p:sldId id="270" r:id="rId8"/>
    <p:sldId id="261" r:id="rId9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600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Po klepnutí můžete upravit nadřazené styly textu.</a:t>
            </a:r>
          </a:p>
          <a:p>
            <a:pPr lvl="1"/>
            <a:r>
              <a:rPr lang="en-US" smtClean="0"/>
              <a:t>Druhá úroveň</a:t>
            </a:r>
          </a:p>
          <a:p>
            <a:pPr lvl="2"/>
            <a:r>
              <a:rPr lang="en-US" smtClean="0"/>
              <a:t>Třetí úroveň</a:t>
            </a:r>
          </a:p>
          <a:p>
            <a:pPr lvl="3"/>
            <a:r>
              <a:rPr lang="en-US" smtClean="0"/>
              <a:t>Čtvrtá úroveň</a:t>
            </a:r>
          </a:p>
          <a:p>
            <a:pPr lvl="4"/>
            <a:r>
              <a:rPr lang="en-US" smtClean="0"/>
              <a:t>Pátá úroveň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38885C5-9EB7-473A-AE25-DA7A0E8F112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0020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cs-CZ" noProof="0" smtClean="0"/>
              <a:t>Kliknutím lze upravit styl.</a:t>
            </a:r>
            <a:endParaRPr lang="en-US" noProof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cs-CZ" noProof="0" smtClean="0"/>
              <a:t>Kliknutím lze upravit styl předlohy.</a:t>
            </a:r>
            <a:endParaRPr lang="en-US" noProof="0" smtClean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E315AC0-7BDA-405F-8708-692F162D893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6392" name="Rectangle 8" descr="Gold bar"/>
          <p:cNvSpPr>
            <a:spLocks noChangeArrowheads="1"/>
          </p:cNvSpPr>
          <p:nvPr/>
        </p:nvSpPr>
        <p:spPr bwMode="auto">
          <a:xfrm>
            <a:off x="228600" y="2889250"/>
            <a:ext cx="2870200" cy="2016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6393" name="Rectangle 9" descr="Orange bar"/>
          <p:cNvSpPr>
            <a:spLocks noChangeArrowheads="1"/>
          </p:cNvSpPr>
          <p:nvPr/>
        </p:nvSpPr>
        <p:spPr bwMode="auto">
          <a:xfrm>
            <a:off x="3098800" y="2889250"/>
            <a:ext cx="2870200" cy="2016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6394" name="Rectangle 10" descr="Slate bar"/>
          <p:cNvSpPr>
            <a:spLocks noChangeArrowheads="1"/>
          </p:cNvSpPr>
          <p:nvPr/>
        </p:nvSpPr>
        <p:spPr bwMode="auto">
          <a:xfrm>
            <a:off x="5969000" y="2889250"/>
            <a:ext cx="2870200" cy="20161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7BB61E-0FBF-4477-BD82-6B0B030B7B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874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35C199-B496-4407-A2CF-EC68BBFD07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1601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Nadpis, text a 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9A2563F-507F-4294-9BD9-D1146A0B40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4749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Nadpis, text a klip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klipart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r>
              <a:rPr lang="cs-CZ" smtClean="0"/>
              <a:t>Kliknutím na ikonu přidáte klipart.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51653F3-8659-46CC-899E-5AC1721844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29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584B69-0484-4B65-B1CC-042D7967AC8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628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DA466-35A1-4A10-8B06-30C783863D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814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931AF4-3F9B-42E3-AAB9-F7E0805344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000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D68D81-0565-44B1-A9BF-05BA025DD9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923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075E59-5771-4D4E-9F4D-F94E8A8673A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828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709388-007F-4D2E-B72F-DCE346EF6B6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826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69E4B-6984-41EE-8E16-3B8D6AEA2B4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38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50E87-5FC9-4F34-BE20-099F3787335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003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Po klepnutí můžete upravit nadřazený styl nadpisu.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Po klepnutí můžete upravit nadřazené styly textu.</a:t>
            </a:r>
          </a:p>
          <a:p>
            <a:pPr lvl="1"/>
            <a:r>
              <a:rPr lang="en-US" smtClean="0"/>
              <a:t>Druhá úroveň</a:t>
            </a:r>
          </a:p>
          <a:p>
            <a:pPr lvl="2"/>
            <a:r>
              <a:rPr lang="en-US" smtClean="0"/>
              <a:t>Třetí úroveň</a:t>
            </a:r>
          </a:p>
          <a:p>
            <a:pPr lvl="3"/>
            <a:r>
              <a:rPr lang="en-US" smtClean="0"/>
              <a:t>Čtvrtá úroveň</a:t>
            </a:r>
          </a:p>
          <a:p>
            <a:pPr lvl="4"/>
            <a:r>
              <a:rPr lang="en-US" smtClean="0"/>
              <a:t>Pátá úroveň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02F40DE4-F915-4578-B9DA-31587CC7D77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5367" name="Rectangle 7" descr="Gold bar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lang="cs-CZ" sz="2400">
              <a:latin typeface="Times New Roman" pitchFamily="18" charset="0"/>
            </a:endParaRPr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5369" name="Rectangle 9" descr="Orange bar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lang="cs-CZ" sz="2400">
              <a:latin typeface="Times New Roman" pitchFamily="18" charset="0"/>
            </a:endParaRPr>
          </a:p>
        </p:txBody>
      </p:sp>
      <p:sp>
        <p:nvSpPr>
          <p:cNvPr id="15370" name="Rectangle 10" descr="Slate bar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lang="cs-CZ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zadani_prikladu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reseni_prikladu.doc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Výsledek hospodaření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Účtování výnosů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9008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39825"/>
          </a:xfrm>
        </p:spPr>
        <p:txBody>
          <a:bodyPr/>
          <a:lstStyle/>
          <a:p>
            <a:r>
              <a:rPr lang="cs-CZ" dirty="0" smtClean="0"/>
              <a:t>Zásady pro účtování výnosů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30725"/>
          </a:xfrm>
        </p:spPr>
        <p:txBody>
          <a:bodyPr/>
          <a:lstStyle/>
          <a:p>
            <a:endParaRPr lang="cs-CZ" dirty="0" smtClean="0"/>
          </a:p>
          <a:p>
            <a:r>
              <a:rPr lang="cs-CZ" dirty="0" smtClean="0"/>
              <a:t>Výnosy se účtují na účtech 6. účtové třídy.</a:t>
            </a:r>
          </a:p>
          <a:p>
            <a:endParaRPr lang="cs-CZ" dirty="0" smtClean="0"/>
          </a:p>
          <a:p>
            <a:r>
              <a:rPr lang="cs-CZ" dirty="0" smtClean="0"/>
              <a:t>Výnosy se v průběhu roku účtují na stranu D. </a:t>
            </a:r>
          </a:p>
          <a:p>
            <a:pPr marL="0" indent="0">
              <a:buNone/>
            </a:pPr>
            <a:r>
              <a:rPr lang="cs-CZ" sz="2400" dirty="0" smtClean="0"/>
              <a:t>    (v 61. účtové skupině je možné účtování na straně MD)</a:t>
            </a:r>
          </a:p>
          <a:p>
            <a:pPr marL="0" indent="0">
              <a:buNone/>
            </a:pPr>
            <a:endParaRPr lang="cs-CZ" sz="2400" dirty="0" smtClean="0"/>
          </a:p>
          <a:p>
            <a:r>
              <a:rPr lang="cs-CZ" dirty="0" smtClean="0"/>
              <a:t>Výnosy se účtují zásadně do období, s nímž časově a věcně souvisí, tj. časově se rozlišují.</a:t>
            </a:r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80557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Zásady pro účtování výnosů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30725"/>
          </a:xfrm>
        </p:spPr>
        <p:txBody>
          <a:bodyPr/>
          <a:lstStyle/>
          <a:p>
            <a:endParaRPr lang="cs-CZ" dirty="0" smtClean="0"/>
          </a:p>
          <a:p>
            <a:r>
              <a:rPr lang="cs-CZ" dirty="0" smtClean="0"/>
              <a:t>Na </a:t>
            </a:r>
            <a:r>
              <a:rPr lang="cs-CZ" dirty="0"/>
              <a:t>jednotlivé účty se účtují případy narůstajícím způsobem od začátku roku</a:t>
            </a:r>
            <a:r>
              <a:rPr lang="cs-CZ" dirty="0" smtClean="0"/>
              <a:t>.</a:t>
            </a:r>
          </a:p>
          <a:p>
            <a:endParaRPr lang="cs-CZ" dirty="0"/>
          </a:p>
          <a:p>
            <a:r>
              <a:rPr lang="cs-CZ" dirty="0" smtClean="0"/>
              <a:t>Při účtování nákladů a výnosů je zákaz je jejich kompenzace.</a:t>
            </a:r>
          </a:p>
          <a:p>
            <a:pPr marL="0" indent="0">
              <a:buNone/>
            </a:pPr>
            <a:r>
              <a:rPr lang="cs-CZ" sz="2400" dirty="0" smtClean="0"/>
              <a:t>    (např. náhrada manka je výnosem, ne snížením nákladů)</a:t>
            </a:r>
            <a:endParaRPr lang="cs-CZ" sz="2400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5653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Schéma účtování výnosů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0750759"/>
              </p:ext>
            </p:extLst>
          </p:nvPr>
        </p:nvGraphicFramePr>
        <p:xfrm>
          <a:off x="935596" y="2489304"/>
          <a:ext cx="7272809" cy="259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18177"/>
                <a:gridCol w="1336360"/>
                <a:gridCol w="1309148"/>
                <a:gridCol w="1454562"/>
                <a:gridCol w="1454562"/>
              </a:tblGrid>
              <a:tr h="370840">
                <a:tc>
                  <a:txBody>
                    <a:bodyPr/>
                    <a:lstStyle/>
                    <a:p>
                      <a:endParaRPr lang="cs-CZ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cs-CZ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latin typeface="+mj-lt"/>
                          <a:cs typeface="Times New Roman" pitchFamily="18" charset="0"/>
                        </a:rPr>
                        <a:t>Různé účty</a:t>
                      </a:r>
                      <a:endParaRPr lang="cs-CZ" sz="1600" dirty="0">
                        <a:latin typeface="+mj-lt"/>
                        <a:cs typeface="Times New Roman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cs-CZ" sz="1600" dirty="0">
                        <a:latin typeface="+mj-lt"/>
                        <a:cs typeface="Times New Roman" pitchFamily="18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latin typeface="+mj-lt"/>
                          <a:cs typeface="Times New Roman" pitchFamily="18" charset="0"/>
                        </a:rPr>
                        <a:t>6.. – Výnosy</a:t>
                      </a:r>
                      <a:endParaRPr lang="cs-CZ" sz="1600" dirty="0">
                        <a:latin typeface="+mj-lt"/>
                        <a:cs typeface="Times New Roman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cs-CZ" sz="1400" dirty="0">
                        <a:latin typeface="+mj-lt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cs-CZ" sz="1400" dirty="0">
                        <a:latin typeface="+mj-lt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cs-CZ" sz="1400">
                        <a:latin typeface="+mj-lt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sz="1400" dirty="0">
                        <a:latin typeface="+mj-lt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cs-CZ" sz="1400" dirty="0">
                        <a:latin typeface="+mj-lt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cs-CZ" sz="1400" dirty="0">
                        <a:latin typeface="+mj-lt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cs-CZ" sz="1400" dirty="0">
                        <a:latin typeface="+mj-lt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cs-CZ" sz="1400" dirty="0">
                        <a:latin typeface="+mj-lt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sz="1400" dirty="0">
                        <a:latin typeface="+mj-lt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cs-CZ" sz="1400" dirty="0">
                        <a:latin typeface="+mj-lt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cs-CZ" sz="1400" dirty="0">
                        <a:latin typeface="+mj-lt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cs-CZ" sz="1400" dirty="0">
                        <a:latin typeface="+mj-lt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cs-CZ" sz="1400" dirty="0">
                        <a:latin typeface="+mj-lt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sz="1400">
                        <a:latin typeface="+mj-lt"/>
                        <a:cs typeface="Times New Roman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cs-CZ" sz="1400" dirty="0">
                        <a:latin typeface="+mj-lt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cs-CZ" sz="1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5" name="Přímá spojnice se šipkou 9"/>
          <p:cNvCxnSpPr/>
          <p:nvPr/>
        </p:nvCxnSpPr>
        <p:spPr>
          <a:xfrm>
            <a:off x="2087724" y="4077072"/>
            <a:ext cx="529258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89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579296" cy="1139825"/>
          </a:xfrm>
        </p:spPr>
        <p:txBody>
          <a:bodyPr/>
          <a:lstStyle/>
          <a:p>
            <a:r>
              <a:rPr lang="cs-CZ" dirty="0" smtClean="0"/>
              <a:t>Předkontace výnosů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endParaRPr lang="cs-CZ" dirty="0" smtClean="0"/>
          </a:p>
          <a:p>
            <a:pPr marL="514350" indent="-514350">
              <a:buFont typeface="+mj-lt"/>
              <a:buAutoNum type="arabicPeriod"/>
            </a:pPr>
            <a:endParaRPr lang="cs-CZ" dirty="0" smtClean="0"/>
          </a:p>
          <a:p>
            <a:pPr marL="0" indent="0" algn="ctr">
              <a:buNone/>
            </a:pPr>
            <a:r>
              <a:rPr lang="cs-CZ" sz="3600" b="1" dirty="0" smtClean="0"/>
              <a:t>MD / D</a:t>
            </a:r>
            <a:endParaRPr lang="cs-CZ" sz="3600" b="1" dirty="0" smtClean="0"/>
          </a:p>
          <a:p>
            <a:pPr marL="0" indent="0" algn="ctr">
              <a:buNone/>
            </a:pPr>
            <a:endParaRPr lang="cs-CZ" sz="3600" b="1" dirty="0" smtClean="0"/>
          </a:p>
          <a:p>
            <a:pPr marL="0" indent="0" algn="ctr">
              <a:buNone/>
            </a:pPr>
            <a:r>
              <a:rPr lang="cs-CZ" sz="3600" dirty="0" smtClean="0">
                <a:solidFill>
                  <a:schemeClr val="tx2"/>
                </a:solidFill>
              </a:rPr>
              <a:t>Různé účty/výnosový účet z 6. třídy</a:t>
            </a:r>
          </a:p>
        </p:txBody>
      </p:sp>
    </p:spTree>
    <p:extLst>
      <p:ext uri="{BB962C8B-B14F-4D97-AF65-F5344CB8AC3E}">
        <p14:creationId xmlns:p14="http://schemas.microsoft.com/office/powerpoint/2010/main" val="359983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Příklad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30725"/>
          </a:xfrm>
        </p:spPr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 smtClean="0"/>
              <a:t>U jednotlivých účetních případů určete účet, na kterém bude výnos zachycen.</a:t>
            </a:r>
          </a:p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r>
              <a:rPr lang="cs-CZ" dirty="0" smtClean="0"/>
              <a:t>Pro zadání klikněte zde:</a:t>
            </a:r>
          </a:p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endParaRPr lang="cs-CZ" b="1" dirty="0"/>
          </a:p>
        </p:txBody>
      </p:sp>
      <p:sp>
        <p:nvSpPr>
          <p:cNvPr id="5" name="Vodorovný svitek 4"/>
          <p:cNvSpPr/>
          <p:nvPr/>
        </p:nvSpPr>
        <p:spPr bwMode="auto">
          <a:xfrm>
            <a:off x="4716016" y="4293096"/>
            <a:ext cx="2664296" cy="1080120"/>
          </a:xfrm>
          <a:prstGeom prst="horizontalScroll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000" dirty="0" smtClean="0">
                <a:hlinkClick r:id="rId2" action="ppaction://hlinkfile"/>
              </a:rPr>
              <a:t>   Zadání příkladu</a:t>
            </a:r>
            <a:endParaRPr kumimoji="0" lang="cs-CZ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4213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 příkladu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  <a:p>
            <a:r>
              <a:rPr lang="cs-CZ" dirty="0" smtClean="0"/>
              <a:t>Vyřešený příklad zkontrolujte zde:</a:t>
            </a:r>
            <a:endParaRPr lang="cs-CZ" dirty="0"/>
          </a:p>
        </p:txBody>
      </p:sp>
      <p:sp>
        <p:nvSpPr>
          <p:cNvPr id="4" name="Veselý obličej 3">
            <a:hlinkClick r:id="rId2" action="ppaction://hlinkfile"/>
          </p:cNvPr>
          <p:cNvSpPr/>
          <p:nvPr/>
        </p:nvSpPr>
        <p:spPr bwMode="auto">
          <a:xfrm>
            <a:off x="6084168" y="3645024"/>
            <a:ext cx="1440160" cy="1224136"/>
          </a:xfrm>
          <a:prstGeom prst="smileyF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7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Závěrečné informace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/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r>
              <a:rPr lang="cs-CZ" sz="2400" b="1" dirty="0"/>
              <a:t>Zdroj:</a:t>
            </a:r>
            <a:endParaRPr lang="cs-CZ" sz="2400" dirty="0"/>
          </a:p>
          <a:p>
            <a:pPr>
              <a:buNone/>
            </a:pPr>
            <a:r>
              <a:rPr lang="cs-CZ" sz="2400" dirty="0"/>
              <a:t>   ŠTOHL, Pavel. </a:t>
            </a:r>
            <a:r>
              <a:rPr lang="cs-CZ" sz="2400" i="1" dirty="0"/>
              <a:t>Učebnice účetnictví 2011</a:t>
            </a:r>
            <a:r>
              <a:rPr lang="cs-CZ" sz="2400" dirty="0"/>
              <a:t>: </a:t>
            </a:r>
            <a:r>
              <a:rPr lang="cs-CZ" sz="2400" i="1" dirty="0"/>
              <a:t>pro střední školy a pro veřejnost</a:t>
            </a:r>
            <a:r>
              <a:rPr lang="cs-CZ" sz="2400" dirty="0"/>
              <a:t>. 12., </a:t>
            </a:r>
            <a:r>
              <a:rPr lang="cs-CZ" sz="2400" dirty="0" err="1"/>
              <a:t>upr</a:t>
            </a:r>
            <a:r>
              <a:rPr lang="cs-CZ" sz="2400" dirty="0"/>
              <a:t>. vyd. Znojmo: Pavel </a:t>
            </a:r>
            <a:r>
              <a:rPr lang="cs-CZ" sz="2400" dirty="0" err="1"/>
              <a:t>Štohl</a:t>
            </a:r>
            <a:r>
              <a:rPr lang="cs-CZ" sz="2400" dirty="0"/>
              <a:t>, 2011, ISBN 978-80-87237-36-6. </a:t>
            </a:r>
          </a:p>
          <a:p>
            <a:r>
              <a:rPr lang="cs-CZ" sz="2400" dirty="0"/>
              <a:t>Ostatní objekty a text je vlastní originální tvorbou autora nebo jsou součástí softwaru Microsoft® Office.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6548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ce">
  <a:themeElements>
    <a:clrScheme name="Level 9">
      <a:dk1>
        <a:srgbClr val="000000"/>
      </a:dk1>
      <a:lt1>
        <a:srgbClr val="FFFFFF"/>
      </a:lt1>
      <a:dk2>
        <a:srgbClr val="666699"/>
      </a:dk2>
      <a:lt2>
        <a:srgbClr val="FFCC00"/>
      </a:lt2>
      <a:accent1>
        <a:srgbClr val="FF9900"/>
      </a:accent1>
      <a:accent2>
        <a:srgbClr val="FF99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8A00"/>
      </a:accent6>
      <a:hlink>
        <a:srgbClr val="666699"/>
      </a:hlink>
      <a:folHlink>
        <a:srgbClr val="999966"/>
      </a:folHlink>
    </a:clrScheme>
    <a:fontScheme name="Level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9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</Template>
  <TotalTime>291</TotalTime>
  <Words>231</Words>
  <Application>Microsoft Office PowerPoint</Application>
  <PresentationFormat>Předvádění na obrazovce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Prezentace</vt:lpstr>
      <vt:lpstr>Výsledek hospodaření</vt:lpstr>
      <vt:lpstr>Zásady pro účtování výnosů</vt:lpstr>
      <vt:lpstr>Zásady pro účtování výnosů</vt:lpstr>
      <vt:lpstr>Schéma účtování výnosů</vt:lpstr>
      <vt:lpstr>Předkontace výnosů</vt:lpstr>
      <vt:lpstr>Příklad</vt:lpstr>
      <vt:lpstr>Řešení příkladu</vt:lpstr>
      <vt:lpstr>Závěrečné informace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uzivatel</dc:creator>
  <cp:lastModifiedBy>uzivatel</cp:lastModifiedBy>
  <cp:revision>35</cp:revision>
  <dcterms:created xsi:type="dcterms:W3CDTF">2013-01-13T09:45:58Z</dcterms:created>
  <dcterms:modified xsi:type="dcterms:W3CDTF">2013-03-09T15:00:37Z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TC060874521029</vt:lpwstr>
  </property>
</Properties>
</file>