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0"/>
  </p:notesMasterIdLst>
  <p:sldIdLst>
    <p:sldId id="260" r:id="rId2"/>
    <p:sldId id="266" r:id="rId3"/>
    <p:sldId id="262" r:id="rId4"/>
    <p:sldId id="267" r:id="rId5"/>
    <p:sldId id="263" r:id="rId6"/>
    <p:sldId id="264" r:id="rId7"/>
    <p:sldId id="265" r:id="rId8"/>
    <p:sldId id="261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 klepnutí můžete upravit nadřazené styly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38885C5-9EB7-473A-AE25-DA7A0E8F11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02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cs-CZ" noProof="0" smtClean="0"/>
              <a:t>Kliknutím lze upravit styl.</a:t>
            </a:r>
            <a:endParaRPr lang="en-US" noProof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cs-CZ" noProof="0" smtClean="0"/>
              <a:t>Kliknutím lze upravit styl předlohy.</a:t>
            </a:r>
            <a:endParaRPr lang="en-US" noProof="0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E315AC0-7BDA-405F-8708-692F162D893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6392" name="Rectangle 8" descr="Gold bar"/>
          <p:cNvSpPr>
            <a:spLocks noChangeArrowheads="1"/>
          </p:cNvSpPr>
          <p:nvPr/>
        </p:nvSpPr>
        <p:spPr bwMode="auto">
          <a:xfrm>
            <a:off x="228600" y="2889250"/>
            <a:ext cx="2870200" cy="2016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6393" name="Rectangle 9" descr="Orange bar"/>
          <p:cNvSpPr>
            <a:spLocks noChangeArrowheads="1"/>
          </p:cNvSpPr>
          <p:nvPr/>
        </p:nvSpPr>
        <p:spPr bwMode="auto">
          <a:xfrm>
            <a:off x="3098800" y="2889250"/>
            <a:ext cx="2870200" cy="2016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6394" name="Rectangle 10" descr="Slate bar"/>
          <p:cNvSpPr>
            <a:spLocks noChangeArrowheads="1"/>
          </p:cNvSpPr>
          <p:nvPr/>
        </p:nvSpPr>
        <p:spPr bwMode="auto">
          <a:xfrm>
            <a:off x="5969000" y="2889250"/>
            <a:ext cx="2870200" cy="2016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BB61E-0FBF-4477-BD82-6B0B030B7B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874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5C199-B496-4407-A2CF-EC68BBFD07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160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9A2563F-507F-4294-9BD9-D1146A0B40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74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Nadpis, text a k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klipart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r>
              <a:rPr lang="cs-CZ" smtClean="0"/>
              <a:t>Kliknutím na ikonu přidáte klipart.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51653F3-8659-46CC-899E-5AC1721844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84B69-0484-4B65-B1CC-042D7967AC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28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DA466-35A1-4A10-8B06-30C783863D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1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931AF4-3F9B-42E3-AAB9-F7E0805344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00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68D81-0565-44B1-A9BF-05BA025DD9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23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75E59-5771-4D4E-9F4D-F94E8A8673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2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09388-007F-4D2E-B72F-DCE346EF6B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2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69E4B-6984-41EE-8E16-3B8D6AEA2B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8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50E87-5FC9-4F34-BE20-099F378733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00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 klepnutí můžete upravit nadřazený styl nadpisu.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 klepnutí můžete upravit nadřazené styly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02F40DE4-F915-4578-B9DA-31587CC7D7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367" name="Rectangle 7" descr="Gold bar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cs-CZ" sz="2400">
              <a:latin typeface="Times New Roman" pitchFamily="18" charset="0"/>
            </a:endParaRP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5369" name="Rectangle 9" descr="Orange bar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cs-CZ" sz="2400">
              <a:latin typeface="Times New Roman" pitchFamily="18" charset="0"/>
            </a:endParaRPr>
          </a:p>
        </p:txBody>
      </p:sp>
      <p:sp>
        <p:nvSpPr>
          <p:cNvPr id="15370" name="Rectangle 10" descr="Slate bar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cs-CZ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quiz_naklady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Výsledek hospodaření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Náklady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008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Výsledek hospodaření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pPr marL="0" indent="0">
              <a:buNone/>
            </a:pPr>
            <a:r>
              <a:rPr lang="cs-CZ" dirty="0"/>
              <a:t>ú</a:t>
            </a:r>
            <a:r>
              <a:rPr lang="cs-CZ" dirty="0" smtClean="0"/>
              <a:t>četní jednotky ovlivňují</a:t>
            </a:r>
          </a:p>
          <a:p>
            <a:endParaRPr lang="cs-CZ" dirty="0" smtClean="0"/>
          </a:p>
          <a:p>
            <a:pPr marL="0" indent="0" algn="ctr">
              <a:buNone/>
            </a:pPr>
            <a:r>
              <a:rPr lang="cs-CZ" sz="3200" b="1" dirty="0"/>
              <a:t>n</a:t>
            </a:r>
            <a:r>
              <a:rPr lang="cs-CZ" sz="3200" b="1" dirty="0" smtClean="0"/>
              <a:t>áklady </a:t>
            </a:r>
            <a:r>
              <a:rPr lang="cs-CZ" sz="3200" b="1" dirty="0"/>
              <a:t>a </a:t>
            </a:r>
            <a:r>
              <a:rPr lang="cs-CZ" sz="3200" b="1" dirty="0" smtClean="0"/>
              <a:t>výnosy.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280557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Náklady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>
                <a:solidFill>
                  <a:srgbClr val="0070C0"/>
                </a:solidFill>
              </a:rPr>
              <a:t>Náklady</a:t>
            </a:r>
            <a:r>
              <a:rPr lang="cs-CZ" dirty="0" smtClean="0"/>
              <a:t> představují peněžní vyjádření spotřeby živé a zvěcnělé práce, která byla vynaložena za určitým účelem, na konkrétní výkon (výrobek, práci, službu).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983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Příklady nákladů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Spotřeba materiálu</a:t>
            </a:r>
          </a:p>
          <a:p>
            <a:r>
              <a:rPr lang="cs-CZ" dirty="0" smtClean="0"/>
              <a:t>Mzdové náklady</a:t>
            </a:r>
          </a:p>
          <a:p>
            <a:r>
              <a:rPr lang="cs-CZ" dirty="0" smtClean="0"/>
              <a:t>Odpisy dlouhodobého majetku</a:t>
            </a:r>
          </a:p>
          <a:p>
            <a:r>
              <a:rPr lang="cs-CZ" dirty="0" smtClean="0"/>
              <a:t>Cestovné</a:t>
            </a:r>
          </a:p>
          <a:p>
            <a:r>
              <a:rPr lang="cs-CZ" dirty="0" smtClean="0"/>
              <a:t>Opravy a udržování</a:t>
            </a:r>
          </a:p>
          <a:p>
            <a:r>
              <a:rPr lang="cs-CZ" dirty="0" smtClean="0"/>
              <a:t>Spotřeba energie</a:t>
            </a:r>
          </a:p>
          <a:p>
            <a:r>
              <a:rPr lang="cs-CZ" dirty="0" smtClean="0"/>
              <a:t>Náklady </a:t>
            </a:r>
            <a:r>
              <a:rPr lang="cs-CZ" smtClean="0"/>
              <a:t>na reprezentaci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929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Výdaje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Náklady je třeba odlišovat od výdajů.</a:t>
            </a:r>
          </a:p>
          <a:p>
            <a:endParaRPr lang="cs-CZ" dirty="0"/>
          </a:p>
          <a:p>
            <a:r>
              <a:rPr lang="cs-CZ" dirty="0" smtClean="0">
                <a:solidFill>
                  <a:srgbClr val="0070C0"/>
                </a:solidFill>
              </a:rPr>
              <a:t>Výdaje</a:t>
            </a:r>
            <a:r>
              <a:rPr lang="cs-CZ" dirty="0" smtClean="0"/>
              <a:t> představují jednostranné vynaložení (úbytek) majetku v peněžním vyjádření bez vazby na konkrétní výkony.</a:t>
            </a:r>
          </a:p>
          <a:p>
            <a:endParaRPr lang="cs-CZ" dirty="0"/>
          </a:p>
          <a:p>
            <a:r>
              <a:rPr lang="cs-CZ" dirty="0" smtClean="0"/>
              <a:t>Výdaj se přemění v náklad, pokud vynaložený majetek vstoupí do tvorby výrobku, práce nebo služby.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213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 náklad x výdaj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Výdaj peněz: nákup materiálu</a:t>
            </a:r>
          </a:p>
          <a:p>
            <a:endParaRPr lang="cs-CZ" dirty="0"/>
          </a:p>
          <a:p>
            <a:r>
              <a:rPr lang="cs-CZ" dirty="0" smtClean="0"/>
              <a:t>Náklad: materiál byl vydán do výroby</a:t>
            </a:r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Výdaj peněz nemusí být zároveň nákladem, náklad nemusí být výdajem peněz!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489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Úloha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Stanovte samostatně další příklady pro rozlišení pojmů:</a:t>
            </a:r>
          </a:p>
          <a:p>
            <a:endParaRPr lang="cs-CZ" dirty="0"/>
          </a:p>
          <a:p>
            <a:pPr marL="0" indent="0" algn="ctr">
              <a:buNone/>
            </a:pPr>
            <a:r>
              <a:rPr lang="cs-CZ" dirty="0"/>
              <a:t>n</a:t>
            </a:r>
            <a:r>
              <a:rPr lang="cs-CZ" dirty="0" smtClean="0"/>
              <a:t>áklad x výdaj</a:t>
            </a:r>
            <a:endParaRPr lang="cs-CZ" dirty="0"/>
          </a:p>
        </p:txBody>
      </p:sp>
      <p:sp>
        <p:nvSpPr>
          <p:cNvPr id="4" name="Šrafovaná šipka doprava 3"/>
          <p:cNvSpPr/>
          <p:nvPr/>
        </p:nvSpPr>
        <p:spPr bwMode="auto">
          <a:xfrm>
            <a:off x="6716377" y="5554743"/>
            <a:ext cx="1728192" cy="864096"/>
          </a:xfrm>
          <a:prstGeom prst="strip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2800" dirty="0" smtClean="0">
                <a:hlinkClick r:id="rId2" action="ppaction://hlinkfile"/>
              </a:rPr>
              <a:t>test</a:t>
            </a:r>
            <a:endParaRPr kumimoji="0" lang="cs-CZ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0708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Závěrečné informace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30725"/>
          </a:xfrm>
        </p:spPr>
        <p:txBody>
          <a:bodyPr/>
          <a:lstStyle/>
          <a:p>
            <a:r>
              <a:rPr lang="cs-CZ" sz="2400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r>
              <a:rPr lang="cs-CZ" sz="2400" b="1" dirty="0"/>
              <a:t>Zdroj:</a:t>
            </a:r>
            <a:endParaRPr lang="cs-CZ" sz="2400" dirty="0"/>
          </a:p>
          <a:p>
            <a:pPr>
              <a:buNone/>
            </a:pPr>
            <a:r>
              <a:rPr lang="cs-CZ" sz="2400" dirty="0"/>
              <a:t>   ŠTOHL, Pavel. </a:t>
            </a:r>
            <a:r>
              <a:rPr lang="cs-CZ" sz="2400" i="1" dirty="0"/>
              <a:t>Učebnice účetnictví 2011</a:t>
            </a:r>
            <a:r>
              <a:rPr lang="cs-CZ" sz="2400" dirty="0"/>
              <a:t>: </a:t>
            </a:r>
            <a:r>
              <a:rPr lang="cs-CZ" sz="2400" i="1" dirty="0"/>
              <a:t>pro střední školy a pro veřejnost</a:t>
            </a:r>
            <a:r>
              <a:rPr lang="cs-CZ" sz="2400" dirty="0"/>
              <a:t>. 12., </a:t>
            </a:r>
            <a:r>
              <a:rPr lang="cs-CZ" sz="2400" dirty="0" err="1"/>
              <a:t>upr</a:t>
            </a:r>
            <a:r>
              <a:rPr lang="cs-CZ" sz="2400" dirty="0"/>
              <a:t>. vyd. Znojmo: Pavel </a:t>
            </a:r>
            <a:r>
              <a:rPr lang="cs-CZ" sz="2400" dirty="0" err="1"/>
              <a:t>Štohl</a:t>
            </a:r>
            <a:r>
              <a:rPr lang="cs-CZ" sz="2400" dirty="0"/>
              <a:t>, 2011, ISBN 978-80-87237-36-6. </a:t>
            </a:r>
          </a:p>
          <a:p>
            <a:r>
              <a:rPr lang="cs-CZ" sz="2400" dirty="0"/>
              <a:t>Ostatní objekty a text je vlastní originální tvorbou autora nebo jsou součástí softwaru Microsoft® Office</a:t>
            </a:r>
            <a:r>
              <a:rPr lang="cs-CZ" sz="2400" dirty="0" smtClean="0"/>
              <a:t>.</a:t>
            </a:r>
          </a:p>
          <a:p>
            <a:pPr lvl="0"/>
            <a:r>
              <a:rPr lang="cs-CZ" sz="2400" dirty="0"/>
              <a:t>Kvíz je vypracován v softwaru </a:t>
            </a:r>
            <a:r>
              <a:rPr lang="cs-CZ" sz="2400" dirty="0" err="1"/>
              <a:t>HotPotatoes</a:t>
            </a:r>
            <a:r>
              <a:rPr lang="cs-CZ" sz="2400" baseline="30000" dirty="0" err="1"/>
              <a:t>TM</a:t>
            </a:r>
            <a:r>
              <a:rPr lang="cs-CZ" sz="2400" dirty="0"/>
              <a:t> 6. Je nedílnou součástí materiálu a je zakázáno šířit jej zvlášť.</a:t>
            </a:r>
          </a:p>
          <a:p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54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Level 9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99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00"/>
      </a:accent6>
      <a:hlink>
        <a:srgbClr val="666699"/>
      </a:hlink>
      <a:folHlink>
        <a:srgbClr val="999966"/>
      </a:folHlink>
    </a:clrScheme>
    <a:fontScheme name="Leve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9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55</TotalTime>
  <Words>241</Words>
  <Application>Microsoft Office PowerPoint</Application>
  <PresentationFormat>Předvádění na obrazovce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Prezentace</vt:lpstr>
      <vt:lpstr>Výsledek hospodaření</vt:lpstr>
      <vt:lpstr>Výsledek hospodaření</vt:lpstr>
      <vt:lpstr>Náklady</vt:lpstr>
      <vt:lpstr>Příklady nákladů</vt:lpstr>
      <vt:lpstr>Výdaje</vt:lpstr>
      <vt:lpstr>Příklad náklad x výdaj</vt:lpstr>
      <vt:lpstr>Úloha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17</cp:revision>
  <dcterms:created xsi:type="dcterms:W3CDTF">2013-01-13T09:45:58Z</dcterms:created>
  <dcterms:modified xsi:type="dcterms:W3CDTF">2013-03-09T09:40:59Z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TC060874521029</vt:lpwstr>
  </property>
</Properties>
</file>