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8" r:id="rId11"/>
    <p:sldId id="272" r:id="rId12"/>
    <p:sldId id="271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69" d="100"/>
          <a:sy n="69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c/c5/Tuinboon_bontbloeiend.jpg/220px-Tuinboon_bontbloeiend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ev-vs.cz/img/p/371758-11-large.jp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e/e1/Illustration_Vicia_faba1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c/c5/Tuinboon_bontbloeiend.jpg/220px-Tuinboon_bontbloeiend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0.gstatic.com/images?q=tbn:ANd9GcSlmbUsZTNn7TUpTItqzg0c_r9GmEayFxsgxlLnN-3NvcbEIp-Z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/>
          <a:lstStyle/>
          <a:p>
            <a:r>
              <a:rPr lang="cs-CZ" b="1" dirty="0" smtClean="0"/>
              <a:t>Bob obecný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576064"/>
          </a:xfrm>
        </p:spPr>
        <p:txBody>
          <a:bodyPr>
            <a:normAutofit lnSpcReduction="10000"/>
          </a:bodyPr>
          <a:lstStyle/>
          <a:p>
            <a:r>
              <a:rPr lang="cs-CZ" dirty="0" err="1" smtClean="0">
                <a:solidFill>
                  <a:schemeClr val="tx1"/>
                </a:solidFill>
              </a:rPr>
              <a:t>Faba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vulgaris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72817"/>
            <a:ext cx="345638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48236" y="620217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hlinkClick r:id="rId3"/>
              </a:rPr>
              <a:t>http://upload.wikimedia.org/wikipedia/commons/thumb/c/c5/Tuinboon_bontbloeiend.jpg/220px-Tuinboon_bontbloeiend.jpg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882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Sklizeň a posklizňová úprava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cs-CZ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sklízíme v plné zralosti přímou kombajnovou sklizní při vlhkosti semen 14 – 22%</a:t>
            </a:r>
          </a:p>
          <a:p>
            <a:r>
              <a:rPr lang="cs-CZ" b="1" dirty="0"/>
              <a:t>ž</a:t>
            </a:r>
            <a:r>
              <a:rPr lang="cs-CZ" b="1" dirty="0" smtClean="0"/>
              <a:t>ací mlátička je upravena</a:t>
            </a:r>
          </a:p>
          <a:p>
            <a:r>
              <a:rPr lang="cs-CZ" b="1" dirty="0"/>
              <a:t>z</a:t>
            </a:r>
            <a:r>
              <a:rPr lang="cs-CZ" b="1" dirty="0" smtClean="0"/>
              <a:t>rno se čistí a nad 15% vlhkosti se dosouší</a:t>
            </a:r>
          </a:p>
          <a:p>
            <a:r>
              <a:rPr lang="cs-CZ" b="1" dirty="0"/>
              <a:t>Výnosy </a:t>
            </a:r>
            <a:r>
              <a:rPr lang="cs-CZ" b="1" dirty="0" smtClean="0"/>
              <a:t>2 t/ha</a:t>
            </a:r>
            <a:endParaRPr lang="cs-CZ" b="1" dirty="0"/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endParaRPr lang="cs-CZ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22565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79512" y="630932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hlinkClick r:id="rId3"/>
              </a:rPr>
              <a:t>http://www.aev-vs.cz/img/p/371758-11-large.jpg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770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525963"/>
          </a:xfrm>
        </p:spPr>
        <p:txBody>
          <a:bodyPr>
            <a:normAutofit lnSpcReduction="10000"/>
          </a:bodyPr>
          <a:lstStyle/>
          <a:p>
            <a:r>
              <a:rPr lang="cs-CZ" b="1" dirty="0"/>
              <a:t>PROCHÁZKA, Ivan.: Pěstování rostlin II – celostátní učebnice pro střední zemědělské školy. Nakladatelství FEZ, Třebíč, 1998, vydání 2.</a:t>
            </a:r>
          </a:p>
          <a:p>
            <a:r>
              <a:rPr lang="cs-CZ" b="1"/>
              <a:t>Některé fotografie použité v této prezentaci jsou dílem autora a vztahují se na ně autorská práva, zdroj ostatních fotografií uveden v textu</a:t>
            </a:r>
          </a:p>
          <a:p>
            <a:r>
              <a:rPr lang="cs-CZ" b="1" smtClean="0"/>
              <a:t>Ostatní </a:t>
            </a:r>
            <a:r>
              <a:rPr lang="cs-CZ" b="1" dirty="0"/>
              <a:t>objekty a text je vlastní originální tvorbou autora nebo jsou součástí softwaru Microsoft</a:t>
            </a:r>
            <a:r>
              <a:rPr lang="cs-CZ" b="1" baseline="30000" dirty="0"/>
              <a:t>®</a:t>
            </a:r>
            <a:r>
              <a:rPr lang="cs-CZ" b="1" dirty="0"/>
              <a:t> Office </a:t>
            </a:r>
            <a:r>
              <a:rPr lang="cs-CZ" b="1" dirty="0" smtClean="0"/>
              <a:t>2010</a:t>
            </a:r>
          </a:p>
          <a:p>
            <a:pPr marL="0" indent="0">
              <a:buNone/>
            </a:pPr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3309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Materiál je určen pro bezplatné používání pro potřeby výuky a vzdělávání na všech typech škol a školských zařízeních.</a:t>
            </a:r>
          </a:p>
          <a:p>
            <a:r>
              <a:rPr lang="cs-CZ" b="1" dirty="0" smtClean="0"/>
              <a:t>Jakékoliv další využití podléhá autorskému zákonu.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16400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Význam bobu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cs-CZ" sz="3500" b="1" dirty="0" smtClean="0"/>
              <a:t>Lidská výživa</a:t>
            </a:r>
          </a:p>
          <a:p>
            <a:pPr>
              <a:buFont typeface="Wingdings" pitchFamily="2" charset="2"/>
              <a:buChar char="ü"/>
            </a:pPr>
            <a:r>
              <a:rPr lang="cs-CZ" sz="3500" b="1" dirty="0" smtClean="0"/>
              <a:t>Krmivo pro zvířata</a:t>
            </a:r>
          </a:p>
          <a:p>
            <a:r>
              <a:rPr lang="cs-CZ" dirty="0" smtClean="0"/>
              <a:t>Vyšší obsah bílkovin než hrách</a:t>
            </a:r>
          </a:p>
          <a:p>
            <a:r>
              <a:rPr lang="cs-CZ" dirty="0" smtClean="0"/>
              <a:t>KKS</a:t>
            </a:r>
          </a:p>
          <a:p>
            <a:r>
              <a:rPr lang="cs-CZ" dirty="0"/>
              <a:t>z</a:t>
            </a:r>
            <a:r>
              <a:rPr lang="cs-CZ" dirty="0" smtClean="0"/>
              <a:t>elená hmota - GPS </a:t>
            </a:r>
            <a:r>
              <a:rPr lang="cs-CZ" dirty="0" err="1" smtClean="0"/>
              <a:t>senáž</a:t>
            </a:r>
            <a:r>
              <a:rPr lang="cs-CZ" dirty="0" smtClean="0"/>
              <a:t>, úsušky</a:t>
            </a:r>
          </a:p>
          <a:p>
            <a:r>
              <a:rPr lang="cs-CZ" dirty="0" smtClean="0"/>
              <a:t>LOS na zeleno</a:t>
            </a:r>
          </a:p>
          <a:p>
            <a:pPr marL="0" indent="0">
              <a:buNone/>
            </a:pPr>
            <a:r>
              <a:rPr lang="cs-CZ" i="1" u="sng" dirty="0" smtClean="0"/>
              <a:t>JARNÍ LOS </a:t>
            </a:r>
            <a:r>
              <a:rPr lang="cs-CZ" dirty="0" smtClean="0"/>
              <a:t>s ovsem a hrachem</a:t>
            </a:r>
          </a:p>
          <a:p>
            <a:pPr marL="0" indent="0">
              <a:buNone/>
            </a:pPr>
            <a:r>
              <a:rPr lang="cs-CZ" i="1" u="sng" dirty="0" smtClean="0"/>
              <a:t>LETNÍ LOS </a:t>
            </a:r>
            <a:r>
              <a:rPr lang="cs-CZ" dirty="0" smtClean="0"/>
              <a:t>s kukuřicí a peluškou</a:t>
            </a:r>
            <a:endParaRPr lang="cs-CZ" i="1" u="sng" dirty="0" smtClean="0"/>
          </a:p>
          <a:p>
            <a:r>
              <a:rPr lang="cs-CZ" dirty="0"/>
              <a:t>sláma </a:t>
            </a:r>
            <a:r>
              <a:rPr lang="cs-CZ" dirty="0" smtClean="0"/>
              <a:t>se pro její tvrdost nedá zkrmovat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cs-CZ" sz="3500" b="1" dirty="0" smtClean="0"/>
              <a:t>Agrotechnický význam</a:t>
            </a:r>
            <a:endParaRPr lang="cs-CZ" sz="3500" dirty="0" smtClean="0"/>
          </a:p>
          <a:p>
            <a:r>
              <a:rPr lang="cs-CZ" dirty="0"/>
              <a:t>z</a:t>
            </a:r>
            <a:r>
              <a:rPr lang="cs-CZ" dirty="0" smtClean="0"/>
              <a:t>elené hnojení</a:t>
            </a:r>
          </a:p>
          <a:p>
            <a:r>
              <a:rPr lang="cs-CZ" dirty="0" smtClean="0"/>
              <a:t>zlepšuje úrodnost půdy</a:t>
            </a:r>
          </a:p>
          <a:p>
            <a:r>
              <a:rPr lang="cs-CZ" dirty="0"/>
              <a:t>ž</a:t>
            </a:r>
            <a:r>
              <a:rPr lang="cs-CZ" dirty="0" smtClean="0"/>
              <a:t>iviny bere z hlubších vrstev</a:t>
            </a:r>
          </a:p>
          <a:p>
            <a:r>
              <a:rPr lang="cs-CZ" dirty="0"/>
              <a:t>h</a:t>
            </a:r>
            <a:r>
              <a:rPr lang="cs-CZ" dirty="0" smtClean="0"/>
              <a:t>lízkové bakterie na kořenech poutají vzdušný dusík</a:t>
            </a:r>
          </a:p>
          <a:p>
            <a:r>
              <a:rPr lang="cs-CZ" dirty="0" smtClean="0"/>
              <a:t>Jako ochranná (KRYCÍ) plodina při setí víceletých pícnin</a:t>
            </a:r>
          </a:p>
        </p:txBody>
      </p:sp>
    </p:spTree>
    <p:extLst>
      <p:ext uri="{BB962C8B-B14F-4D97-AF65-F5344CB8AC3E}">
        <p14:creationId xmlns:p14="http://schemas.microsoft.com/office/powerpoint/2010/main" val="409268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Biologické vlastnosti bobu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b="1" dirty="0" smtClean="0"/>
              <a:t>Jednoletá plodina  jarního charakteru</a:t>
            </a:r>
          </a:p>
          <a:p>
            <a:r>
              <a:rPr lang="cs-CZ" b="1" dirty="0" smtClean="0"/>
              <a:t>Z čeledi bobovité</a:t>
            </a:r>
          </a:p>
          <a:p>
            <a:r>
              <a:rPr lang="cs-CZ" b="1" dirty="0" smtClean="0"/>
              <a:t>Vysoký </a:t>
            </a:r>
            <a:r>
              <a:rPr lang="cs-CZ" b="1" dirty="0"/>
              <a:t>8</a:t>
            </a:r>
            <a:r>
              <a:rPr lang="cs-CZ" b="1" dirty="0" smtClean="0"/>
              <a:t>0 cm až 150 cm</a:t>
            </a:r>
          </a:p>
          <a:p>
            <a:r>
              <a:rPr lang="cs-CZ" b="1" dirty="0" smtClean="0"/>
              <a:t>Má dlouhou vegetační dobu</a:t>
            </a:r>
          </a:p>
          <a:p>
            <a:r>
              <a:rPr lang="cs-CZ" b="1" dirty="0" smtClean="0"/>
              <a:t>Kvete 2 – 3 týdny, v chladnějších polohách i déle</a:t>
            </a:r>
          </a:p>
          <a:p>
            <a:r>
              <a:rPr lang="cs-CZ" b="1" dirty="0" smtClean="0"/>
              <a:t>Na jedné rostlině je 50 až 70 květů, z toho vznikne jen asi 10 až 15% lusků</a:t>
            </a:r>
          </a:p>
          <a:p>
            <a:pPr marL="0" indent="0">
              <a:buNone/>
            </a:pPr>
            <a:endParaRPr lang="cs-CZ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b="1" dirty="0" smtClean="0"/>
              <a:t>Kůlový kořen silně rozvětvený , asi do 1m hluboko</a:t>
            </a:r>
          </a:p>
          <a:p>
            <a:r>
              <a:rPr lang="cs-CZ" b="1" dirty="0" smtClean="0"/>
              <a:t>Stonek je vzpřímená lodyha</a:t>
            </a:r>
          </a:p>
          <a:p>
            <a:r>
              <a:rPr lang="cs-CZ" b="1" dirty="0"/>
              <a:t>l</a:t>
            </a:r>
            <a:r>
              <a:rPr lang="cs-CZ" b="1" dirty="0" smtClean="0"/>
              <a:t>isty s palisty zakončené hrotem</a:t>
            </a:r>
          </a:p>
          <a:p>
            <a:r>
              <a:rPr lang="cs-CZ" b="1" dirty="0" smtClean="0"/>
              <a:t>Květ je bílý s nápadnou tmavou skvrnou</a:t>
            </a:r>
          </a:p>
          <a:p>
            <a:r>
              <a:rPr lang="cs-CZ" b="1" dirty="0" smtClean="0"/>
              <a:t>Lusk je kožovitý, hnědý až černý</a:t>
            </a:r>
          </a:p>
          <a:p>
            <a:r>
              <a:rPr lang="cs-CZ" b="1" dirty="0" smtClean="0"/>
              <a:t>Semeno je světle hnědé, stárnutím tmavnou a ztrácejí lesk</a:t>
            </a:r>
          </a:p>
        </p:txBody>
      </p:sp>
    </p:spTree>
    <p:extLst>
      <p:ext uri="{BB962C8B-B14F-4D97-AF65-F5344CB8AC3E}">
        <p14:creationId xmlns:p14="http://schemas.microsoft.com/office/powerpoint/2010/main" val="147395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Podnebí a půda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cs-CZ" b="1" dirty="0" smtClean="0"/>
              <a:t>Značně náročný na vláhu</a:t>
            </a:r>
          </a:p>
          <a:p>
            <a:r>
              <a:rPr lang="cs-CZ" b="1" dirty="0" smtClean="0"/>
              <a:t>Nejvíce </a:t>
            </a:r>
            <a:r>
              <a:rPr lang="cs-CZ" b="1" dirty="0"/>
              <a:t>mu vyhovují půdy </a:t>
            </a:r>
            <a:r>
              <a:rPr lang="cs-CZ" b="1" dirty="0" smtClean="0"/>
              <a:t>hluboké, úrodné, jílovité nebo hlinité</a:t>
            </a:r>
          </a:p>
          <a:p>
            <a:r>
              <a:rPr lang="cs-CZ" b="1" dirty="0" smtClean="0"/>
              <a:t>S dobrou vodní kapacitou, ale nezamokřené</a:t>
            </a:r>
          </a:p>
          <a:p>
            <a:r>
              <a:rPr lang="cs-CZ" b="1" dirty="0" smtClean="0"/>
              <a:t>Dobře zásobené živinami a vápníkem</a:t>
            </a:r>
          </a:p>
          <a:p>
            <a:r>
              <a:rPr lang="cs-CZ" b="1" dirty="0" smtClean="0"/>
              <a:t>Mohou být i kyselejší</a:t>
            </a:r>
          </a:p>
          <a:p>
            <a:endParaRPr lang="cs-CZ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cs-CZ" sz="3200" b="1" dirty="0" smtClean="0"/>
              <a:t>Na teplo je méně náročný</a:t>
            </a:r>
          </a:p>
          <a:p>
            <a:r>
              <a:rPr lang="cs-CZ" sz="3200" b="1" dirty="0" smtClean="0"/>
              <a:t>Klíčí při teplotě 1 – 2°C</a:t>
            </a:r>
            <a:endParaRPr lang="cs-CZ" sz="3200" b="1" dirty="0"/>
          </a:p>
          <a:p>
            <a:r>
              <a:rPr lang="cs-CZ" sz="3200" b="1" dirty="0" smtClean="0"/>
              <a:t>Po vzejití snáší teploty do -4°C</a:t>
            </a:r>
          </a:p>
          <a:p>
            <a:r>
              <a:rPr lang="cs-CZ" sz="3200" b="1" dirty="0" smtClean="0"/>
              <a:t>Nízké teploty po vzejití působí příznivě na výnos</a:t>
            </a:r>
          </a:p>
        </p:txBody>
      </p:sp>
    </p:spTree>
    <p:extLst>
      <p:ext uri="{BB962C8B-B14F-4D97-AF65-F5344CB8AC3E}">
        <p14:creationId xmlns:p14="http://schemas.microsoft.com/office/powerpoint/2010/main" val="301114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Osevní postup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cs-CZ" b="1" dirty="0" smtClean="0"/>
              <a:t>Využívá se jako přerušovač mezi obilninami </a:t>
            </a:r>
          </a:p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</a:pPr>
            <a:r>
              <a:rPr lang="cs-CZ" b="1" u="sng" dirty="0" smtClean="0"/>
              <a:t>Nejlepšími předplodinami jsou:</a:t>
            </a:r>
          </a:p>
          <a:p>
            <a:pPr marL="0" indent="0">
              <a:buNone/>
            </a:pPr>
            <a:r>
              <a:rPr lang="cs-CZ" b="1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cs-CZ" b="1" dirty="0" smtClean="0"/>
              <a:t>obilniny</a:t>
            </a:r>
          </a:p>
          <a:p>
            <a:pPr>
              <a:buFont typeface="Wingdings" pitchFamily="2" charset="2"/>
              <a:buChar char="ü"/>
            </a:pPr>
            <a:r>
              <a:rPr lang="cs-CZ" b="1" dirty="0" smtClean="0"/>
              <a:t>okopaniny</a:t>
            </a:r>
          </a:p>
          <a:p>
            <a:pPr marL="0" indent="0">
              <a:buNone/>
            </a:pPr>
            <a:endParaRPr lang="cs-CZ" b="1" dirty="0" smtClean="0"/>
          </a:p>
          <a:p>
            <a:pPr>
              <a:buFont typeface="Wingdings" pitchFamily="2" charset="2"/>
              <a:buChar char="ü"/>
            </a:pPr>
            <a:endParaRPr lang="cs-CZ" b="1" dirty="0" smtClean="0"/>
          </a:p>
          <a:p>
            <a:pPr>
              <a:buFont typeface="Wingdings" pitchFamily="2" charset="2"/>
              <a:buChar char="ü"/>
            </a:pPr>
            <a:endParaRPr lang="cs-CZ" b="1" dirty="0" smtClean="0"/>
          </a:p>
          <a:p>
            <a:pPr>
              <a:buFont typeface="Wingdings" pitchFamily="2" charset="2"/>
              <a:buChar char="ü"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/>
              <a:t> </a:t>
            </a:r>
            <a:r>
              <a:rPr lang="cs-CZ" b="1" dirty="0" smtClean="0"/>
              <a:t>   </a:t>
            </a:r>
            <a:endParaRPr lang="cs-CZ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Sám má vysokou  </a:t>
            </a:r>
            <a:r>
              <a:rPr lang="cs-CZ" b="1" dirty="0" err="1" smtClean="0"/>
              <a:t>předplodinovou</a:t>
            </a:r>
            <a:r>
              <a:rPr lang="cs-CZ" b="1" dirty="0" smtClean="0"/>
              <a:t> hodnotu hlavně pro </a:t>
            </a:r>
            <a:r>
              <a:rPr lang="cs-CZ" b="1" u="sng" dirty="0" smtClean="0"/>
              <a:t>ozimou pšenici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sz="3200" b="1" dirty="0" smtClean="0"/>
              <a:t>Na stejný pozemek se zařazuje za 3-4roky</a:t>
            </a:r>
          </a:p>
          <a:p>
            <a:pPr>
              <a:buFont typeface="Wingdings" pitchFamily="2" charset="2"/>
              <a:buChar char="ü"/>
            </a:pPr>
            <a:endParaRPr lang="cs-CZ" b="1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087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Výživa a hnojení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3200" b="1" dirty="0"/>
              <a:t>aplikujeme podle </a:t>
            </a:r>
            <a:r>
              <a:rPr lang="cs-CZ" sz="3200" b="1" dirty="0" smtClean="0"/>
              <a:t>agrochemického rozboru půdy </a:t>
            </a:r>
          </a:p>
          <a:p>
            <a:r>
              <a:rPr lang="cs-CZ" sz="3200" b="1" dirty="0" smtClean="0"/>
              <a:t>průmyslové hnojivo PK</a:t>
            </a:r>
          </a:p>
          <a:p>
            <a:r>
              <a:rPr lang="cs-CZ" sz="3200" b="1" dirty="0" smtClean="0"/>
              <a:t>N dodávají hlízkové bakterie</a:t>
            </a:r>
          </a:p>
          <a:p>
            <a:pPr marL="0" indent="0">
              <a:buNone/>
            </a:pPr>
            <a:endParaRPr lang="cs-CZ" sz="3200" b="1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636913"/>
            <a:ext cx="4038600" cy="3096344"/>
          </a:xfrm>
        </p:spPr>
        <p:txBody>
          <a:bodyPr>
            <a:normAutofit/>
          </a:bodyPr>
          <a:lstStyle/>
          <a:p>
            <a:endParaRPr lang="cs-CZ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268760"/>
            <a:ext cx="4248472" cy="4850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354346" y="6096220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hlinkClick r:id="rId3"/>
              </a:rPr>
              <a:t>http://upload.wikimedia.org/wikipedia/commons/e/e1/Illustration_Vicia_faba1.jpg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984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Příprava půdy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i="1" u="sng" dirty="0" smtClean="0"/>
              <a:t>Na podzim </a:t>
            </a:r>
          </a:p>
          <a:p>
            <a:pPr>
              <a:buFont typeface="Wingdings" pitchFamily="2" charset="2"/>
              <a:buChar char="ü"/>
            </a:pPr>
            <a:r>
              <a:rPr lang="cs-CZ" b="1" dirty="0" smtClean="0"/>
              <a:t>Podmítka</a:t>
            </a:r>
          </a:p>
          <a:p>
            <a:pPr>
              <a:buFont typeface="Wingdings" pitchFamily="2" charset="2"/>
              <a:buChar char="ü"/>
            </a:pPr>
            <a:r>
              <a:rPr lang="cs-CZ" b="1" dirty="0"/>
              <a:t>H</a:t>
            </a:r>
            <a:r>
              <a:rPr lang="cs-CZ" b="1" dirty="0" smtClean="0"/>
              <a:t>luboká orba spojená se zaorávkou PK hnojiv</a:t>
            </a:r>
          </a:p>
          <a:p>
            <a:pPr marL="0" indent="0">
              <a:buNone/>
            </a:pPr>
            <a:r>
              <a:rPr lang="cs-CZ" b="1" i="1" u="sng" dirty="0" smtClean="0"/>
              <a:t>Na jaře</a:t>
            </a:r>
          </a:p>
          <a:p>
            <a:pPr>
              <a:buFont typeface="Wingdings" pitchFamily="2" charset="2"/>
              <a:buChar char="ü"/>
            </a:pPr>
            <a:r>
              <a:rPr lang="cs-CZ" b="1" dirty="0" smtClean="0"/>
              <a:t>Smykování a vláčení</a:t>
            </a:r>
          </a:p>
          <a:p>
            <a:pPr>
              <a:buFont typeface="Wingdings" pitchFamily="2" charset="2"/>
              <a:buChar char="ü"/>
            </a:pPr>
            <a:r>
              <a:rPr lang="cs-CZ" b="1" dirty="0" smtClean="0"/>
              <a:t>Kypření do hloubky setí (8-10cm)</a:t>
            </a:r>
          </a:p>
          <a:p>
            <a:pPr>
              <a:buFont typeface="Wingdings" pitchFamily="2" charset="2"/>
              <a:buChar char="ü"/>
            </a:pPr>
            <a:r>
              <a:rPr lang="cs-CZ" b="1" dirty="0" smtClean="0"/>
              <a:t>Dokonalé urovnání pozemku</a:t>
            </a:r>
            <a:endParaRPr lang="cs-CZ" b="1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7"/>
            <a:ext cx="415136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2123728" y="6237312"/>
            <a:ext cx="7020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hlinkClick r:id="rId3"/>
              </a:rPr>
              <a:t>http://upload.wikimedia.org/wikipedia/commons/thumb/c/c5/Tuinboon_bontbloeiend.jpg/220px-Tuinboon_bontbloeiend.jpg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554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Setí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6768" cy="4525963"/>
          </a:xfrm>
        </p:spPr>
        <p:txBody>
          <a:bodyPr>
            <a:normAutofit/>
          </a:bodyPr>
          <a:lstStyle/>
          <a:p>
            <a:r>
              <a:rPr lang="cs-CZ" b="1" dirty="0"/>
              <a:t>p</a:t>
            </a:r>
            <a:r>
              <a:rPr lang="cs-CZ" b="1" dirty="0" smtClean="0"/>
              <a:t>oužíváme kvalitní, zdravé a uznané osivo, které je namořené</a:t>
            </a:r>
          </a:p>
          <a:p>
            <a:r>
              <a:rPr lang="cs-CZ" b="1" dirty="0" smtClean="0"/>
              <a:t>co nejdříve na jaře, zároveň s jarními obilninami</a:t>
            </a:r>
          </a:p>
          <a:p>
            <a:r>
              <a:rPr lang="cs-CZ" b="1" dirty="0"/>
              <a:t>š</a:t>
            </a:r>
            <a:r>
              <a:rPr lang="cs-CZ" b="1" dirty="0" smtClean="0"/>
              <a:t>ířka řádků 15-25cm</a:t>
            </a:r>
          </a:p>
          <a:p>
            <a:r>
              <a:rPr lang="cs-CZ" b="1" dirty="0"/>
              <a:t>h</a:t>
            </a:r>
            <a:r>
              <a:rPr lang="cs-CZ" b="1" dirty="0" smtClean="0"/>
              <a:t>loubka setí 8-10 cm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102" y="1268760"/>
            <a:ext cx="4314370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607316" y="6165304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hlinkClick r:id="rId3"/>
              </a:rPr>
              <a:t>http://t0.gstatic.com/images?q=tbn:ANd9GcSlmbUsZTNn7TUpTItqzg0c_r9GmEayFxsgxlLnN-3NvcbEIp-Z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0092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Ošetřování během vegetace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p</a:t>
            </a:r>
            <a:r>
              <a:rPr lang="cs-CZ" sz="3600" b="1" dirty="0" smtClean="0"/>
              <a:t>o zasetí uválíme</a:t>
            </a:r>
          </a:p>
          <a:p>
            <a:r>
              <a:rPr lang="cs-CZ" sz="3600" b="1" dirty="0"/>
              <a:t>p</a:t>
            </a:r>
            <a:r>
              <a:rPr lang="cs-CZ" sz="3600" b="1" dirty="0" smtClean="0"/>
              <a:t>řevláčíme lehkými branami </a:t>
            </a:r>
          </a:p>
          <a:p>
            <a:r>
              <a:rPr lang="cs-CZ" sz="3600" b="1" dirty="0"/>
              <a:t>a</a:t>
            </a:r>
            <a:r>
              <a:rPr lang="cs-CZ" sz="3600" b="1" dirty="0" smtClean="0"/>
              <a:t>plikace herbicidů</a:t>
            </a:r>
          </a:p>
          <a:p>
            <a:r>
              <a:rPr lang="cs-CZ" sz="3600" b="1" dirty="0"/>
              <a:t>v</a:t>
            </a:r>
            <a:r>
              <a:rPr lang="cs-CZ" sz="3600" b="1" dirty="0" smtClean="0"/>
              <a:t>láčení prutovými branami</a:t>
            </a:r>
            <a:endParaRPr lang="cs-CZ" sz="3600" b="1" dirty="0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424847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4716016" y="627213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Foto autorka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369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489</Words>
  <Application>Microsoft Office PowerPoint</Application>
  <PresentationFormat>Předvádění na obrazovce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Bob obecný</vt:lpstr>
      <vt:lpstr>Význam bobu</vt:lpstr>
      <vt:lpstr>Biologické vlastnosti bobu</vt:lpstr>
      <vt:lpstr>Podnebí a půda</vt:lpstr>
      <vt:lpstr>Osevní postup</vt:lpstr>
      <vt:lpstr>Výživa a hnojení</vt:lpstr>
      <vt:lpstr>Příprava půdy</vt:lpstr>
      <vt:lpstr>Setí</vt:lpstr>
      <vt:lpstr>Ošetřování během vegetace</vt:lpstr>
      <vt:lpstr>Sklizeň a posklizňová úprava</vt:lpstr>
      <vt:lpstr>Použité zdroje</vt:lpstr>
      <vt:lpstr>Použití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Pšenice obecná</dc:title>
  <dc:creator>uzivatel</dc:creator>
  <cp:lastModifiedBy>uzivatel</cp:lastModifiedBy>
  <cp:revision>48</cp:revision>
  <dcterms:modified xsi:type="dcterms:W3CDTF">2012-12-07T11:42:14Z</dcterms:modified>
</cp:coreProperties>
</file>