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5" r:id="rId2"/>
  </p:sldMasterIdLst>
  <p:notesMasterIdLst>
    <p:notesMasterId r:id="rId18"/>
  </p:notesMasterIdLst>
  <p:handoutMasterIdLst>
    <p:handoutMasterId r:id="rId19"/>
  </p:handoutMasterIdLst>
  <p:sldIdLst>
    <p:sldId id="372" r:id="rId3"/>
    <p:sldId id="282" r:id="rId4"/>
    <p:sldId id="359" r:id="rId5"/>
    <p:sldId id="309" r:id="rId6"/>
    <p:sldId id="361" r:id="rId7"/>
    <p:sldId id="369" r:id="rId8"/>
    <p:sldId id="362" r:id="rId9"/>
    <p:sldId id="363" r:id="rId10"/>
    <p:sldId id="365" r:id="rId11"/>
    <p:sldId id="366" r:id="rId12"/>
    <p:sldId id="367" r:id="rId13"/>
    <p:sldId id="368" r:id="rId14"/>
    <p:sldId id="370" r:id="rId15"/>
    <p:sldId id="371" r:id="rId16"/>
    <p:sldId id="270" r:id="rId17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CCA62"/>
    <a:srgbClr val="E33DB4"/>
    <a:srgbClr val="00AAF0"/>
    <a:srgbClr val="00B0F0"/>
    <a:srgbClr val="F68556"/>
    <a:srgbClr val="FAC6A3"/>
    <a:srgbClr val="FF0000"/>
    <a:srgbClr val="47D6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4" autoAdjust="0"/>
    <p:restoredTop sz="94139" autoAdjust="0"/>
  </p:normalViewPr>
  <p:slideViewPr>
    <p:cSldViewPr>
      <p:cViewPr varScale="1">
        <p:scale>
          <a:sx n="110" d="100"/>
          <a:sy n="110" d="100"/>
        </p:scale>
        <p:origin x="-164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322B7B-07E6-4D80-9887-91E0545AF0EF}" type="doc">
      <dgm:prSet loTypeId="urn:microsoft.com/office/officeart/2005/8/layout/balance1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BFA9B90B-CBB7-4085-B240-75421A191D5F}">
      <dgm:prSet phldrT="[Text]"/>
      <dgm:spPr>
        <a:solidFill>
          <a:srgbClr val="FFFF00">
            <a:alpha val="89804"/>
          </a:srgbClr>
        </a:solidFill>
      </dgm:spPr>
      <dgm:t>
        <a:bodyPr/>
        <a:lstStyle/>
        <a:p>
          <a:r>
            <a:rPr lang="cs-CZ" dirty="0" smtClean="0"/>
            <a:t>Snímek</a:t>
          </a:r>
          <a:endParaRPr lang="cs-CZ" dirty="0"/>
        </a:p>
      </dgm:t>
    </dgm:pt>
    <dgm:pt modelId="{E3E2E119-93F5-49B4-8315-361EA690FB2D}" type="parTrans" cxnId="{50EC871E-7C87-4200-B568-1775509ED14B}">
      <dgm:prSet/>
      <dgm:spPr/>
      <dgm:t>
        <a:bodyPr/>
        <a:lstStyle/>
        <a:p>
          <a:endParaRPr lang="cs-CZ"/>
        </a:p>
      </dgm:t>
    </dgm:pt>
    <dgm:pt modelId="{39A3AF62-3CD8-4392-BF6D-C0873FF669F7}" type="sibTrans" cxnId="{50EC871E-7C87-4200-B568-1775509ED14B}">
      <dgm:prSet/>
      <dgm:spPr/>
      <dgm:t>
        <a:bodyPr/>
        <a:lstStyle/>
        <a:p>
          <a:endParaRPr lang="cs-CZ"/>
        </a:p>
      </dgm:t>
    </dgm:pt>
    <dgm:pt modelId="{9BBBA2FC-7248-4EE1-9A78-0DC314A88289}">
      <dgm:prSet phldrT="[Text]"/>
      <dgm:spPr>
        <a:solidFill>
          <a:srgbClr val="7030A0"/>
        </a:solidFill>
      </dgm:spPr>
      <dgm:t>
        <a:bodyPr/>
        <a:lstStyle/>
        <a:p>
          <a:r>
            <a:rPr lang="cs-CZ" dirty="0" smtClean="0"/>
            <a:t>Přechody</a:t>
          </a:r>
          <a:endParaRPr lang="cs-CZ" dirty="0"/>
        </a:p>
      </dgm:t>
    </dgm:pt>
    <dgm:pt modelId="{744F16B6-6C8A-4653-ABBD-467326B423A2}" type="parTrans" cxnId="{FD88C49D-D4A9-454B-9D5A-BF7E8AFF2624}">
      <dgm:prSet/>
      <dgm:spPr/>
      <dgm:t>
        <a:bodyPr/>
        <a:lstStyle/>
        <a:p>
          <a:endParaRPr lang="cs-CZ"/>
        </a:p>
      </dgm:t>
    </dgm:pt>
    <dgm:pt modelId="{CB4C415F-4F02-48C8-BE24-27F079C89E86}" type="sibTrans" cxnId="{FD88C49D-D4A9-454B-9D5A-BF7E8AFF2624}">
      <dgm:prSet/>
      <dgm:spPr/>
      <dgm:t>
        <a:bodyPr/>
        <a:lstStyle/>
        <a:p>
          <a:endParaRPr lang="cs-CZ"/>
        </a:p>
      </dgm:t>
    </dgm:pt>
    <dgm:pt modelId="{64B1CE24-2504-4220-9DA6-6E86B4586FF7}">
      <dgm:prSet phldrT="[Text]"/>
      <dgm:spPr>
        <a:solidFill>
          <a:srgbClr val="FF0000"/>
        </a:solidFill>
      </dgm:spPr>
      <dgm:t>
        <a:bodyPr/>
        <a:lstStyle/>
        <a:p>
          <a:r>
            <a:rPr lang="cs-CZ" dirty="0" smtClean="0"/>
            <a:t>Animace</a:t>
          </a:r>
          <a:endParaRPr lang="cs-CZ" dirty="0"/>
        </a:p>
      </dgm:t>
    </dgm:pt>
    <dgm:pt modelId="{95858157-7939-4A2F-AC4E-D49BD7446498}" type="parTrans" cxnId="{D1024EE9-CC45-4F50-A31B-D293C0E5A3BB}">
      <dgm:prSet/>
      <dgm:spPr/>
      <dgm:t>
        <a:bodyPr/>
        <a:lstStyle/>
        <a:p>
          <a:endParaRPr lang="cs-CZ"/>
        </a:p>
      </dgm:t>
    </dgm:pt>
    <dgm:pt modelId="{99F5A3BE-8D7D-4149-ABF5-1885EEACCACA}" type="sibTrans" cxnId="{D1024EE9-CC45-4F50-A31B-D293C0E5A3BB}">
      <dgm:prSet/>
      <dgm:spPr/>
      <dgm:t>
        <a:bodyPr/>
        <a:lstStyle/>
        <a:p>
          <a:endParaRPr lang="cs-CZ"/>
        </a:p>
      </dgm:t>
    </dgm:pt>
    <dgm:pt modelId="{7991569B-5F8D-429C-891B-44DF75D936C2}">
      <dgm:prSet phldrT="[Text]"/>
      <dgm:spPr>
        <a:solidFill>
          <a:srgbClr val="47D6F3">
            <a:alpha val="90000"/>
          </a:srgbClr>
        </a:solidFill>
      </dgm:spPr>
      <dgm:t>
        <a:bodyPr/>
        <a:lstStyle/>
        <a:p>
          <a:r>
            <a:rPr lang="cs-CZ" dirty="0" smtClean="0"/>
            <a:t>Prezentace</a:t>
          </a:r>
          <a:endParaRPr lang="cs-CZ" dirty="0"/>
        </a:p>
      </dgm:t>
    </dgm:pt>
    <dgm:pt modelId="{33736049-BB61-4FC2-BFFE-ECD5C7671E79}" type="parTrans" cxnId="{A9D2D5AC-56E5-46AF-AC61-FAC3CDF0233F}">
      <dgm:prSet/>
      <dgm:spPr/>
      <dgm:t>
        <a:bodyPr/>
        <a:lstStyle/>
        <a:p>
          <a:endParaRPr lang="cs-CZ"/>
        </a:p>
      </dgm:t>
    </dgm:pt>
    <dgm:pt modelId="{28B382AA-F1AD-4283-B472-0E15CD9C69CC}" type="sibTrans" cxnId="{A9D2D5AC-56E5-46AF-AC61-FAC3CDF0233F}">
      <dgm:prSet/>
      <dgm:spPr/>
      <dgm:t>
        <a:bodyPr/>
        <a:lstStyle/>
        <a:p>
          <a:endParaRPr lang="cs-CZ"/>
        </a:p>
      </dgm:t>
    </dgm:pt>
    <dgm:pt modelId="{2715C831-0CBE-4C57-A4A9-3AC48872FD07}">
      <dgm:prSet phldrT="[Text]"/>
      <dgm:spPr>
        <a:solidFill>
          <a:srgbClr val="FF3399"/>
        </a:solidFill>
      </dgm:spPr>
      <dgm:t>
        <a:bodyPr/>
        <a:lstStyle/>
        <a:p>
          <a:r>
            <a:rPr lang="cs-CZ" dirty="0" smtClean="0"/>
            <a:t>Objekty</a:t>
          </a:r>
          <a:endParaRPr lang="cs-CZ" dirty="0"/>
        </a:p>
      </dgm:t>
    </dgm:pt>
    <dgm:pt modelId="{663BC187-28C9-415E-9A87-5813F6634D66}" type="parTrans" cxnId="{151E4924-670A-4A27-B5DA-64E9EFD2FB59}">
      <dgm:prSet/>
      <dgm:spPr/>
      <dgm:t>
        <a:bodyPr/>
        <a:lstStyle/>
        <a:p>
          <a:endParaRPr lang="cs-CZ"/>
        </a:p>
      </dgm:t>
    </dgm:pt>
    <dgm:pt modelId="{756A843E-A2E2-402D-8F90-6DAA2A1F42BB}" type="sibTrans" cxnId="{151E4924-670A-4A27-B5DA-64E9EFD2FB59}">
      <dgm:prSet/>
      <dgm:spPr/>
      <dgm:t>
        <a:bodyPr/>
        <a:lstStyle/>
        <a:p>
          <a:endParaRPr lang="cs-CZ"/>
        </a:p>
      </dgm:t>
    </dgm:pt>
    <dgm:pt modelId="{AA443553-43DC-4EEB-A2FA-677EE516509A}">
      <dgm:prSet phldrT="[Text]"/>
      <dgm:spPr>
        <a:solidFill>
          <a:srgbClr val="92D050"/>
        </a:solidFill>
      </dgm:spPr>
      <dgm:t>
        <a:bodyPr/>
        <a:lstStyle/>
        <a:p>
          <a:r>
            <a:rPr lang="cs-CZ" dirty="0" smtClean="0"/>
            <a:t>Formát</a:t>
          </a:r>
          <a:endParaRPr lang="cs-CZ" dirty="0"/>
        </a:p>
      </dgm:t>
    </dgm:pt>
    <dgm:pt modelId="{EB361DBB-0EF7-4C25-826C-8DAB0BCA60FC}" type="parTrans" cxnId="{BDA02DD1-3626-440A-AC79-784382946327}">
      <dgm:prSet/>
      <dgm:spPr/>
      <dgm:t>
        <a:bodyPr/>
        <a:lstStyle/>
        <a:p>
          <a:endParaRPr lang="cs-CZ"/>
        </a:p>
      </dgm:t>
    </dgm:pt>
    <dgm:pt modelId="{F782B088-4446-44DC-BCC3-C5104F65BC9D}" type="sibTrans" cxnId="{BDA02DD1-3626-440A-AC79-784382946327}">
      <dgm:prSet/>
      <dgm:spPr/>
      <dgm:t>
        <a:bodyPr/>
        <a:lstStyle/>
        <a:p>
          <a:endParaRPr lang="cs-CZ"/>
        </a:p>
      </dgm:t>
    </dgm:pt>
    <dgm:pt modelId="{529675EE-929E-4603-B67C-455E9C27353C}">
      <dgm:prSet phldrT="[Text]"/>
      <dgm:spPr>
        <a:solidFill>
          <a:srgbClr val="FFC000"/>
        </a:solidFill>
      </dgm:spPr>
      <dgm:t>
        <a:bodyPr/>
        <a:lstStyle/>
        <a:p>
          <a:r>
            <a:rPr lang="cs-CZ" dirty="0" smtClean="0"/>
            <a:t>Návrh</a:t>
          </a:r>
          <a:endParaRPr lang="cs-CZ" dirty="0"/>
        </a:p>
      </dgm:t>
    </dgm:pt>
    <dgm:pt modelId="{CE67CA0D-EB4A-4542-8B4A-B874410C2382}" type="parTrans" cxnId="{55899BF4-4B23-4E5A-B285-F0EC89831258}">
      <dgm:prSet/>
      <dgm:spPr/>
      <dgm:t>
        <a:bodyPr/>
        <a:lstStyle/>
        <a:p>
          <a:endParaRPr lang="cs-CZ"/>
        </a:p>
      </dgm:t>
    </dgm:pt>
    <dgm:pt modelId="{46F05D85-073D-4A82-BBDC-D3C15D5C9399}" type="sibTrans" cxnId="{55899BF4-4B23-4E5A-B285-F0EC89831258}">
      <dgm:prSet/>
      <dgm:spPr/>
      <dgm:t>
        <a:bodyPr/>
        <a:lstStyle/>
        <a:p>
          <a:endParaRPr lang="cs-CZ"/>
        </a:p>
      </dgm:t>
    </dgm:pt>
    <dgm:pt modelId="{5203281B-8783-4393-9608-16C9B47378B6}" type="pres">
      <dgm:prSet presAssocID="{21322B7B-07E6-4D80-9887-91E0545AF0EF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922384B-17D9-49AF-A3DE-4DB0E6321A99}" type="pres">
      <dgm:prSet presAssocID="{21322B7B-07E6-4D80-9887-91E0545AF0EF}" presName="dummyMaxCanvas" presStyleCnt="0"/>
      <dgm:spPr/>
    </dgm:pt>
    <dgm:pt modelId="{0134829B-7110-45DD-B566-F95230DEB094}" type="pres">
      <dgm:prSet presAssocID="{21322B7B-07E6-4D80-9887-91E0545AF0EF}" presName="parentComposite" presStyleCnt="0"/>
      <dgm:spPr/>
    </dgm:pt>
    <dgm:pt modelId="{BB282EB3-66CB-469C-9967-7515361DE2FD}" type="pres">
      <dgm:prSet presAssocID="{21322B7B-07E6-4D80-9887-91E0545AF0EF}" presName="parent1" presStyleLbl="alignAccFollowNode1" presStyleIdx="0" presStyleCnt="4" custAng="20621932" custLinFactNeighborX="11678" custLinFactNeighborY="45919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E60E9ECC-1B7A-4EDD-9DC8-68633E06E2BD}" type="pres">
      <dgm:prSet presAssocID="{21322B7B-07E6-4D80-9887-91E0545AF0EF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cs-CZ"/>
        </a:p>
      </dgm:t>
    </dgm:pt>
    <dgm:pt modelId="{41122F56-4D7C-4CF6-8148-CCEF3104B2D2}" type="pres">
      <dgm:prSet presAssocID="{21322B7B-07E6-4D80-9887-91E0545AF0EF}" presName="childrenComposite" presStyleCnt="0"/>
      <dgm:spPr/>
    </dgm:pt>
    <dgm:pt modelId="{FD55D179-465F-4D8D-9E74-3C050C2A8094}" type="pres">
      <dgm:prSet presAssocID="{21322B7B-07E6-4D80-9887-91E0545AF0EF}" presName="dummyMaxCanvas_ChildArea" presStyleCnt="0"/>
      <dgm:spPr/>
    </dgm:pt>
    <dgm:pt modelId="{63126D04-AFEF-440B-BA4A-C507E37EAD33}" type="pres">
      <dgm:prSet presAssocID="{21322B7B-07E6-4D80-9887-91E0545AF0EF}" presName="fulcrum" presStyleLbl="alignAccFollowNode1" presStyleIdx="2" presStyleCnt="4"/>
      <dgm:spPr>
        <a:solidFill>
          <a:srgbClr val="CC6600">
            <a:alpha val="90000"/>
          </a:srgbClr>
        </a:solidFill>
      </dgm:spPr>
      <dgm:t>
        <a:bodyPr/>
        <a:lstStyle/>
        <a:p>
          <a:endParaRPr lang="cs-CZ"/>
        </a:p>
      </dgm:t>
    </dgm:pt>
    <dgm:pt modelId="{3DB34AA9-E836-4D9C-BD7F-6D122CFCEB96}" type="pres">
      <dgm:prSet presAssocID="{21322B7B-07E6-4D80-9887-91E0545AF0EF}" presName="balance_23" presStyleLbl="alignAccFollowNode1" presStyleIdx="3" presStyleCnt="4">
        <dgm:presLayoutVars>
          <dgm:bulletEnabled val="1"/>
        </dgm:presLayoutVars>
      </dgm:prSet>
      <dgm:spPr>
        <a:solidFill>
          <a:srgbClr val="CC6600">
            <a:alpha val="89804"/>
          </a:srgbClr>
        </a:solidFill>
      </dgm:spPr>
      <dgm:t>
        <a:bodyPr/>
        <a:lstStyle/>
        <a:p>
          <a:endParaRPr lang="cs-CZ"/>
        </a:p>
      </dgm:t>
    </dgm:pt>
    <dgm:pt modelId="{1CDF836A-57FD-46F4-B405-6F88910DB7FA}" type="pres">
      <dgm:prSet presAssocID="{21322B7B-07E6-4D80-9887-91E0545AF0EF}" presName="right_23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5EDEFAB-D586-4610-8A21-10D82DFF04FD}" type="pres">
      <dgm:prSet presAssocID="{21322B7B-07E6-4D80-9887-91E0545AF0EF}" presName="right_23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24A73E0-3606-4F65-A816-95D702FD8A89}" type="pres">
      <dgm:prSet presAssocID="{21322B7B-07E6-4D80-9887-91E0545AF0EF}" presName="right_23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85E1F67-7B0F-48A6-B270-966F419414FB}" type="pres">
      <dgm:prSet presAssocID="{21322B7B-07E6-4D80-9887-91E0545AF0EF}" presName="left_23_1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74C5702-D31D-4497-89DC-633CACA1D6EB}" type="pres">
      <dgm:prSet presAssocID="{21322B7B-07E6-4D80-9887-91E0545AF0EF}" presName="left_23_2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DC210DC-3E5E-4027-A9BC-40E6776A7F33}" type="presOf" srcId="{AA443553-43DC-4EEB-A2FA-677EE516509A}" destId="{D5EDEFAB-D586-4610-8A21-10D82DFF04FD}" srcOrd="0" destOrd="0" presId="urn:microsoft.com/office/officeart/2005/8/layout/balance1"/>
    <dgm:cxn modelId="{205CB3F7-3A16-4CE8-9BD4-4650ED45F41B}" type="presOf" srcId="{7991569B-5F8D-429C-891B-44DF75D936C2}" destId="{E60E9ECC-1B7A-4EDD-9DC8-68633E06E2BD}" srcOrd="0" destOrd="0" presId="urn:microsoft.com/office/officeart/2005/8/layout/balance1"/>
    <dgm:cxn modelId="{D1024EE9-CC45-4F50-A31B-D293C0E5A3BB}" srcId="{BFA9B90B-CBB7-4085-B240-75421A191D5F}" destId="{64B1CE24-2504-4220-9DA6-6E86B4586FF7}" srcOrd="1" destOrd="0" parTransId="{95858157-7939-4A2F-AC4E-D49BD7446498}" sibTransId="{99F5A3BE-8D7D-4149-ABF5-1885EEACCACA}"/>
    <dgm:cxn modelId="{FD88C49D-D4A9-454B-9D5A-BF7E8AFF2624}" srcId="{BFA9B90B-CBB7-4085-B240-75421A191D5F}" destId="{9BBBA2FC-7248-4EE1-9A78-0DC314A88289}" srcOrd="0" destOrd="0" parTransId="{744F16B6-6C8A-4653-ABBD-467326B423A2}" sibTransId="{CB4C415F-4F02-48C8-BE24-27F079C89E86}"/>
    <dgm:cxn modelId="{A9D2D5AC-56E5-46AF-AC61-FAC3CDF0233F}" srcId="{21322B7B-07E6-4D80-9887-91E0545AF0EF}" destId="{7991569B-5F8D-429C-891B-44DF75D936C2}" srcOrd="1" destOrd="0" parTransId="{33736049-BB61-4FC2-BFFE-ECD5C7671E79}" sibTransId="{28B382AA-F1AD-4283-B472-0E15CD9C69CC}"/>
    <dgm:cxn modelId="{B8A5B91E-EFCB-47CA-8294-B3E1683B93A0}" type="presOf" srcId="{2715C831-0CBE-4C57-A4A9-3AC48872FD07}" destId="{1CDF836A-57FD-46F4-B405-6F88910DB7FA}" srcOrd="0" destOrd="0" presId="urn:microsoft.com/office/officeart/2005/8/layout/balance1"/>
    <dgm:cxn modelId="{151E4924-670A-4A27-B5DA-64E9EFD2FB59}" srcId="{7991569B-5F8D-429C-891B-44DF75D936C2}" destId="{2715C831-0CBE-4C57-A4A9-3AC48872FD07}" srcOrd="0" destOrd="0" parTransId="{663BC187-28C9-415E-9A87-5813F6634D66}" sibTransId="{756A843E-A2E2-402D-8F90-6DAA2A1F42BB}"/>
    <dgm:cxn modelId="{55899BF4-4B23-4E5A-B285-F0EC89831258}" srcId="{7991569B-5F8D-429C-891B-44DF75D936C2}" destId="{529675EE-929E-4603-B67C-455E9C27353C}" srcOrd="2" destOrd="0" parTransId="{CE67CA0D-EB4A-4542-8B4A-B874410C2382}" sibTransId="{46F05D85-073D-4A82-BBDC-D3C15D5C9399}"/>
    <dgm:cxn modelId="{50EC871E-7C87-4200-B568-1775509ED14B}" srcId="{21322B7B-07E6-4D80-9887-91E0545AF0EF}" destId="{BFA9B90B-CBB7-4085-B240-75421A191D5F}" srcOrd="0" destOrd="0" parTransId="{E3E2E119-93F5-49B4-8315-361EA690FB2D}" sibTransId="{39A3AF62-3CD8-4392-BF6D-C0873FF669F7}"/>
    <dgm:cxn modelId="{BDA02DD1-3626-440A-AC79-784382946327}" srcId="{7991569B-5F8D-429C-891B-44DF75D936C2}" destId="{AA443553-43DC-4EEB-A2FA-677EE516509A}" srcOrd="1" destOrd="0" parTransId="{EB361DBB-0EF7-4C25-826C-8DAB0BCA60FC}" sibTransId="{F782B088-4446-44DC-BCC3-C5104F65BC9D}"/>
    <dgm:cxn modelId="{0C8ACE9B-7319-4136-8B7D-8C07AABA7882}" type="presOf" srcId="{529675EE-929E-4603-B67C-455E9C27353C}" destId="{624A73E0-3606-4F65-A816-95D702FD8A89}" srcOrd="0" destOrd="0" presId="urn:microsoft.com/office/officeart/2005/8/layout/balance1"/>
    <dgm:cxn modelId="{23258BE0-0649-4213-84AE-586DB866C9C8}" type="presOf" srcId="{9BBBA2FC-7248-4EE1-9A78-0DC314A88289}" destId="{D85E1F67-7B0F-48A6-B270-966F419414FB}" srcOrd="0" destOrd="0" presId="urn:microsoft.com/office/officeart/2005/8/layout/balance1"/>
    <dgm:cxn modelId="{F1DA9DF4-940C-4F86-AC89-F57897093864}" type="presOf" srcId="{64B1CE24-2504-4220-9DA6-6E86B4586FF7}" destId="{D74C5702-D31D-4497-89DC-633CACA1D6EB}" srcOrd="0" destOrd="0" presId="urn:microsoft.com/office/officeart/2005/8/layout/balance1"/>
    <dgm:cxn modelId="{771825BF-32F1-4F81-860E-7AE953802C05}" type="presOf" srcId="{21322B7B-07E6-4D80-9887-91E0545AF0EF}" destId="{5203281B-8783-4393-9608-16C9B47378B6}" srcOrd="0" destOrd="0" presId="urn:microsoft.com/office/officeart/2005/8/layout/balance1"/>
    <dgm:cxn modelId="{5A5A2788-5187-45A3-BC5F-01706EE6FDD0}" type="presOf" srcId="{BFA9B90B-CBB7-4085-B240-75421A191D5F}" destId="{BB282EB3-66CB-469C-9967-7515361DE2FD}" srcOrd="0" destOrd="0" presId="urn:microsoft.com/office/officeart/2005/8/layout/balance1"/>
    <dgm:cxn modelId="{7215E59F-9D45-4511-9620-50F0017C10E6}" type="presParOf" srcId="{5203281B-8783-4393-9608-16C9B47378B6}" destId="{6922384B-17D9-49AF-A3DE-4DB0E6321A99}" srcOrd="0" destOrd="0" presId="urn:microsoft.com/office/officeart/2005/8/layout/balance1"/>
    <dgm:cxn modelId="{221FAF29-B12E-4047-8361-4166A1ADC100}" type="presParOf" srcId="{5203281B-8783-4393-9608-16C9B47378B6}" destId="{0134829B-7110-45DD-B566-F95230DEB094}" srcOrd="1" destOrd="0" presId="urn:microsoft.com/office/officeart/2005/8/layout/balance1"/>
    <dgm:cxn modelId="{3C1260A6-7C37-4D94-85B7-41C9B7E32BA7}" type="presParOf" srcId="{0134829B-7110-45DD-B566-F95230DEB094}" destId="{BB282EB3-66CB-469C-9967-7515361DE2FD}" srcOrd="0" destOrd="0" presId="urn:microsoft.com/office/officeart/2005/8/layout/balance1"/>
    <dgm:cxn modelId="{DB661C4C-0E81-4E53-92C3-B4B20FE9AD7E}" type="presParOf" srcId="{0134829B-7110-45DD-B566-F95230DEB094}" destId="{E60E9ECC-1B7A-4EDD-9DC8-68633E06E2BD}" srcOrd="1" destOrd="0" presId="urn:microsoft.com/office/officeart/2005/8/layout/balance1"/>
    <dgm:cxn modelId="{9B03EE58-8955-467B-B9B3-5D47773FE2B8}" type="presParOf" srcId="{5203281B-8783-4393-9608-16C9B47378B6}" destId="{41122F56-4D7C-4CF6-8148-CCEF3104B2D2}" srcOrd="2" destOrd="0" presId="urn:microsoft.com/office/officeart/2005/8/layout/balance1"/>
    <dgm:cxn modelId="{81121148-EE7E-4E9D-BB57-66CEFC736340}" type="presParOf" srcId="{41122F56-4D7C-4CF6-8148-CCEF3104B2D2}" destId="{FD55D179-465F-4D8D-9E74-3C050C2A8094}" srcOrd="0" destOrd="0" presId="urn:microsoft.com/office/officeart/2005/8/layout/balance1"/>
    <dgm:cxn modelId="{4C8A1160-1819-46AA-8B36-CA0300ABD979}" type="presParOf" srcId="{41122F56-4D7C-4CF6-8148-CCEF3104B2D2}" destId="{63126D04-AFEF-440B-BA4A-C507E37EAD33}" srcOrd="1" destOrd="0" presId="urn:microsoft.com/office/officeart/2005/8/layout/balance1"/>
    <dgm:cxn modelId="{78049867-CA37-4342-9D73-9BA347192E50}" type="presParOf" srcId="{41122F56-4D7C-4CF6-8148-CCEF3104B2D2}" destId="{3DB34AA9-E836-4D9C-BD7F-6D122CFCEB96}" srcOrd="2" destOrd="0" presId="urn:microsoft.com/office/officeart/2005/8/layout/balance1"/>
    <dgm:cxn modelId="{28379F36-0B1A-4E9B-835A-48411B246234}" type="presParOf" srcId="{41122F56-4D7C-4CF6-8148-CCEF3104B2D2}" destId="{1CDF836A-57FD-46F4-B405-6F88910DB7FA}" srcOrd="3" destOrd="0" presId="urn:microsoft.com/office/officeart/2005/8/layout/balance1"/>
    <dgm:cxn modelId="{713E93EE-98D8-471C-92D2-646A1EC11757}" type="presParOf" srcId="{41122F56-4D7C-4CF6-8148-CCEF3104B2D2}" destId="{D5EDEFAB-D586-4610-8A21-10D82DFF04FD}" srcOrd="4" destOrd="0" presId="urn:microsoft.com/office/officeart/2005/8/layout/balance1"/>
    <dgm:cxn modelId="{FA7E1105-5092-4DF8-8296-E975CBC4263B}" type="presParOf" srcId="{41122F56-4D7C-4CF6-8148-CCEF3104B2D2}" destId="{624A73E0-3606-4F65-A816-95D702FD8A89}" srcOrd="5" destOrd="0" presId="urn:microsoft.com/office/officeart/2005/8/layout/balance1"/>
    <dgm:cxn modelId="{964F09B5-B609-496A-B6A0-F3454B930240}" type="presParOf" srcId="{41122F56-4D7C-4CF6-8148-CCEF3104B2D2}" destId="{D85E1F67-7B0F-48A6-B270-966F419414FB}" srcOrd="6" destOrd="0" presId="urn:microsoft.com/office/officeart/2005/8/layout/balance1"/>
    <dgm:cxn modelId="{C86F6DC8-5A00-42BC-819F-69AE9F3C1495}" type="presParOf" srcId="{41122F56-4D7C-4CF6-8148-CCEF3104B2D2}" destId="{D74C5702-D31D-4497-89DC-633CACA1D6EB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282EB3-66CB-469C-9967-7515361DE2FD}">
      <dsp:nvSpPr>
        <dsp:cNvPr id="0" name=""/>
        <dsp:cNvSpPr/>
      </dsp:nvSpPr>
      <dsp:spPr>
        <a:xfrm rot="20621932">
          <a:off x="360039" y="360044"/>
          <a:ext cx="1270221" cy="705678"/>
        </a:xfrm>
        <a:prstGeom prst="roundRect">
          <a:avLst>
            <a:gd name="adj" fmla="val 10000"/>
          </a:avLst>
        </a:prstGeom>
        <a:solidFill>
          <a:srgbClr val="FFFF00">
            <a:alpha val="89804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Snímek</a:t>
          </a:r>
          <a:endParaRPr lang="cs-CZ" sz="1500" kern="1200" dirty="0"/>
        </a:p>
      </dsp:txBody>
      <dsp:txXfrm>
        <a:off x="380708" y="380713"/>
        <a:ext cx="1228883" cy="664340"/>
      </dsp:txXfrm>
    </dsp:sp>
    <dsp:sp modelId="{E60E9ECC-1B7A-4EDD-9DC8-68633E06E2BD}">
      <dsp:nvSpPr>
        <dsp:cNvPr id="0" name=""/>
        <dsp:cNvSpPr/>
      </dsp:nvSpPr>
      <dsp:spPr>
        <a:xfrm>
          <a:off x="2046467" y="36003"/>
          <a:ext cx="1270221" cy="705678"/>
        </a:xfrm>
        <a:prstGeom prst="roundRect">
          <a:avLst>
            <a:gd name="adj" fmla="val 10000"/>
          </a:avLst>
        </a:prstGeom>
        <a:solidFill>
          <a:srgbClr val="47D6F3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Prezentace</a:t>
          </a:r>
          <a:endParaRPr lang="cs-CZ" sz="1500" kern="1200" dirty="0"/>
        </a:p>
      </dsp:txBody>
      <dsp:txXfrm>
        <a:off x="2067136" y="56672"/>
        <a:ext cx="1228883" cy="664340"/>
      </dsp:txXfrm>
    </dsp:sp>
    <dsp:sp modelId="{63126D04-AFEF-440B-BA4A-C507E37EAD33}">
      <dsp:nvSpPr>
        <dsp:cNvPr id="0" name=""/>
        <dsp:cNvSpPr/>
      </dsp:nvSpPr>
      <dsp:spPr>
        <a:xfrm>
          <a:off x="1499566" y="3035137"/>
          <a:ext cx="529258" cy="529258"/>
        </a:xfrm>
        <a:prstGeom prst="triangle">
          <a:avLst/>
        </a:prstGeom>
        <a:solidFill>
          <a:srgbClr val="CC6600">
            <a:alpha val="90000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B34AA9-E836-4D9C-BD7F-6D122CFCEB96}">
      <dsp:nvSpPr>
        <dsp:cNvPr id="0" name=""/>
        <dsp:cNvSpPr/>
      </dsp:nvSpPr>
      <dsp:spPr>
        <a:xfrm rot="240000">
          <a:off x="175934" y="2808343"/>
          <a:ext cx="3176522" cy="222124"/>
        </a:xfrm>
        <a:prstGeom prst="rect">
          <a:avLst/>
        </a:prstGeom>
        <a:solidFill>
          <a:srgbClr val="CC6600">
            <a:alpha val="89804"/>
          </a:srgb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DF836A-57FD-46F4-B405-6F88910DB7FA}">
      <dsp:nvSpPr>
        <dsp:cNvPr id="0" name=""/>
        <dsp:cNvSpPr/>
      </dsp:nvSpPr>
      <dsp:spPr>
        <a:xfrm rot="240000">
          <a:off x="2083160" y="2252979"/>
          <a:ext cx="1267402" cy="590480"/>
        </a:xfrm>
        <a:prstGeom prst="roundRect">
          <a:avLst/>
        </a:prstGeom>
        <a:solidFill>
          <a:srgbClr val="FF3399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Objekty</a:t>
          </a:r>
          <a:endParaRPr lang="cs-CZ" sz="1800" kern="1200" dirty="0"/>
        </a:p>
      </dsp:txBody>
      <dsp:txXfrm>
        <a:off x="2111985" y="2281804"/>
        <a:ext cx="1209752" cy="532830"/>
      </dsp:txXfrm>
    </dsp:sp>
    <dsp:sp modelId="{D5EDEFAB-D586-4610-8A21-10D82DFF04FD}">
      <dsp:nvSpPr>
        <dsp:cNvPr id="0" name=""/>
        <dsp:cNvSpPr/>
      </dsp:nvSpPr>
      <dsp:spPr>
        <a:xfrm rot="240000">
          <a:off x="2129029" y="1617868"/>
          <a:ext cx="1267402" cy="590480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Formát</a:t>
          </a:r>
          <a:endParaRPr lang="cs-CZ" sz="1800" kern="1200" dirty="0"/>
        </a:p>
      </dsp:txBody>
      <dsp:txXfrm>
        <a:off x="2157854" y="1646693"/>
        <a:ext cx="1209752" cy="532830"/>
      </dsp:txXfrm>
    </dsp:sp>
    <dsp:sp modelId="{624A73E0-3606-4F65-A816-95D702FD8A89}">
      <dsp:nvSpPr>
        <dsp:cNvPr id="0" name=""/>
        <dsp:cNvSpPr/>
      </dsp:nvSpPr>
      <dsp:spPr>
        <a:xfrm rot="240000">
          <a:off x="2174898" y="996871"/>
          <a:ext cx="1267402" cy="59048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Návrh</a:t>
          </a:r>
          <a:endParaRPr lang="cs-CZ" sz="1800" kern="1200" dirty="0"/>
        </a:p>
      </dsp:txBody>
      <dsp:txXfrm>
        <a:off x="2203723" y="1025696"/>
        <a:ext cx="1209752" cy="532830"/>
      </dsp:txXfrm>
    </dsp:sp>
    <dsp:sp modelId="{D85E1F67-7B0F-48A6-B270-966F419414FB}">
      <dsp:nvSpPr>
        <dsp:cNvPr id="0" name=""/>
        <dsp:cNvSpPr/>
      </dsp:nvSpPr>
      <dsp:spPr>
        <a:xfrm rot="240000">
          <a:off x="266038" y="2125956"/>
          <a:ext cx="1267402" cy="590480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Přechody</a:t>
          </a:r>
          <a:endParaRPr lang="cs-CZ" sz="1800" kern="1200" dirty="0"/>
        </a:p>
      </dsp:txBody>
      <dsp:txXfrm>
        <a:off x="294863" y="2154781"/>
        <a:ext cx="1209752" cy="532830"/>
      </dsp:txXfrm>
    </dsp:sp>
    <dsp:sp modelId="{D74C5702-D31D-4497-89DC-633CACA1D6EB}">
      <dsp:nvSpPr>
        <dsp:cNvPr id="0" name=""/>
        <dsp:cNvSpPr/>
      </dsp:nvSpPr>
      <dsp:spPr>
        <a:xfrm rot="240000">
          <a:off x="311907" y="1490846"/>
          <a:ext cx="1267402" cy="5904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800" kern="1200" dirty="0" smtClean="0"/>
            <a:t>Animace</a:t>
          </a:r>
          <a:endParaRPr lang="cs-CZ" sz="1800" kern="1200" dirty="0"/>
        </a:p>
      </dsp:txBody>
      <dsp:txXfrm>
        <a:off x="340732" y="1519671"/>
        <a:ext cx="1209752" cy="5328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EADF930-A360-4015-A30E-624F2682CA36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0299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cs-CZ" dirty="0"/>
              <a:t>DUM - MS Word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47DF60-1F23-4DB9-BA40-82E7F502698D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00962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dirty="0" smtClean="0">
                <a:solidFill>
                  <a:prstClr val="black"/>
                </a:solidFill>
              </a:rPr>
              <a:t>DUM - MS Word</a:t>
            </a: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DC9213-9D91-4DCB-9000-7CE7BFFA09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ADC9213-9D91-4DCB-9000-7CE7BFFA0945}" type="slidenum">
              <a:rPr lang="cs-CZ" smtClean="0">
                <a:solidFill>
                  <a:srgbClr val="4E67C8"/>
                </a:solidFill>
              </a:rPr>
              <a:pPr>
                <a:defRPr/>
              </a:pPr>
              <a:t>‹#›</a:t>
            </a:fld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66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149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739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9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49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061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49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73463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D5329-B1F4-4FA7-90BA-75D27F7E551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dirty="0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66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416C5-1C76-40E3-83E7-65E96500148E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925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6DBA4-D3BE-472C-A546-89A0B14D184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331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54233A-81EC-454B-822B-7C3B23CD897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E4DBA-F370-4C1C-BDD9-33EF9620FB9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B08880-BC59-4ECE-8BE7-8D62FF9E70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4DB61-9963-4B55-B00D-48DE95AAE00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0D1663-86EC-4DEB-A681-D5FCC94E74E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7FE524-8DA0-4F0D-8541-87D55F5E5B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54AC5D6E-3572-4191-8064-A855F58BC92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cs-CZ" dirty="0">
              <a:solidFill>
                <a:srgbClr val="4E67C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1ADA6691-1FF2-4EDD-944D-92067EA1F9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9323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6.xml"/><Relationship Id="rId5" Type="http://schemas.openxmlformats.org/officeDocument/2006/relationships/slide" Target="slide11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5" Type="http://schemas.openxmlformats.org/officeDocument/2006/relationships/slide" Target="slide4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slide" Target="slide5.xml"/><Relationship Id="rId4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slide" Target="slide7.xml"/><Relationship Id="rId4" Type="http://schemas.openxmlformats.org/officeDocument/2006/relationships/slide" Target="slide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6" Type="http://schemas.openxmlformats.org/officeDocument/2006/relationships/slide" Target="slide15.xml"/><Relationship Id="rId5" Type="http://schemas.openxmlformats.org/officeDocument/2006/relationships/slide" Target="slide6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476672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Projektový </a:t>
            </a:r>
            <a:r>
              <a:rPr lang="cs-CZ" b="1" dirty="0" smtClean="0"/>
              <a:t>záměr:</a:t>
            </a:r>
            <a:endParaRPr lang="cs-CZ" dirty="0"/>
          </a:p>
          <a:p>
            <a:r>
              <a:rPr lang="cs-CZ" b="1" dirty="0"/>
              <a:t> </a:t>
            </a:r>
            <a:endParaRPr lang="cs-CZ" dirty="0"/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</a:rPr>
              <a:t>školám</a:t>
            </a:r>
          </a:p>
          <a:p>
            <a:endParaRPr lang="cs-CZ" dirty="0"/>
          </a:p>
          <a:p>
            <a:r>
              <a:rPr lang="cs-CZ" b="1" dirty="0"/>
              <a:t>Střední škola sociální péče a služeb, Zábřeh, 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146976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7776400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Rozevírací nabídka</a:t>
            </a:r>
          </a:p>
        </p:txBody>
      </p:sp>
      <p:sp>
        <p:nvSpPr>
          <p:cNvPr id="3" name="Obdélník 2"/>
          <p:cNvSpPr/>
          <p:nvPr/>
        </p:nvSpPr>
        <p:spPr>
          <a:xfrm>
            <a:off x="502329" y="1556792"/>
            <a:ext cx="80539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Rozevírací nabídka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– aktivujeme ji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pomocí šipky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na konci řádku dané animace v </a:t>
            </a:r>
            <a:r>
              <a:rPr lang="cs-CZ" i="1" dirty="0" smtClean="0">
                <a:latin typeface="Arial" pitchFamily="34" charset="0"/>
                <a:cs typeface="Arial" pitchFamily="34" charset="0"/>
              </a:rPr>
              <a:t>Podokně animací</a:t>
            </a:r>
          </a:p>
          <a:p>
            <a:pPr>
              <a:defRPr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Z rozevírací nabídky si vybereme </a:t>
            </a:r>
            <a:r>
              <a:rPr lang="cs-CZ" i="1" dirty="0" smtClean="0">
                <a:latin typeface="Arial" pitchFamily="34" charset="0"/>
                <a:cs typeface="Arial" pitchFamily="34" charset="0"/>
              </a:rPr>
              <a:t>Možnosti efektu</a:t>
            </a:r>
            <a:endParaRPr lang="cs-CZ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4" name="Tlačítko akce: Návrat 13">
              <a:hlinkClick r:id="rId2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5" name="Tlačítko akce: Nápověda 14">
              <a:hlinkClick r:id="rId3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996952"/>
            <a:ext cx="4008348" cy="3334378"/>
          </a:xfrm>
          <a:prstGeom prst="rect">
            <a:avLst/>
          </a:prstGeom>
        </p:spPr>
      </p:pic>
      <p:sp>
        <p:nvSpPr>
          <p:cNvPr id="10" name="Tlačítko akce: Vlastní 9">
            <a:hlinkClick r:id="" action="ppaction://noaction" highlightClick="1"/>
          </p:cNvPr>
          <p:cNvSpPr/>
          <p:nvPr/>
        </p:nvSpPr>
        <p:spPr>
          <a:xfrm>
            <a:off x="2195736" y="4640206"/>
            <a:ext cx="3746363" cy="444401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Přímá spojnice se šipkou 11"/>
          <p:cNvCxnSpPr>
            <a:stCxn id="18" idx="1"/>
            <a:endCxn id="10" idx="0"/>
          </p:cNvCxnSpPr>
          <p:nvPr/>
        </p:nvCxnSpPr>
        <p:spPr>
          <a:xfrm flipH="1">
            <a:off x="5942099" y="3829431"/>
            <a:ext cx="1330010" cy="103297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lačítko akce: Vlastní 17">
            <a:hlinkClick r:id="" action="ppaction://noaction" highlightClick="1"/>
          </p:cNvPr>
          <p:cNvSpPr/>
          <p:nvPr/>
        </p:nvSpPr>
        <p:spPr>
          <a:xfrm>
            <a:off x="6516217" y="3397431"/>
            <a:ext cx="1511784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Možnosti efektu</a:t>
            </a:r>
          </a:p>
        </p:txBody>
      </p:sp>
      <p:sp>
        <p:nvSpPr>
          <p:cNvPr id="17" name="Tlačítko akce: Informace 16">
            <a:hlinkClick r:id="rId5" action="ppaction://hlinksldjump" highlightClick="1"/>
          </p:cNvPr>
          <p:cNvSpPr/>
          <p:nvPr/>
        </p:nvSpPr>
        <p:spPr>
          <a:xfrm>
            <a:off x="8027999" y="3397431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721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7776400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Možnosti efektu (1)</a:t>
            </a:r>
          </a:p>
        </p:txBody>
      </p:sp>
      <p:sp>
        <p:nvSpPr>
          <p:cNvPr id="3" name="Obdélník 2"/>
          <p:cNvSpPr/>
          <p:nvPr/>
        </p:nvSpPr>
        <p:spPr>
          <a:xfrm>
            <a:off x="502329" y="1556792"/>
            <a:ext cx="80539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Možnosti efektu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– rozšiřující nastavení efektu, které se odrazí ve vzhledu výsledné animace</a:t>
            </a:r>
            <a:r>
              <a:rPr lang="cs-CZ" dirty="0">
                <a:latin typeface="Arial" pitchFamily="34" charset="0"/>
                <a:cs typeface="Arial" pitchFamily="34" charset="0"/>
              </a:rPr>
              <a:t>. o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bsahuje </a:t>
            </a:r>
            <a:r>
              <a:rPr lang="cs-CZ" dirty="0">
                <a:latin typeface="Arial" pitchFamily="34" charset="0"/>
                <a:cs typeface="Arial" pitchFamily="34" charset="0"/>
              </a:rPr>
              <a:t>mnoho prvků pro nastavení dané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animace.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4" name="Tlačítko akce: Návrat 13">
              <a:hlinkClick r:id="rId2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5" name="Tlačítko akce: Nápověda 14">
              <a:hlinkClick r:id="rId3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7" y="2243283"/>
            <a:ext cx="3312368" cy="3066655"/>
          </a:xfrm>
          <a:prstGeom prst="rect">
            <a:avLst/>
          </a:prstGeom>
        </p:spPr>
      </p:pic>
      <p:sp>
        <p:nvSpPr>
          <p:cNvPr id="9" name="Tlačítko akce: Vlastní 8">
            <a:hlinkClick r:id="" action="ppaction://noaction" highlightClick="1"/>
          </p:cNvPr>
          <p:cNvSpPr/>
          <p:nvPr/>
        </p:nvSpPr>
        <p:spPr>
          <a:xfrm>
            <a:off x="225060" y="3767879"/>
            <a:ext cx="3189520" cy="444401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lačítko akce: Vlastní 9">
            <a:hlinkClick r:id="" action="ppaction://noaction" highlightClick="1"/>
          </p:cNvPr>
          <p:cNvSpPr/>
          <p:nvPr/>
        </p:nvSpPr>
        <p:spPr>
          <a:xfrm>
            <a:off x="3740050" y="2492944"/>
            <a:ext cx="1382862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Možnosti efektu</a:t>
            </a:r>
            <a:endParaRPr lang="cs-CZ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Přímá spojnice se šipkou 10"/>
          <p:cNvCxnSpPr>
            <a:stCxn id="10" idx="1"/>
            <a:endCxn id="9" idx="0"/>
          </p:cNvCxnSpPr>
          <p:nvPr/>
        </p:nvCxnSpPr>
        <p:spPr>
          <a:xfrm flipH="1">
            <a:off x="3414580" y="2924944"/>
            <a:ext cx="1016901" cy="106513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Obráze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241" y="3168352"/>
            <a:ext cx="4309770" cy="3645024"/>
          </a:xfrm>
          <a:prstGeom prst="rect">
            <a:avLst/>
          </a:prstGeom>
        </p:spPr>
      </p:pic>
      <p:sp>
        <p:nvSpPr>
          <p:cNvPr id="21" name="Obdélník 20"/>
          <p:cNvSpPr/>
          <p:nvPr/>
        </p:nvSpPr>
        <p:spPr>
          <a:xfrm>
            <a:off x="3740050" y="3574582"/>
            <a:ext cx="744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4800" b="1" dirty="0">
                <a:solidFill>
                  <a:srgbClr val="000000"/>
                </a:solidFill>
                <a:latin typeface="Arial Black" panose="020B0A04020102020204" pitchFamily="34" charset="0"/>
                <a:cs typeface="Arial" pitchFamily="34" charset="0"/>
                <a:sym typeface="Symbol"/>
              </a:rPr>
              <a:t></a:t>
            </a:r>
            <a:endParaRPr lang="cs-CZ" sz="4800" b="1" dirty="0">
              <a:latin typeface="Arial Black" panose="020B0A04020102020204" pitchFamily="34" charset="0"/>
            </a:endParaRPr>
          </a:p>
        </p:txBody>
      </p:sp>
      <p:sp>
        <p:nvSpPr>
          <p:cNvPr id="25" name="Tlačítko akce: Vlastní 24">
            <a:hlinkClick r:id="" action="ppaction://noaction" highlightClick="1"/>
          </p:cNvPr>
          <p:cNvSpPr/>
          <p:nvPr/>
        </p:nvSpPr>
        <p:spPr>
          <a:xfrm>
            <a:off x="5796136" y="2348928"/>
            <a:ext cx="2591864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Efekt, Časování, Animace textu</a:t>
            </a:r>
            <a:endParaRPr lang="cs-CZ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Přímá spojnice se šipkou 25"/>
          <p:cNvCxnSpPr>
            <a:stCxn id="25" idx="1"/>
            <a:endCxn id="27" idx="0"/>
          </p:cNvCxnSpPr>
          <p:nvPr/>
        </p:nvCxnSpPr>
        <p:spPr>
          <a:xfrm flipH="1">
            <a:off x="6732240" y="2780928"/>
            <a:ext cx="359828" cy="95412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lačítko akce: Vlastní 26">
            <a:hlinkClick r:id="" action="ppaction://noaction" highlightClick="1"/>
          </p:cNvPr>
          <p:cNvSpPr/>
          <p:nvPr/>
        </p:nvSpPr>
        <p:spPr>
          <a:xfrm>
            <a:off x="4618329" y="3537056"/>
            <a:ext cx="2113911" cy="396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lačítko akce: Informace 33">
            <a:hlinkClick r:id="rId6" action="ppaction://hlinksldjump" highlightClick="1"/>
          </p:cNvPr>
          <p:cNvSpPr/>
          <p:nvPr/>
        </p:nvSpPr>
        <p:spPr>
          <a:xfrm>
            <a:off x="8388000" y="2348928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577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7776400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Možnosti efektu (2)</a:t>
            </a:r>
          </a:p>
        </p:txBody>
      </p:sp>
      <p:sp>
        <p:nvSpPr>
          <p:cNvPr id="3" name="Obdélník 2"/>
          <p:cNvSpPr/>
          <p:nvPr/>
        </p:nvSpPr>
        <p:spPr>
          <a:xfrm>
            <a:off x="502329" y="1556792"/>
            <a:ext cx="80539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u="sng" dirty="0" smtClean="0">
                <a:latin typeface="Arial" pitchFamily="34" charset="0"/>
                <a:cs typeface="Arial" pitchFamily="34" charset="0"/>
              </a:rPr>
              <a:t>Záložky pro úpravu možnosti:</a:t>
            </a:r>
          </a:p>
          <a:p>
            <a:pPr>
              <a:defRPr/>
            </a:pPr>
            <a:endParaRPr lang="cs-CZ" u="sng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Efekt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– upřesňuje chování zvolené animace, přiřazení zvuku, ovlivňuje setrvání či skrytí objektu po animaci snímku atd.</a:t>
            </a:r>
          </a:p>
          <a:p>
            <a:pPr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Časování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– umožňuje nastavit chování animovaných objektů při jejich zobrazování na snímku, rychlost zobrazovaného objektu, opakování animace, atd.</a:t>
            </a:r>
          </a:p>
          <a:p>
            <a:pPr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Animace textu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(aktivní pouze v případě textového pole) – řada upřesnění, jak se bude text v textovém poli s těmito upřesňujícími nastaveními zobrazovat.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4" name="Tlačítko akce: Návrat 13">
              <a:hlinkClick r:id="rId2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5" name="Tlačítko akce: Nápověda 14">
              <a:hlinkClick r:id="rId3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52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401" y="3484441"/>
            <a:ext cx="5718499" cy="1475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4536504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Časování animací</a:t>
            </a:r>
          </a:p>
        </p:txBody>
      </p:sp>
      <p:cxnSp>
        <p:nvCxnSpPr>
          <p:cNvPr id="15" name="Přímá spojnice se šipkou 14"/>
          <p:cNvCxnSpPr>
            <a:stCxn id="16" idx="1"/>
            <a:endCxn id="31" idx="3"/>
          </p:cNvCxnSpPr>
          <p:nvPr/>
        </p:nvCxnSpPr>
        <p:spPr>
          <a:xfrm>
            <a:off x="1943709" y="3140904"/>
            <a:ext cx="1007309" cy="3905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611561" y="2564904"/>
            <a:ext cx="2664295" cy="576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Začátek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časování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animací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kdy se má začít přehrávat animace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lačítko akce: Vlastní 30">
            <a:hlinkClick r:id="" action="ppaction://noaction" highlightClick="1"/>
          </p:cNvPr>
          <p:cNvSpPr/>
          <p:nvPr/>
        </p:nvSpPr>
        <p:spPr>
          <a:xfrm flipH="1">
            <a:off x="1505635" y="3531470"/>
            <a:ext cx="2890767" cy="396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Přímá spojnice se šipkou 43"/>
          <p:cNvCxnSpPr>
            <a:stCxn id="43" idx="3"/>
          </p:cNvCxnSpPr>
          <p:nvPr/>
        </p:nvCxnSpPr>
        <p:spPr>
          <a:xfrm>
            <a:off x="3200306" y="6066402"/>
            <a:ext cx="415442" cy="14624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lačítko akce: Vlastní 59">
            <a:hlinkClick r:id="" action="ppaction://noaction" highlightClick="1"/>
          </p:cNvPr>
          <p:cNvSpPr/>
          <p:nvPr/>
        </p:nvSpPr>
        <p:spPr>
          <a:xfrm>
            <a:off x="3521952" y="2060847"/>
            <a:ext cx="2850248" cy="576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Změnit pořadí animace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zamění pořadí animací na aktuálním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6" name="Přímá spojnice se šipkou 65"/>
          <p:cNvCxnSpPr>
            <a:stCxn id="60" idx="1"/>
            <a:endCxn id="27" idx="3"/>
          </p:cNvCxnSpPr>
          <p:nvPr/>
        </p:nvCxnSpPr>
        <p:spPr>
          <a:xfrm>
            <a:off x="4947076" y="2636847"/>
            <a:ext cx="835054" cy="89547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"/>
          <p:cNvSpPr txBox="1">
            <a:spLocks noChangeArrowheads="1"/>
          </p:cNvSpPr>
          <p:nvPr/>
        </p:nvSpPr>
        <p:spPr bwMode="auto">
          <a:xfrm>
            <a:off x="428895" y="1547500"/>
            <a:ext cx="78155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 smtClean="0"/>
              <a:t>Časování </a:t>
            </a:r>
            <a:r>
              <a:rPr lang="cs-CZ" dirty="0" smtClean="0"/>
              <a:t>– skupina, která obsahuje ikony umožňující měnit efekt animace z časového hlediska.</a:t>
            </a:r>
            <a:r>
              <a:rPr lang="cs-CZ" dirty="0"/>
              <a:t>	</a:t>
            </a:r>
            <a:endParaRPr lang="cs-CZ" i="1" dirty="0" smtClean="0"/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1828611" y="6066402"/>
            <a:ext cx="2743389" cy="576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Zpoždění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po zadaném počte sekund se začne animace přehrávat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lačítko akce: Vlastní 26">
            <a:hlinkClick r:id="" action="ppaction://noaction" highlightClick="1"/>
          </p:cNvPr>
          <p:cNvSpPr/>
          <p:nvPr/>
        </p:nvSpPr>
        <p:spPr>
          <a:xfrm>
            <a:off x="4387130" y="3532321"/>
            <a:ext cx="2790000" cy="396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Přímá spojnice se šipkou 33"/>
          <p:cNvCxnSpPr>
            <a:stCxn id="90" idx="3"/>
            <a:endCxn id="47" idx="1"/>
          </p:cNvCxnSpPr>
          <p:nvPr/>
        </p:nvCxnSpPr>
        <p:spPr>
          <a:xfrm flipH="1" flipV="1">
            <a:off x="5782130" y="4653136"/>
            <a:ext cx="1170764" cy="83726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lačítko akce: Vlastní 37">
            <a:hlinkClick r:id="" action="ppaction://noaction" highlightClick="1"/>
          </p:cNvPr>
          <p:cNvSpPr/>
          <p:nvPr/>
        </p:nvSpPr>
        <p:spPr>
          <a:xfrm flipH="1">
            <a:off x="1505635" y="3928321"/>
            <a:ext cx="2890767" cy="396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lačítko akce: Vlastní 38">
            <a:hlinkClick r:id="" action="ppaction://noaction" highlightClick="1"/>
          </p:cNvPr>
          <p:cNvSpPr/>
          <p:nvPr/>
        </p:nvSpPr>
        <p:spPr>
          <a:xfrm flipH="1">
            <a:off x="1505635" y="4324321"/>
            <a:ext cx="2890800" cy="328815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lačítko akce: Vlastní 45">
            <a:hlinkClick r:id="" action="ppaction://noaction" highlightClick="1"/>
          </p:cNvPr>
          <p:cNvSpPr/>
          <p:nvPr/>
        </p:nvSpPr>
        <p:spPr>
          <a:xfrm>
            <a:off x="4387100" y="3928321"/>
            <a:ext cx="2790000" cy="396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lačítko akce: Vlastní 46">
            <a:hlinkClick r:id="" action="ppaction://noaction" highlightClick="1"/>
          </p:cNvPr>
          <p:cNvSpPr/>
          <p:nvPr/>
        </p:nvSpPr>
        <p:spPr>
          <a:xfrm>
            <a:off x="4387130" y="4324321"/>
            <a:ext cx="2790000" cy="328815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2" name="Přímá spojnice se šipkou 51"/>
          <p:cNvCxnSpPr>
            <a:stCxn id="69" idx="3"/>
            <a:endCxn id="38" idx="0"/>
          </p:cNvCxnSpPr>
          <p:nvPr/>
        </p:nvCxnSpPr>
        <p:spPr>
          <a:xfrm flipV="1">
            <a:off x="1176108" y="4126321"/>
            <a:ext cx="329527" cy="106691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nice se šipkou 52"/>
          <p:cNvCxnSpPr>
            <a:stCxn id="61" idx="1"/>
            <a:endCxn id="46" idx="0"/>
          </p:cNvCxnSpPr>
          <p:nvPr/>
        </p:nvCxnSpPr>
        <p:spPr>
          <a:xfrm flipH="1">
            <a:off x="7177100" y="3356928"/>
            <a:ext cx="635260" cy="769393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Přímá spojnice se šipkou 53"/>
          <p:cNvCxnSpPr>
            <a:stCxn id="43" idx="3"/>
            <a:endCxn id="39" idx="1"/>
          </p:cNvCxnSpPr>
          <p:nvPr/>
        </p:nvCxnSpPr>
        <p:spPr>
          <a:xfrm flipH="1" flipV="1">
            <a:off x="2951035" y="4653136"/>
            <a:ext cx="249271" cy="141326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lačítko akce: Vlastní 60">
            <a:hlinkClick r:id="" action="ppaction://noaction" highlightClick="1"/>
          </p:cNvPr>
          <p:cNvSpPr/>
          <p:nvPr/>
        </p:nvSpPr>
        <p:spPr>
          <a:xfrm>
            <a:off x="6651049" y="2780928"/>
            <a:ext cx="2322622" cy="576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Přesunout na dřívější čas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řesune aktuální animaci tak, aby se přehrávala dříve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lačítko akce: Vlastní 68">
            <a:hlinkClick r:id="" action="ppaction://noaction" highlightClick="1"/>
          </p:cNvPr>
          <p:cNvSpPr/>
          <p:nvPr/>
        </p:nvSpPr>
        <p:spPr>
          <a:xfrm>
            <a:off x="156479" y="5193232"/>
            <a:ext cx="2039257" cy="576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Doba trvání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adáváme délku animace v sekundách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lačítko akce: Vlastní 89">
            <a:hlinkClick r:id="" action="ppaction://noaction" highlightClick="1"/>
          </p:cNvPr>
          <p:cNvSpPr/>
          <p:nvPr/>
        </p:nvSpPr>
        <p:spPr>
          <a:xfrm>
            <a:off x="5791583" y="5490403"/>
            <a:ext cx="2322622" cy="576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Přesunout na pozdější čas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řesune aktuální animaci tak, aby se přehrávala později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8" name="Skupina 97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99" name="Tlačítko akce: Návrat 98">
              <a:hlinkClick r:id="rId3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00" name="Tlačítko akce: Nápověda 99">
              <a:hlinkClick r:id="rId4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01" name="Tlačítko akce: Vlastní 100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Tlačítko akce: Dopředu nebo Další 27">
            <a:hlinkClick r:id="" action="ppaction://hlinkshowjump?jump=nextslide" highlightClick="1"/>
          </p:cNvPr>
          <p:cNvSpPr/>
          <p:nvPr/>
        </p:nvSpPr>
        <p:spPr>
          <a:xfrm>
            <a:off x="8748000" y="396000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5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kupina 2"/>
          <p:cNvGrpSpPr/>
          <p:nvPr/>
        </p:nvGrpSpPr>
        <p:grpSpPr>
          <a:xfrm>
            <a:off x="226127" y="971436"/>
            <a:ext cx="8525321" cy="3886053"/>
            <a:chOff x="222679" y="3249040"/>
            <a:chExt cx="8525321" cy="3886053"/>
          </a:xfrm>
        </p:grpSpPr>
        <p:sp>
          <p:nvSpPr>
            <p:cNvPr id="4" name="Nadpis 2"/>
            <p:cNvSpPr txBox="1">
              <a:spLocks/>
            </p:cNvSpPr>
            <p:nvPr/>
          </p:nvSpPr>
          <p:spPr>
            <a:xfrm>
              <a:off x="899592" y="3249040"/>
              <a:ext cx="6120272" cy="540000"/>
            </a:xfrm>
            <a:prstGeom prst="rect">
              <a:avLst/>
            </a:prstGeom>
          </p:spPr>
          <p:txBody>
            <a:bodyPr vert="horz" lIns="0" tIns="0" rIns="0" bIns="0" anchor="b">
              <a:noAutofit/>
              <a:scene3d>
                <a:camera prst="orthographicFront"/>
                <a:lightRig rig="freezing" dir="t">
                  <a:rot lat="0" lon="0" rev="5640000"/>
                </a:lightRig>
              </a:scene3d>
              <a:sp3d prstMaterial="flat">
                <a:contourClr>
                  <a:schemeClr val="tx2"/>
                </a:contourClr>
              </a:sp3d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5000" b="0" kern="1200">
                  <a:ln>
                    <a:noFill/>
                  </a:ln>
                  <a:solidFill>
                    <a:schemeClr val="tx2"/>
                  </a:solidFill>
                  <a:effectLst/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cs-CZ" sz="4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Cvičení</a:t>
              </a:r>
            </a:p>
          </p:txBody>
        </p:sp>
        <p:sp>
          <p:nvSpPr>
            <p:cNvPr id="5" name="TextovéPole 3"/>
            <p:cNvSpPr txBox="1">
              <a:spLocks noChangeArrowheads="1"/>
            </p:cNvSpPr>
            <p:nvPr/>
          </p:nvSpPr>
          <p:spPr bwMode="auto">
            <a:xfrm>
              <a:off x="222679" y="3995772"/>
              <a:ext cx="8525321" cy="3139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 eaLnBrk="1" hangingPunct="1"/>
              <a:r>
                <a:rPr lang="cs-CZ" u="sng" dirty="0" smtClean="0"/>
                <a:t>Do jednoho snímku prezentace vložte:</a:t>
              </a:r>
            </a:p>
            <a:p>
              <a:pPr marL="285750" indent="-285750" algn="just" eaLnBrk="1" hangingPunct="1">
                <a:buFontTx/>
                <a:buChar char="-"/>
              </a:pPr>
              <a:r>
                <a:rPr lang="cs-CZ" dirty="0" smtClean="0"/>
                <a:t>Textové pole – vaše Jméno a Příjmení</a:t>
              </a:r>
            </a:p>
            <a:p>
              <a:pPr marL="285750" indent="-285750" algn="just" eaLnBrk="1" hangingPunct="1">
                <a:buFontTx/>
                <a:buChar char="-"/>
              </a:pPr>
              <a:r>
                <a:rPr lang="cs-CZ" dirty="0" err="1" smtClean="0"/>
                <a:t>WordArt</a:t>
              </a:r>
              <a:r>
                <a:rPr lang="cs-CZ" dirty="0" smtClean="0"/>
                <a:t> – název oblíbeného města</a:t>
              </a:r>
            </a:p>
            <a:p>
              <a:pPr marL="285750" indent="-285750" algn="just" eaLnBrk="1" hangingPunct="1">
                <a:buFontTx/>
                <a:buChar char="-"/>
              </a:pPr>
              <a:r>
                <a:rPr lang="cs-CZ" dirty="0" smtClean="0"/>
                <a:t>Klipart – na téma škola</a:t>
              </a:r>
            </a:p>
            <a:p>
              <a:pPr marL="285750" indent="-285750" algn="just" eaLnBrk="1" hangingPunct="1">
                <a:buFontTx/>
                <a:buChar char="-"/>
              </a:pPr>
              <a:r>
                <a:rPr lang="cs-CZ" dirty="0" smtClean="0"/>
                <a:t>Obrazec – Veselý obličej</a:t>
              </a:r>
            </a:p>
            <a:p>
              <a:pPr marL="285750" indent="-285750" algn="just" eaLnBrk="1" hangingPunct="1">
                <a:buFontTx/>
                <a:buChar char="-"/>
              </a:pPr>
              <a:r>
                <a:rPr lang="cs-CZ" dirty="0" smtClean="0"/>
                <a:t>Obrázek – sněženka</a:t>
              </a:r>
            </a:p>
            <a:p>
              <a:pPr marL="285750" indent="-285750" algn="just" eaLnBrk="1" hangingPunct="1">
                <a:buFontTx/>
                <a:buChar char="-"/>
              </a:pPr>
              <a:endParaRPr lang="cs-CZ" dirty="0"/>
            </a:p>
            <a:p>
              <a:pPr algn="just" eaLnBrk="1" hangingPunct="1"/>
              <a:r>
                <a:rPr lang="cs-CZ" smtClean="0"/>
                <a:t>K jednotlivým </a:t>
              </a:r>
              <a:r>
                <a:rPr lang="cs-CZ" dirty="0" smtClean="0"/>
                <a:t>objektům přiraďte libovolné </a:t>
              </a:r>
              <a:r>
                <a:rPr lang="cs-CZ" b="1" dirty="0" smtClean="0"/>
                <a:t>animace.</a:t>
              </a:r>
            </a:p>
            <a:p>
              <a:pPr algn="just" eaLnBrk="1" hangingPunct="1"/>
              <a:endParaRPr lang="cs-CZ" b="1" dirty="0" smtClean="0"/>
            </a:p>
            <a:p>
              <a:pPr algn="just" eaLnBrk="1" hangingPunct="1"/>
              <a:r>
                <a:rPr lang="cs-CZ" dirty="0" smtClean="0"/>
                <a:t>Pořadí objektů po přiřazení animací – klipart, textové pole, obrázek, </a:t>
              </a:r>
              <a:r>
                <a:rPr lang="cs-CZ" dirty="0" err="1" smtClean="0"/>
                <a:t>WordArt</a:t>
              </a:r>
              <a:r>
                <a:rPr lang="cs-CZ" dirty="0" smtClean="0"/>
                <a:t>, obrazec.</a:t>
              </a:r>
              <a:endParaRPr lang="cs-CZ" dirty="0"/>
            </a:p>
          </p:txBody>
        </p:sp>
      </p:grpSp>
      <p:grpSp>
        <p:nvGrpSpPr>
          <p:cNvPr id="14" name="Skupina 13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15" name="Tlačítko akce: Nápověda 14">
              <a:hlinkClick r:id="rId2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lačítko akce: Zpět nebo Předchozí 16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18" name="Tlačítko akce: Dopředu nebo Další 17">
            <a:hlinkClick r:id="" action="ppaction://hlinkshowjump?jump=nextslide" highlightClick="1"/>
          </p:cNvPr>
          <p:cNvSpPr/>
          <p:nvPr/>
        </p:nvSpPr>
        <p:spPr>
          <a:xfrm>
            <a:off x="8748000" y="396000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43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0000" y="540000"/>
            <a:ext cx="2890664" cy="540000"/>
          </a:xfrm>
        </p:spPr>
        <p:txBody>
          <a:bodyPr tIns="4680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Nápověda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126876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N</a:t>
            </a:r>
            <a:r>
              <a:rPr lang="cs-CZ" b="1" dirty="0" smtClean="0"/>
              <a:t>ápověda</a:t>
            </a:r>
            <a:r>
              <a:rPr lang="cs-CZ" dirty="0" smtClean="0"/>
              <a:t> slouží pro lepší pochopení ovládání prezentace.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1665235"/>
            <a:ext cx="8532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Tato prezentace je založena na ovládání pomocí </a:t>
            </a:r>
            <a:r>
              <a:rPr lang="cs-CZ" b="1" dirty="0" smtClean="0"/>
              <a:t>tlačítek akcí</a:t>
            </a:r>
            <a:r>
              <a:rPr lang="cs-CZ" dirty="0" smtClean="0"/>
              <a:t>. Jsou zde umístěny tyto tlačítka: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</a:t>
            </a:r>
            <a:r>
              <a:rPr lang="cs-CZ" dirty="0"/>
              <a:t>Z</a:t>
            </a:r>
            <a:r>
              <a:rPr lang="cs-CZ" dirty="0" smtClean="0"/>
              <a:t>elené tlačítko se jmenuje NÁVRAT. Pokud je na obrazovce umístěno, 	můžete se s jeho pomocí vrátit na poslední zobrazený snímek.</a:t>
            </a: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/>
              <a:t> </a:t>
            </a:r>
            <a:r>
              <a:rPr lang="cs-CZ" dirty="0" smtClean="0"/>
              <a:t>         </a:t>
            </a:r>
            <a:r>
              <a:rPr lang="cs-CZ" dirty="0"/>
              <a:t>M</a:t>
            </a:r>
            <a:r>
              <a:rPr lang="cs-CZ" dirty="0" smtClean="0"/>
              <a:t>odré tlačítko s otazníkem je zobrazeno na každém snímku prezentace 	a pomůže vám vždy, když budeme mít problém s ovládáním. </a:t>
            </a:r>
          </a:p>
          <a:p>
            <a:endParaRPr lang="cs-CZ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Červený čtverec s křížkem slouží pro ukončení prezentace.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Pokud narazíte v prezentaci na toto tlačítko, znamená to, že jsou k 	dispozici podrobnější informace. </a:t>
            </a:r>
            <a:r>
              <a:rPr lang="cs-CZ" dirty="0"/>
              <a:t>Tlačítko je v prezentaci vždy spojeno s </a:t>
            </a:r>
            <a:r>
              <a:rPr lang="cs-CZ" dirty="0" smtClean="0"/>
              <a:t>	oranžovým </a:t>
            </a:r>
            <a:r>
              <a:rPr lang="cs-CZ" dirty="0"/>
              <a:t>rámečkem, </a:t>
            </a:r>
            <a:r>
              <a:rPr lang="cs-CZ" dirty="0" smtClean="0"/>
              <a:t>ve </a:t>
            </a:r>
            <a:r>
              <a:rPr lang="cs-CZ" dirty="0"/>
              <a:t>kterém je název </a:t>
            </a:r>
            <a:r>
              <a:rPr lang="cs-CZ" dirty="0" smtClean="0"/>
              <a:t>látky.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Zelená šipka vás posune o snímek dopředu.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          Žlutá šipka vás posune o snímek zpět.</a:t>
            </a:r>
          </a:p>
        </p:txBody>
      </p:sp>
      <p:sp>
        <p:nvSpPr>
          <p:cNvPr id="7" name="Tlačítko akce: Nápověda 6">
            <a:hlinkClick r:id="" action="ppaction://noaction" highlightClick="1"/>
          </p:cNvPr>
          <p:cNvSpPr/>
          <p:nvPr/>
        </p:nvSpPr>
        <p:spPr>
          <a:xfrm rot="19258697">
            <a:off x="647488" y="3429040"/>
            <a:ext cx="360000" cy="360000"/>
          </a:xfrm>
          <a:prstGeom prst="actionButtonHelp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Tlačítko akce: Zpět nebo Předchozí 7">
            <a:hlinkClick r:id="" action="ppaction://noaction" highlightClick="1"/>
          </p:cNvPr>
          <p:cNvSpPr/>
          <p:nvPr/>
        </p:nvSpPr>
        <p:spPr>
          <a:xfrm>
            <a:off x="633983" y="6283651"/>
            <a:ext cx="360000" cy="360000"/>
          </a:xfrm>
          <a:prstGeom prst="actionButtonBackPrevious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9" name="Tlačítko akce: Dopředu nebo Další 8">
            <a:hlinkClick r:id="" action="ppaction://noaction" highlightClick="1"/>
          </p:cNvPr>
          <p:cNvSpPr/>
          <p:nvPr/>
        </p:nvSpPr>
        <p:spPr>
          <a:xfrm>
            <a:off x="633983" y="5805264"/>
            <a:ext cx="360000" cy="360000"/>
          </a:xfrm>
          <a:prstGeom prst="actionButtonForwardNex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Tlačítko akce: Návrat 9">
            <a:hlinkClick r:id="" action="ppaction://noaction" highlightClick="1"/>
          </p:cNvPr>
          <p:cNvSpPr/>
          <p:nvPr/>
        </p:nvSpPr>
        <p:spPr>
          <a:xfrm rot="2222277">
            <a:off x="674897" y="2697190"/>
            <a:ext cx="360000" cy="360000"/>
          </a:xfrm>
          <a:prstGeom prst="actionButtonReturn">
            <a:avLst/>
          </a:prstGeom>
          <a:solidFill>
            <a:srgbClr val="7CCA6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2" name="Tlačítko akce: Vlastní 11">
            <a:hlinkClick r:id="" action="ppaction://noaction" highlightClick="1"/>
          </p:cNvPr>
          <p:cNvSpPr/>
          <p:nvPr/>
        </p:nvSpPr>
        <p:spPr>
          <a:xfrm rot="1473529">
            <a:off x="662135" y="4198582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  <p:sp>
        <p:nvSpPr>
          <p:cNvPr id="13" name="Tlačítko akce: Informace 12">
            <a:hlinkClick r:id="" action="ppaction://noaction" highlightClick="1"/>
          </p:cNvPr>
          <p:cNvSpPr/>
          <p:nvPr/>
        </p:nvSpPr>
        <p:spPr>
          <a:xfrm rot="1356695">
            <a:off x="689353" y="4929457"/>
            <a:ext cx="360000" cy="360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4" name="Tlačítko akce: Návrat 13">
            <a:hlinkClick r:id="" action="ppaction://hlinkshowjump?jump=lastslideviewed" highlightClick="1"/>
          </p:cNvPr>
          <p:cNvSpPr/>
          <p:nvPr/>
        </p:nvSpPr>
        <p:spPr>
          <a:xfrm>
            <a:off x="8388000" y="36000"/>
            <a:ext cx="360000" cy="360000"/>
          </a:xfrm>
          <a:prstGeom prst="actionButtonReturn">
            <a:avLst/>
          </a:prstGeom>
          <a:solidFill>
            <a:srgbClr val="7CCA6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5" name="Tlačítko akce: Vlastní 14">
            <a:hlinkClick r:id="" action="ppaction://hlinkshowjump?jump=endshow" highlightClick="1"/>
          </p:cNvPr>
          <p:cNvSpPr/>
          <p:nvPr/>
        </p:nvSpPr>
        <p:spPr>
          <a:xfrm>
            <a:off x="8748000" y="36000"/>
            <a:ext cx="360000" cy="360000"/>
          </a:xfrm>
          <a:prstGeom prst="actionButtonBlank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X</a:t>
            </a:r>
            <a:endParaRPr lang="cs-CZ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0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5000">
              <a:srgbClr val="F68556"/>
            </a:gs>
            <a:gs pos="50000">
              <a:srgbClr val="FAC6A3"/>
            </a:gs>
            <a:gs pos="60000">
              <a:srgbClr val="F68556"/>
            </a:gs>
            <a:gs pos="55000">
              <a:schemeClr val="bg1"/>
            </a:gs>
            <a:gs pos="70000">
              <a:schemeClr val="bg1"/>
            </a:gs>
            <a:gs pos="75000">
              <a:srgbClr val="FAC6A3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500068705"/>
              </p:ext>
            </p:extLst>
          </p:nvPr>
        </p:nvGraphicFramePr>
        <p:xfrm>
          <a:off x="4644008" y="2348880"/>
          <a:ext cx="352839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44008" y="476672"/>
            <a:ext cx="3528392" cy="1080120"/>
          </a:xfrm>
        </p:spPr>
        <p:txBody>
          <a:bodyPr>
            <a:noAutofit/>
          </a:bodyPr>
          <a:lstStyle/>
          <a:p>
            <a:pPr algn="ctr" eaLnBrk="1" hangingPunct="1"/>
            <a:r>
              <a:rPr lang="cs-CZ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DIGITÁLNÍ UČEBNÍ MATERIÁL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20688"/>
            <a:ext cx="4320480" cy="160858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MICROSOFT </a:t>
            </a:r>
          </a:p>
          <a:p>
            <a:pPr algn="ctr" eaLnBrk="1" hangingPunct="1"/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POWER POINT</a:t>
            </a:r>
          </a:p>
          <a:p>
            <a:pPr algn="ctr" eaLnBrk="1" hangingPunct="1"/>
            <a:r>
              <a:rPr lang="cs-CZ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LEKCE 19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-17721" y="5657671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>
                <a:solidFill>
                  <a:prstClr val="black"/>
                </a:solidFill>
              </a:rPr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 algn="just"/>
            <a:endParaRPr lang="cs-CZ" sz="1200" dirty="0">
              <a:solidFill>
                <a:prstClr val="black"/>
              </a:solidFill>
            </a:endParaRPr>
          </a:p>
          <a:p>
            <a:pPr algn="just"/>
            <a:r>
              <a:rPr lang="cs-CZ" sz="1200" dirty="0">
                <a:solidFill>
                  <a:prstClr val="black"/>
                </a:solidFill>
              </a:rPr>
              <a:t>O</a:t>
            </a:r>
            <a:r>
              <a:rPr lang="cs-CZ" sz="1200" dirty="0" smtClean="0">
                <a:solidFill>
                  <a:prstClr val="black"/>
                </a:solidFill>
              </a:rPr>
              <a:t>bjekty </a:t>
            </a:r>
            <a:r>
              <a:rPr lang="cs-CZ" sz="1200" dirty="0">
                <a:solidFill>
                  <a:prstClr val="black"/>
                </a:solidFill>
              </a:rPr>
              <a:t>a text je vlastní originální tvorbou autora nebo jsou součástí softwaru Microsoft® </a:t>
            </a:r>
            <a:r>
              <a:rPr lang="cs-CZ" sz="1200" dirty="0" smtClean="0">
                <a:solidFill>
                  <a:prstClr val="black"/>
                </a:solidFill>
              </a:rPr>
              <a:t>Office.</a:t>
            </a:r>
            <a:endParaRPr lang="cs-CZ" sz="1200" dirty="0">
              <a:solidFill>
                <a:prstClr val="black"/>
              </a:solidFill>
            </a:endParaRPr>
          </a:p>
        </p:txBody>
      </p:sp>
      <p:grpSp>
        <p:nvGrpSpPr>
          <p:cNvPr id="11" name="Skupina 10"/>
          <p:cNvGrpSpPr/>
          <p:nvPr/>
        </p:nvGrpSpPr>
        <p:grpSpPr>
          <a:xfrm>
            <a:off x="8376269" y="36000"/>
            <a:ext cx="731731" cy="720000"/>
            <a:chOff x="8376269" y="36000"/>
            <a:chExt cx="731731" cy="720000"/>
          </a:xfrm>
        </p:grpSpPr>
        <p:sp>
          <p:nvSpPr>
            <p:cNvPr id="12" name="Tlačítko akce: Nápověda 11">
              <a:hlinkClick r:id="rId8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prstClr val="black"/>
                </a:solidFill>
              </a:endParaRPr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prstClr val="white"/>
                  </a:solidFill>
                  <a:latin typeface="Constantia" pitchFamily="18" charset="0"/>
                </a:rPr>
                <a:t>X</a:t>
              </a:r>
              <a:endParaRPr lang="cs-CZ" sz="3200" b="1" dirty="0">
                <a:solidFill>
                  <a:prstClr val="white"/>
                </a:solidFill>
                <a:latin typeface="Constantia" pitchFamily="18" charset="0"/>
              </a:endParaRPr>
            </a:p>
          </p:txBody>
        </p:sp>
        <p:sp>
          <p:nvSpPr>
            <p:cNvPr id="15" name="Tlačítko akce: Dopředu nebo Další 14">
              <a:hlinkClick r:id="" action="ppaction://hlinkshowjump?jump=nextslide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70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95" y="3933216"/>
            <a:ext cx="8906400" cy="1440000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4536504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Animace - karta</a:t>
            </a:r>
          </a:p>
        </p:txBody>
      </p:sp>
      <p:cxnSp>
        <p:nvCxnSpPr>
          <p:cNvPr id="15" name="Přímá spojnice se šipkou 14"/>
          <p:cNvCxnSpPr>
            <a:stCxn id="16" idx="1"/>
            <a:endCxn id="31" idx="3"/>
          </p:cNvCxnSpPr>
          <p:nvPr/>
        </p:nvCxnSpPr>
        <p:spPr>
          <a:xfrm flipH="1">
            <a:off x="298820" y="3645024"/>
            <a:ext cx="1241582" cy="7920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236996" y="3212976"/>
            <a:ext cx="2606812" cy="43204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Náhled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náhled animací na daným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lačítko akce: Vlastní 23">
            <a:hlinkClick r:id="" action="ppaction://noaction" highlightClick="1"/>
          </p:cNvPr>
          <p:cNvSpPr/>
          <p:nvPr/>
        </p:nvSpPr>
        <p:spPr>
          <a:xfrm>
            <a:off x="467545" y="4437112"/>
            <a:ext cx="4572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5039545" y="4437112"/>
            <a:ext cx="1296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lačítko akce: Vlastní 30">
            <a:hlinkClick r:id="" action="ppaction://noaction" highlightClick="1"/>
          </p:cNvPr>
          <p:cNvSpPr/>
          <p:nvPr/>
        </p:nvSpPr>
        <p:spPr>
          <a:xfrm>
            <a:off x="130095" y="4437112"/>
            <a:ext cx="337449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4" name="Přímá spojnice se šipkou 43"/>
          <p:cNvCxnSpPr>
            <a:stCxn id="43" idx="3"/>
            <a:endCxn id="24" idx="1"/>
          </p:cNvCxnSpPr>
          <p:nvPr/>
        </p:nvCxnSpPr>
        <p:spPr>
          <a:xfrm flipV="1">
            <a:off x="2509751" y="5373216"/>
            <a:ext cx="243794" cy="57385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lačítko akce: Vlastní 59">
            <a:hlinkClick r:id="" action="ppaction://noaction" highlightClick="1"/>
          </p:cNvPr>
          <p:cNvSpPr/>
          <p:nvPr/>
        </p:nvSpPr>
        <p:spPr>
          <a:xfrm>
            <a:off x="4766244" y="3214914"/>
            <a:ext cx="2291856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Rozšířené možnosti animací</a:t>
            </a:r>
          </a:p>
          <a:p>
            <a:pPr algn="just">
              <a:defRPr/>
            </a:pP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parametry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 animací </a:t>
            </a:r>
          </a:p>
        </p:txBody>
      </p:sp>
      <p:cxnSp>
        <p:nvCxnSpPr>
          <p:cNvPr id="66" name="Přímá spojnice se šipkou 65"/>
          <p:cNvCxnSpPr>
            <a:stCxn id="60" idx="1"/>
            <a:endCxn id="26" idx="3"/>
          </p:cNvCxnSpPr>
          <p:nvPr/>
        </p:nvCxnSpPr>
        <p:spPr>
          <a:xfrm flipH="1">
            <a:off x="5687545" y="3646914"/>
            <a:ext cx="224627" cy="79019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3"/>
          <p:cNvSpPr txBox="1">
            <a:spLocks noChangeArrowheads="1"/>
          </p:cNvSpPr>
          <p:nvPr/>
        </p:nvSpPr>
        <p:spPr bwMode="auto">
          <a:xfrm>
            <a:off x="428895" y="1547500"/>
            <a:ext cx="781551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 smtClean="0"/>
              <a:t>Animace </a:t>
            </a:r>
            <a:r>
              <a:rPr lang="cs-CZ" dirty="0" smtClean="0"/>
              <a:t>– slouží k animování objektu v rámci jednoho snímku.</a:t>
            </a:r>
          </a:p>
          <a:p>
            <a:pPr algn="just" eaLnBrk="1" hangingPunct="1"/>
            <a:endParaRPr lang="cs-CZ" dirty="0"/>
          </a:p>
          <a:p>
            <a:pPr algn="just" eaLnBrk="1" hangingPunct="1"/>
            <a:r>
              <a:rPr lang="cs-CZ" dirty="0" smtClean="0"/>
              <a:t>Animaci lze pro každý objekt a každý snímek nastavit zvlášť.</a:t>
            </a:r>
          </a:p>
          <a:p>
            <a:pPr algn="just" eaLnBrk="1" hangingPunct="1"/>
            <a:endParaRPr lang="cs-CZ" dirty="0"/>
          </a:p>
          <a:p>
            <a:pPr algn="just" eaLnBrk="1" hangingPunct="1"/>
            <a:r>
              <a:rPr lang="cs-CZ" dirty="0" smtClean="0"/>
              <a:t>Ne všechny efekty(animace) lze použit na všechny typy objektů.</a:t>
            </a:r>
            <a:r>
              <a:rPr lang="cs-CZ" dirty="0"/>
              <a:t>	</a:t>
            </a:r>
            <a:endParaRPr lang="cs-CZ" i="1" dirty="0" smtClean="0"/>
          </a:p>
        </p:txBody>
      </p:sp>
      <p:grpSp>
        <p:nvGrpSpPr>
          <p:cNvPr id="35" name="Skupina 34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36" name="Tlačítko akce: Nápověda 35">
              <a:hlinkClick r:id="rId3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AA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0" name="Tlačítko akce: Vlastní 39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lačítko akce: Zpět nebo Předchozí 40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2" name="Tlačítko akce: Dopředu nebo Další 41">
              <a:hlinkClick r:id="rId3" action="ppaction://hlinksldjump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50" name="Tlačítko akce: Informace 49">
            <a:hlinkClick r:id="rId4" action="ppaction://hlinksldjump" highlightClick="1"/>
          </p:cNvPr>
          <p:cNvSpPr/>
          <p:nvPr/>
        </p:nvSpPr>
        <p:spPr>
          <a:xfrm>
            <a:off x="7046178" y="3205365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grpSp>
        <p:nvGrpSpPr>
          <p:cNvPr id="29" name="Skupina 28"/>
          <p:cNvGrpSpPr/>
          <p:nvPr/>
        </p:nvGrpSpPr>
        <p:grpSpPr>
          <a:xfrm>
            <a:off x="971600" y="5947073"/>
            <a:ext cx="3548916" cy="434255"/>
            <a:chOff x="1547664" y="5661248"/>
            <a:chExt cx="3548916" cy="434255"/>
          </a:xfrm>
        </p:grpSpPr>
        <p:sp>
          <p:nvSpPr>
            <p:cNvPr id="43" name="Tlačítko akce: Vlastní 42">
              <a:hlinkClick r:id="" action="ppaction://noaction" highlightClick="1"/>
            </p:cNvPr>
            <p:cNvSpPr/>
            <p:nvPr/>
          </p:nvSpPr>
          <p:spPr>
            <a:xfrm>
              <a:off x="1547664" y="5661248"/>
              <a:ext cx="3076301" cy="434255"/>
            </a:xfrm>
            <a:prstGeom prst="actionButtonBlank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cs-CZ" sz="12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Animace</a:t>
              </a:r>
            </a:p>
            <a:p>
              <a:pPr>
                <a:defRPr/>
              </a:pPr>
              <a:r>
                <a:rPr lang="cs-CZ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- </a:t>
              </a:r>
              <a:r>
                <a:rPr lang="cs-CZ" sz="12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cs-CZ" sz="12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abídka jednotlivých animací pro objekty</a:t>
              </a:r>
              <a:endPara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lačítko akce: Informace 50">
              <a:hlinkClick r:id="rId5" action="ppaction://hlinksldjump" highlightClick="1"/>
            </p:cNvPr>
            <p:cNvSpPr/>
            <p:nvPr/>
          </p:nvSpPr>
          <p:spPr>
            <a:xfrm>
              <a:off x="4623965" y="5661248"/>
              <a:ext cx="472615" cy="432000"/>
            </a:xfrm>
            <a:prstGeom prst="actionButtonInformation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  <p:sp>
        <p:nvSpPr>
          <p:cNvPr id="27" name="Tlačítko akce: Vlastní 26">
            <a:hlinkClick r:id="" action="ppaction://noaction" highlightClick="1"/>
          </p:cNvPr>
          <p:cNvSpPr/>
          <p:nvPr/>
        </p:nvSpPr>
        <p:spPr>
          <a:xfrm>
            <a:off x="6330793" y="4437112"/>
            <a:ext cx="2376000" cy="9361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lačítko akce: Vlastní 31">
            <a:hlinkClick r:id="" action="ppaction://noaction" highlightClick="1"/>
          </p:cNvPr>
          <p:cNvSpPr/>
          <p:nvPr/>
        </p:nvSpPr>
        <p:spPr>
          <a:xfrm>
            <a:off x="5193457" y="5877320"/>
            <a:ext cx="3204863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Časování</a:t>
            </a:r>
          </a:p>
          <a:p>
            <a:pPr algn="just">
              <a:defRPr/>
            </a:pP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časová úprava animace daného 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objektu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lačítko akce: Informace 32">
            <a:hlinkClick r:id="rId6" action="ppaction://hlinksldjump" highlightClick="1"/>
          </p:cNvPr>
          <p:cNvSpPr/>
          <p:nvPr/>
        </p:nvSpPr>
        <p:spPr>
          <a:xfrm>
            <a:off x="8393505" y="5846065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34" name="Přímá spojnice se šipkou 33"/>
          <p:cNvCxnSpPr>
            <a:stCxn id="32" idx="3"/>
            <a:endCxn id="27" idx="1"/>
          </p:cNvCxnSpPr>
          <p:nvPr/>
        </p:nvCxnSpPr>
        <p:spPr>
          <a:xfrm flipV="1">
            <a:off x="6795889" y="5373216"/>
            <a:ext cx="722904" cy="50410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4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384964"/>
            <a:ext cx="5352135" cy="8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142014"/>
            <a:ext cx="2614563" cy="3167306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120272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Animace</a:t>
            </a:r>
          </a:p>
        </p:txBody>
      </p:sp>
      <p:sp>
        <p:nvSpPr>
          <p:cNvPr id="7197" name="Obdélník 7196"/>
          <p:cNvSpPr/>
          <p:nvPr/>
        </p:nvSpPr>
        <p:spPr>
          <a:xfrm>
            <a:off x="246939" y="2271514"/>
            <a:ext cx="562120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cs-CZ" u="sng" dirty="0" smtClean="0"/>
              <a:t>Typy animací:</a:t>
            </a:r>
            <a:endParaRPr lang="cs-CZ" u="sng" dirty="0"/>
          </a:p>
          <a:p>
            <a:pPr marL="285750" indent="-285750" algn="just" eaLnBrk="1" hangingPunct="1">
              <a:buFontTx/>
              <a:buChar char="-"/>
            </a:pPr>
            <a:r>
              <a:rPr lang="cs-CZ" i="1" dirty="0" smtClean="0"/>
              <a:t>Úvodní</a:t>
            </a:r>
            <a:r>
              <a:rPr lang="cs-CZ" dirty="0" smtClean="0"/>
              <a:t> – efekty pro zobrazení objektů na snímku – tj. na snímku není vidět žádný objekt a má se efektním způsobem zobrazit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i="1" dirty="0" smtClean="0"/>
              <a:t>Zvýrazňující</a:t>
            </a:r>
            <a:r>
              <a:rPr lang="cs-CZ" dirty="0" smtClean="0"/>
              <a:t> - efekt pro zdůraznění objektů na snímku, tj. objekt je na snímku vidět a je vhodné ho určitým způsobem zvýraznit  a odlišit od ostatních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i="1" dirty="0" smtClean="0"/>
              <a:t>Závěrečné</a:t>
            </a:r>
            <a:r>
              <a:rPr lang="cs-CZ" dirty="0" smtClean="0"/>
              <a:t> – skupina efektů pro efektní zmizení objektu na snímku</a:t>
            </a:r>
          </a:p>
          <a:p>
            <a:pPr marL="285750" indent="-285750" algn="just" eaLnBrk="1" hangingPunct="1">
              <a:buFontTx/>
              <a:buChar char="-"/>
            </a:pPr>
            <a:r>
              <a:rPr lang="cs-CZ" i="1" dirty="0" smtClean="0"/>
              <a:t>Cesty</a:t>
            </a:r>
            <a:r>
              <a:rPr lang="cs-CZ" dirty="0" smtClean="0"/>
              <a:t> </a:t>
            </a:r>
            <a:r>
              <a:rPr lang="cs-CZ" i="1" dirty="0" smtClean="0"/>
              <a:t>pohybu</a:t>
            </a:r>
            <a:r>
              <a:rPr lang="cs-CZ" dirty="0" smtClean="0"/>
              <a:t> – možnosti pro nakreslení vlastních cest objektu po snímku</a:t>
            </a:r>
          </a:p>
          <a:p>
            <a:pPr marL="285750" indent="-285750" algn="just" eaLnBrk="1" hangingPunct="1">
              <a:buFontTx/>
              <a:buChar char="-"/>
            </a:pPr>
            <a:endParaRPr lang="cs-CZ" dirty="0"/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6228184" y="3141320"/>
            <a:ext cx="2613600" cy="3168000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lačítko akce: Vlastní 27">
            <a:hlinkClick r:id="" action="ppaction://noaction" highlightClick="1"/>
          </p:cNvPr>
          <p:cNvSpPr/>
          <p:nvPr/>
        </p:nvSpPr>
        <p:spPr>
          <a:xfrm>
            <a:off x="7342281" y="2271514"/>
            <a:ext cx="1503450" cy="40103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Typy animací</a:t>
            </a:r>
          </a:p>
        </p:txBody>
      </p:sp>
      <p:cxnSp>
        <p:nvCxnSpPr>
          <p:cNvPr id="26" name="Přímá spojnice se šipkou 25"/>
          <p:cNvCxnSpPr>
            <a:stCxn id="28" idx="1"/>
            <a:endCxn id="16" idx="3"/>
          </p:cNvCxnSpPr>
          <p:nvPr/>
        </p:nvCxnSpPr>
        <p:spPr>
          <a:xfrm flipH="1">
            <a:off x="7534984" y="2672552"/>
            <a:ext cx="559022" cy="46876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lačítko akce: Vlastní 37">
            <a:hlinkClick r:id="" action="ppaction://noaction" highlightClick="1"/>
          </p:cNvPr>
          <p:cNvSpPr/>
          <p:nvPr/>
        </p:nvSpPr>
        <p:spPr>
          <a:xfrm>
            <a:off x="1763688" y="1610823"/>
            <a:ext cx="4855274" cy="522031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lačítko akce: Vlastní 38">
            <a:hlinkClick r:id="" action="ppaction://noaction" highlightClick="1"/>
          </p:cNvPr>
          <p:cNvSpPr/>
          <p:nvPr/>
        </p:nvSpPr>
        <p:spPr>
          <a:xfrm>
            <a:off x="6606280" y="1608086"/>
            <a:ext cx="486000" cy="524769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lačítko akce: Vlastní 40">
            <a:hlinkClick r:id="" action="ppaction://noaction" highlightClick="1"/>
          </p:cNvPr>
          <p:cNvSpPr/>
          <p:nvPr/>
        </p:nvSpPr>
        <p:spPr>
          <a:xfrm>
            <a:off x="7380312" y="1052736"/>
            <a:ext cx="1727688" cy="93610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Možnosti efektu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nabízí změnit směr aktuální animace 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např. nahoru, dolů, zleva, doprava…. </a:t>
            </a:r>
          </a:p>
        </p:txBody>
      </p:sp>
      <p:sp>
        <p:nvSpPr>
          <p:cNvPr id="42" name="Tlačítko akce: Vlastní 41">
            <a:hlinkClick r:id="" action="ppaction://noaction" highlightClick="1"/>
          </p:cNvPr>
          <p:cNvSpPr/>
          <p:nvPr/>
        </p:nvSpPr>
        <p:spPr>
          <a:xfrm>
            <a:off x="35496" y="1412776"/>
            <a:ext cx="1503450" cy="33661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Typy animací</a:t>
            </a:r>
          </a:p>
        </p:txBody>
      </p:sp>
      <p:cxnSp>
        <p:nvCxnSpPr>
          <p:cNvPr id="43" name="Přímá spojnice se šipkou 42"/>
          <p:cNvCxnSpPr>
            <a:stCxn id="42" idx="1"/>
            <a:endCxn id="38" idx="2"/>
          </p:cNvCxnSpPr>
          <p:nvPr/>
        </p:nvCxnSpPr>
        <p:spPr>
          <a:xfrm>
            <a:off x="787221" y="1749390"/>
            <a:ext cx="976467" cy="122449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stCxn id="41" idx="2"/>
            <a:endCxn id="2050" idx="3"/>
          </p:cNvCxnSpPr>
          <p:nvPr/>
        </p:nvCxnSpPr>
        <p:spPr>
          <a:xfrm flipH="1">
            <a:off x="7115823" y="1520788"/>
            <a:ext cx="264489" cy="307451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Skupina 18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20" name="Tlačítko akce: Nápověda 19">
              <a:hlinkClick r:id="rId4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AA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1" name="Tlačítko akce: Vlastní 20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2" name="Tlačítko akce: Zpět nebo Předchozí 21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3" name="Tlačítko akce: Dopředu nebo Další 22">
              <a:hlinkClick r:id="rId5" action="ppaction://hlinksldjump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211732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4536504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Animace - tvorba</a:t>
            </a:r>
          </a:p>
        </p:txBody>
      </p:sp>
      <p:sp>
        <p:nvSpPr>
          <p:cNvPr id="37" name="TextovéPole 3"/>
          <p:cNvSpPr txBox="1">
            <a:spLocks noChangeArrowheads="1"/>
          </p:cNvSpPr>
          <p:nvPr/>
        </p:nvSpPr>
        <p:spPr bwMode="auto">
          <a:xfrm>
            <a:off x="179511" y="1547500"/>
            <a:ext cx="806489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u="sng" dirty="0" smtClean="0"/>
              <a:t>Postup:</a:t>
            </a:r>
          </a:p>
          <a:p>
            <a:pPr algn="just" eaLnBrk="1" hangingPunct="1"/>
            <a:r>
              <a:rPr lang="cs-CZ" dirty="0" smtClean="0"/>
              <a:t>1) Klikněte na objekt na snímku, na který </a:t>
            </a:r>
            <a:r>
              <a:rPr lang="cs-CZ" dirty="0" smtClean="0"/>
              <a:t>chcete </a:t>
            </a:r>
            <a:r>
              <a:rPr lang="cs-CZ" dirty="0" smtClean="0"/>
              <a:t>vložit animaci</a:t>
            </a:r>
          </a:p>
          <a:p>
            <a:pPr algn="just" eaLnBrk="1" hangingPunct="1"/>
            <a:r>
              <a:rPr lang="cs-CZ" dirty="0" smtClean="0"/>
              <a:t>2) Na pásu karet </a:t>
            </a:r>
            <a:r>
              <a:rPr lang="cs-CZ" i="1" dirty="0" smtClean="0"/>
              <a:t>Animace</a:t>
            </a:r>
            <a:r>
              <a:rPr lang="cs-CZ" dirty="0" smtClean="0"/>
              <a:t>, ve skupině </a:t>
            </a:r>
            <a:r>
              <a:rPr lang="cs-CZ" i="1" dirty="0" smtClean="0"/>
              <a:t>Animace</a:t>
            </a:r>
            <a:r>
              <a:rPr lang="cs-CZ" dirty="0" smtClean="0"/>
              <a:t> vyberte z nabídky příslušnou animaci</a:t>
            </a:r>
          </a:p>
          <a:p>
            <a:pPr algn="just" eaLnBrk="1" hangingPunct="1"/>
            <a:r>
              <a:rPr lang="cs-CZ" dirty="0" smtClean="0"/>
              <a:t>3) Efekt animace je k objektu přiřazen</a:t>
            </a:r>
          </a:p>
          <a:p>
            <a:pPr algn="just" eaLnBrk="1" hangingPunct="1"/>
            <a:r>
              <a:rPr lang="cs-CZ" dirty="0" smtClean="0"/>
              <a:t>4) Úpravu efektu animace udělejte pomoci ikony </a:t>
            </a:r>
            <a:r>
              <a:rPr lang="cs-CZ" i="1" dirty="0" smtClean="0"/>
              <a:t>Podokno animací</a:t>
            </a:r>
            <a:r>
              <a:rPr lang="cs-CZ" dirty="0" smtClean="0"/>
              <a:t>, </a:t>
            </a:r>
            <a:r>
              <a:rPr lang="cs-CZ" dirty="0" smtClean="0"/>
              <a:t>kterou </a:t>
            </a:r>
            <a:r>
              <a:rPr lang="cs-CZ" dirty="0" smtClean="0"/>
              <a:t>si aktivujeme na kartě </a:t>
            </a:r>
            <a:r>
              <a:rPr lang="cs-CZ" i="1" dirty="0" smtClean="0"/>
              <a:t>Animace </a:t>
            </a:r>
            <a:r>
              <a:rPr lang="cs-CZ" dirty="0" smtClean="0"/>
              <a:t>ve skupině </a:t>
            </a:r>
            <a:r>
              <a:rPr lang="cs-CZ" i="1" dirty="0" smtClean="0"/>
              <a:t>Rozšířené možnosti animací</a:t>
            </a:r>
            <a:r>
              <a:rPr lang="cs-CZ" dirty="0"/>
              <a:t>	</a:t>
            </a:r>
            <a:endParaRPr lang="cs-CZ" i="1" dirty="0" smtClean="0"/>
          </a:p>
        </p:txBody>
      </p:sp>
      <p:grpSp>
        <p:nvGrpSpPr>
          <p:cNvPr id="10" name="Skupina 9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1" name="Tlačítko akce: Návrat 10">
              <a:hlinkClick r:id="rId2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2" name="Tlačítko akce: Nápověda 11">
              <a:hlinkClick r:id="rId3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3" name="Tlačítko akce: Vlastní 12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35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91" y="3410354"/>
            <a:ext cx="3272775" cy="1530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ovéPole 56"/>
          <p:cNvSpPr txBox="1"/>
          <p:nvPr/>
        </p:nvSpPr>
        <p:spPr>
          <a:xfrm>
            <a:off x="516110" y="1412824"/>
            <a:ext cx="7524432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cs-CZ" dirty="0" smtClean="0"/>
              <a:t>Nastavení parametru časování přechodů</a:t>
            </a:r>
          </a:p>
        </p:txBody>
      </p:sp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624736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Rozšířené možnosti animací</a:t>
            </a:r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6127379" y="2987170"/>
            <a:ext cx="2620621" cy="57606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Aktivační událost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ožnost nastavení speciální podmínky pro spuštění animace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lačítko akce: Vlastní 37">
            <a:hlinkClick r:id="" action="ppaction://noaction" highlightClick="1"/>
          </p:cNvPr>
          <p:cNvSpPr/>
          <p:nvPr/>
        </p:nvSpPr>
        <p:spPr>
          <a:xfrm>
            <a:off x="3435051" y="2015828"/>
            <a:ext cx="4449317" cy="513072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Podokno animací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nabízí seznam všech vytvořených animací na daném snímku</a:t>
            </a:r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251520" y="1988840"/>
            <a:ext cx="2232376" cy="108012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Přidat animaci</a:t>
            </a:r>
          </a:p>
          <a:p>
            <a:pPr marL="171450" indent="-171450">
              <a:buFontTx/>
              <a:buChar char="-"/>
              <a:defRPr/>
            </a:pP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ožnost přidat animaci k objektu, bude použitá až po všech existujících animacích daného snímku</a:t>
            </a:r>
          </a:p>
        </p:txBody>
      </p:sp>
      <p:grpSp>
        <p:nvGrpSpPr>
          <p:cNvPr id="53" name="Skupina 5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54" name="Tlačítko akce: Návrat 53">
              <a:hlinkClick r:id="rId3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5" name="Tlačítko akce: Nápověda 54">
              <a:hlinkClick r:id="rId4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56" name="Tlačítko akce: Vlastní 5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lačítko akce: Vlastní 24">
            <a:hlinkClick r:id="" action="ppaction://noaction" highlightClick="1"/>
          </p:cNvPr>
          <p:cNvSpPr/>
          <p:nvPr/>
        </p:nvSpPr>
        <p:spPr>
          <a:xfrm>
            <a:off x="2483896" y="3423932"/>
            <a:ext cx="1007984" cy="122920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3491879" y="3872211"/>
            <a:ext cx="2236585" cy="420885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Přímá spojnice se šipkou 14"/>
          <p:cNvCxnSpPr>
            <a:stCxn id="16" idx="1"/>
            <a:endCxn id="26" idx="0"/>
          </p:cNvCxnSpPr>
          <p:nvPr/>
        </p:nvCxnSpPr>
        <p:spPr>
          <a:xfrm flipH="1">
            <a:off x="5728464" y="3563234"/>
            <a:ext cx="1709226" cy="51942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se šipkou 38"/>
          <p:cNvCxnSpPr>
            <a:stCxn id="38" idx="1"/>
            <a:endCxn id="32" idx="3"/>
          </p:cNvCxnSpPr>
          <p:nvPr/>
        </p:nvCxnSpPr>
        <p:spPr>
          <a:xfrm flipH="1">
            <a:off x="4608210" y="2528900"/>
            <a:ext cx="1051500" cy="88774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stCxn id="43" idx="1"/>
            <a:endCxn id="25" idx="3"/>
          </p:cNvCxnSpPr>
          <p:nvPr/>
        </p:nvCxnSpPr>
        <p:spPr>
          <a:xfrm>
            <a:off x="1367708" y="3068960"/>
            <a:ext cx="1620180" cy="35497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lačítko akce: Vlastní 31">
            <a:hlinkClick r:id="" action="ppaction://noaction" highlightClick="1"/>
          </p:cNvPr>
          <p:cNvSpPr/>
          <p:nvPr/>
        </p:nvSpPr>
        <p:spPr>
          <a:xfrm>
            <a:off x="3487954" y="3416647"/>
            <a:ext cx="2240511" cy="444401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lačítko akce: Vlastní 33">
            <a:hlinkClick r:id="" action="ppaction://noaction" highlightClick="1"/>
          </p:cNvPr>
          <p:cNvSpPr/>
          <p:nvPr/>
        </p:nvSpPr>
        <p:spPr>
          <a:xfrm>
            <a:off x="3487954" y="4288138"/>
            <a:ext cx="2240510" cy="364998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8" name="Přímá spojnice se šipkou 57"/>
          <p:cNvCxnSpPr>
            <a:stCxn id="60" idx="3"/>
            <a:endCxn id="34" idx="1"/>
          </p:cNvCxnSpPr>
          <p:nvPr/>
        </p:nvCxnSpPr>
        <p:spPr>
          <a:xfrm flipV="1">
            <a:off x="4484400" y="4653136"/>
            <a:ext cx="123809" cy="108012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lačítko akce: Vlastní 59">
            <a:hlinkClick r:id="" action="ppaction://noaction" highlightClick="1"/>
          </p:cNvPr>
          <p:cNvSpPr/>
          <p:nvPr/>
        </p:nvSpPr>
        <p:spPr>
          <a:xfrm>
            <a:off x="3240336" y="5733256"/>
            <a:ext cx="2488128" cy="648072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Kopírovat animaci</a:t>
            </a:r>
            <a:endParaRPr lang="cs-CZ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zkopírování animace z jednoho objektu na druhý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lačítko akce: Informace 20">
            <a:hlinkClick r:id="rId5" action="ppaction://hlinksldjump" highlightClick="1"/>
          </p:cNvPr>
          <p:cNvSpPr/>
          <p:nvPr/>
        </p:nvSpPr>
        <p:spPr>
          <a:xfrm>
            <a:off x="7884368" y="2056364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65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" name="Obrázek 71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477547"/>
            <a:ext cx="3888432" cy="4047797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552728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Podokno animací (1)</a:t>
            </a:r>
          </a:p>
        </p:txBody>
      </p:sp>
      <p:sp>
        <p:nvSpPr>
          <p:cNvPr id="37" name="TextovéPole 3"/>
          <p:cNvSpPr txBox="1">
            <a:spLocks noChangeArrowheads="1"/>
          </p:cNvSpPr>
          <p:nvPr/>
        </p:nvSpPr>
        <p:spPr bwMode="auto">
          <a:xfrm>
            <a:off x="179511" y="1547500"/>
            <a:ext cx="806489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cs-CZ" b="1" dirty="0"/>
              <a:t>Podokno </a:t>
            </a:r>
            <a:r>
              <a:rPr lang="cs-CZ" b="1" dirty="0" smtClean="0"/>
              <a:t>animací - </a:t>
            </a:r>
            <a:r>
              <a:rPr lang="cs-CZ" dirty="0" smtClean="0"/>
              <a:t>umožňuje </a:t>
            </a:r>
            <a:r>
              <a:rPr lang="cs-CZ" dirty="0"/>
              <a:t>zobrazit důležité údaje o efektu animace, včetně typu efektu animace, vzájemném pořadí více efektů animace a části textu efektu animace</a:t>
            </a:r>
            <a:r>
              <a:rPr lang="cs-CZ" dirty="0" smtClean="0"/>
              <a:t>.</a:t>
            </a:r>
          </a:p>
        </p:txBody>
      </p:sp>
      <p:sp>
        <p:nvSpPr>
          <p:cNvPr id="12" name="Tlačítko akce: Vlastní 11">
            <a:hlinkClick r:id="" action="ppaction://noaction" highlightClick="1"/>
          </p:cNvPr>
          <p:cNvSpPr/>
          <p:nvPr/>
        </p:nvSpPr>
        <p:spPr>
          <a:xfrm>
            <a:off x="3793299" y="3284984"/>
            <a:ext cx="3672000" cy="1728192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lačítko akce: Vlastní 12">
            <a:hlinkClick r:id="" action="ppaction://noaction" highlightClick="1"/>
          </p:cNvPr>
          <p:cNvSpPr/>
          <p:nvPr/>
        </p:nvSpPr>
        <p:spPr>
          <a:xfrm>
            <a:off x="3795789" y="2780928"/>
            <a:ext cx="1208259" cy="504056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lačítko akce: Vlastní 13">
            <a:hlinkClick r:id="" action="ppaction://noaction" highlightClick="1"/>
          </p:cNvPr>
          <p:cNvSpPr/>
          <p:nvPr/>
        </p:nvSpPr>
        <p:spPr>
          <a:xfrm>
            <a:off x="3816120" y="6096587"/>
            <a:ext cx="3672000" cy="356749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lačítko akce: Vlastní 14">
            <a:hlinkClick r:id="" action="ppaction://noaction" highlightClick="1"/>
          </p:cNvPr>
          <p:cNvSpPr/>
          <p:nvPr/>
        </p:nvSpPr>
        <p:spPr>
          <a:xfrm>
            <a:off x="356443" y="2708920"/>
            <a:ext cx="2606812" cy="57606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Přehrát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lačítko pro náhled animací na daným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356443" y="4653136"/>
            <a:ext cx="2606812" cy="43204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Animace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seznam animací aktivního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lačítko akce: Vlastní 16">
            <a:hlinkClick r:id="" action="ppaction://noaction" highlightClick="1"/>
          </p:cNvPr>
          <p:cNvSpPr/>
          <p:nvPr/>
        </p:nvSpPr>
        <p:spPr>
          <a:xfrm>
            <a:off x="356443" y="5514418"/>
            <a:ext cx="2606812" cy="72289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Změnit pořadí</a:t>
            </a: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ovládací šipky pro změnu pořadí animací na aktívním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Přímá spojnice se šipkou 17"/>
          <p:cNvCxnSpPr>
            <a:stCxn id="16" idx="3"/>
            <a:endCxn id="12" idx="2"/>
          </p:cNvCxnSpPr>
          <p:nvPr/>
        </p:nvCxnSpPr>
        <p:spPr>
          <a:xfrm flipV="1">
            <a:off x="1659849" y="4149080"/>
            <a:ext cx="2133450" cy="50405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17" idx="0"/>
            <a:endCxn id="14" idx="2"/>
          </p:cNvCxnSpPr>
          <p:nvPr/>
        </p:nvCxnSpPr>
        <p:spPr>
          <a:xfrm>
            <a:off x="2963255" y="5875865"/>
            <a:ext cx="852865" cy="399097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>
            <a:stCxn id="15" idx="0"/>
            <a:endCxn id="13" idx="2"/>
          </p:cNvCxnSpPr>
          <p:nvPr/>
        </p:nvCxnSpPr>
        <p:spPr>
          <a:xfrm>
            <a:off x="2963255" y="2996952"/>
            <a:ext cx="832534" cy="36004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Skupina 24"/>
          <p:cNvGrpSpPr/>
          <p:nvPr/>
        </p:nvGrpSpPr>
        <p:grpSpPr>
          <a:xfrm>
            <a:off x="8376269" y="36000"/>
            <a:ext cx="731731" cy="724500"/>
            <a:chOff x="8376269" y="36000"/>
            <a:chExt cx="731731" cy="724500"/>
          </a:xfrm>
        </p:grpSpPr>
        <p:sp>
          <p:nvSpPr>
            <p:cNvPr id="26" name="Tlačítko akce: Nápověda 25">
              <a:hlinkClick r:id="rId3" action="ppaction://hlinksldjump" highlightClick="1"/>
            </p:cNvPr>
            <p:cNvSpPr/>
            <p:nvPr/>
          </p:nvSpPr>
          <p:spPr>
            <a:xfrm>
              <a:off x="8376269" y="36000"/>
              <a:ext cx="360000" cy="360000"/>
            </a:xfrm>
            <a:prstGeom prst="actionButtonHelp">
              <a:avLst/>
            </a:prstGeom>
            <a:solidFill>
              <a:srgbClr val="00AA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7" name="Tlačítko akce: Vlastní 26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Tlačítko akce: Zpět nebo Předchozí 27">
              <a:hlinkClick r:id="" action="ppaction://hlinkshowjump?jump=previousslide" highlightClick="1"/>
            </p:cNvPr>
            <p:cNvSpPr/>
            <p:nvPr/>
          </p:nvSpPr>
          <p:spPr>
            <a:xfrm>
              <a:off x="8376269" y="400500"/>
              <a:ext cx="360000" cy="360000"/>
            </a:xfrm>
            <a:prstGeom prst="actionButtonBackPrevious">
              <a:avLst/>
            </a:prstGeom>
            <a:solidFill>
              <a:srgbClr val="FFC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29" name="Tlačítko akce: Dopředu nebo Další 28">
              <a:hlinkClick r:id="rId4" action="ppaction://hlinksldjump" highlightClick="1"/>
            </p:cNvPr>
            <p:cNvSpPr/>
            <p:nvPr/>
          </p:nvSpPr>
          <p:spPr>
            <a:xfrm>
              <a:off x="8748000" y="396000"/>
              <a:ext cx="360000" cy="360000"/>
            </a:xfrm>
            <a:prstGeom prst="actionButtonForwardNext">
              <a:avLst/>
            </a:prstGeom>
            <a:solidFill>
              <a:srgbClr val="92D05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284301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87" y="3568013"/>
            <a:ext cx="8187313" cy="833095"/>
          </a:xfrm>
          <a:prstGeom prst="rect">
            <a:avLst/>
          </a:prstGeom>
        </p:spPr>
      </p:pic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6552728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Podokno animací (2)</a:t>
            </a:r>
          </a:p>
        </p:txBody>
      </p:sp>
      <p:sp>
        <p:nvSpPr>
          <p:cNvPr id="13" name="Tlačítko akce: Vlastní 12">
            <a:hlinkClick r:id="" action="ppaction://noaction" highlightClick="1"/>
          </p:cNvPr>
          <p:cNvSpPr/>
          <p:nvPr/>
        </p:nvSpPr>
        <p:spPr>
          <a:xfrm>
            <a:off x="899592" y="3645024"/>
            <a:ext cx="454461" cy="57606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lačítko akce: Vlastní 14">
            <a:hlinkClick r:id="" action="ppaction://noaction" highlightClick="1"/>
          </p:cNvPr>
          <p:cNvSpPr/>
          <p:nvPr/>
        </p:nvSpPr>
        <p:spPr>
          <a:xfrm>
            <a:off x="119762" y="2564904"/>
            <a:ext cx="2606812" cy="57606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Číslo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č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ísla označující pořadí animace na aktuálním snímku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lačítko akce: Vlastní 15">
            <a:hlinkClick r:id="" action="ppaction://noaction" highlightClick="1"/>
          </p:cNvPr>
          <p:cNvSpPr/>
          <p:nvPr/>
        </p:nvSpPr>
        <p:spPr>
          <a:xfrm>
            <a:off x="179511" y="4653136"/>
            <a:ext cx="1944217" cy="432000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Ikona časování efektu</a:t>
            </a:r>
          </a:p>
        </p:txBody>
      </p:sp>
      <p:sp>
        <p:nvSpPr>
          <p:cNvPr id="17" name="Tlačítko akce: Vlastní 16">
            <a:hlinkClick r:id="" action="ppaction://noaction" highlightClick="1"/>
          </p:cNvPr>
          <p:cNvSpPr/>
          <p:nvPr/>
        </p:nvSpPr>
        <p:spPr>
          <a:xfrm>
            <a:off x="5868144" y="2564904"/>
            <a:ext cx="3015456" cy="57606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Časová osa</a:t>
            </a:r>
          </a:p>
          <a:p>
            <a:pPr algn="just"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znázorňuje dobu trvání animace v sekundách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Přímá spojnice se šipkou 17"/>
          <p:cNvCxnSpPr>
            <a:stCxn id="16" idx="3"/>
            <a:endCxn id="25" idx="1"/>
          </p:cNvCxnSpPr>
          <p:nvPr/>
        </p:nvCxnSpPr>
        <p:spPr>
          <a:xfrm flipV="1">
            <a:off x="1151620" y="4221088"/>
            <a:ext cx="517443" cy="43204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17" idx="1"/>
            <a:endCxn id="28" idx="3"/>
          </p:cNvCxnSpPr>
          <p:nvPr/>
        </p:nvCxnSpPr>
        <p:spPr>
          <a:xfrm flipH="1">
            <a:off x="6588224" y="3140968"/>
            <a:ext cx="787648" cy="50405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>
            <a:stCxn id="15" idx="1"/>
            <a:endCxn id="13" idx="3"/>
          </p:cNvCxnSpPr>
          <p:nvPr/>
        </p:nvCxnSpPr>
        <p:spPr>
          <a:xfrm flipH="1">
            <a:off x="1126823" y="3140968"/>
            <a:ext cx="296345" cy="50405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lačítko akce: Vlastní 24">
            <a:hlinkClick r:id="" action="ppaction://noaction" highlightClick="1"/>
          </p:cNvPr>
          <p:cNvSpPr/>
          <p:nvPr/>
        </p:nvSpPr>
        <p:spPr>
          <a:xfrm>
            <a:off x="1354053" y="3645024"/>
            <a:ext cx="630019" cy="57606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lačítko akce: Vlastní 25">
            <a:hlinkClick r:id="" action="ppaction://noaction" highlightClick="1"/>
          </p:cNvPr>
          <p:cNvSpPr/>
          <p:nvPr/>
        </p:nvSpPr>
        <p:spPr>
          <a:xfrm>
            <a:off x="1984072" y="3645024"/>
            <a:ext cx="742502" cy="57606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lačítko akce: Vlastní 26">
            <a:hlinkClick r:id="" action="ppaction://noaction" highlightClick="1"/>
          </p:cNvPr>
          <p:cNvSpPr/>
          <p:nvPr/>
        </p:nvSpPr>
        <p:spPr>
          <a:xfrm>
            <a:off x="2726574" y="3645024"/>
            <a:ext cx="2349482" cy="57606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lačítko akce: Vlastní 27">
            <a:hlinkClick r:id="" action="ppaction://noaction" highlightClick="1"/>
          </p:cNvPr>
          <p:cNvSpPr/>
          <p:nvPr/>
        </p:nvSpPr>
        <p:spPr>
          <a:xfrm>
            <a:off x="5076056" y="3645024"/>
            <a:ext cx="3024336" cy="57606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lačítko akce: Vlastní 28">
            <a:hlinkClick r:id="" action="ppaction://noaction" highlightClick="1"/>
          </p:cNvPr>
          <p:cNvSpPr/>
          <p:nvPr/>
        </p:nvSpPr>
        <p:spPr>
          <a:xfrm>
            <a:off x="8090546" y="3645024"/>
            <a:ext cx="645723" cy="576064"/>
          </a:xfrm>
          <a:prstGeom prst="actionButtonBlank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Přímá spojnice se šipkou 32"/>
          <p:cNvCxnSpPr>
            <a:endCxn id="27" idx="1"/>
          </p:cNvCxnSpPr>
          <p:nvPr/>
        </p:nvCxnSpPr>
        <p:spPr>
          <a:xfrm flipH="1" flipV="1">
            <a:off x="3901315" y="4221088"/>
            <a:ext cx="593760" cy="64807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>
            <a:stCxn id="44" idx="3"/>
            <a:endCxn id="29" idx="1"/>
          </p:cNvCxnSpPr>
          <p:nvPr/>
        </p:nvCxnSpPr>
        <p:spPr>
          <a:xfrm flipV="1">
            <a:off x="7080578" y="4221088"/>
            <a:ext cx="1332830" cy="952872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se šipkou 37"/>
          <p:cNvCxnSpPr>
            <a:stCxn id="43" idx="1"/>
            <a:endCxn id="26" idx="3"/>
          </p:cNvCxnSpPr>
          <p:nvPr/>
        </p:nvCxnSpPr>
        <p:spPr>
          <a:xfrm flipH="1">
            <a:off x="2355323" y="3140968"/>
            <a:ext cx="1917997" cy="504056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lačítko akce: Vlastní 38">
            <a:hlinkClick r:id="" action="ppaction://noaction" highlightClick="1"/>
          </p:cNvPr>
          <p:cNvSpPr/>
          <p:nvPr/>
        </p:nvSpPr>
        <p:spPr>
          <a:xfrm>
            <a:off x="3843373" y="4845809"/>
            <a:ext cx="1303406" cy="43204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Jméno objektu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lačítko akce: Vlastní 42">
            <a:hlinkClick r:id="" action="ppaction://noaction" highlightClick="1"/>
          </p:cNvPr>
          <p:cNvSpPr/>
          <p:nvPr/>
        </p:nvSpPr>
        <p:spPr>
          <a:xfrm>
            <a:off x="2969914" y="2564904"/>
            <a:ext cx="2606812" cy="576064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Typ efektu animace</a:t>
            </a:r>
            <a:endParaRPr lang="cs-CZ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cs-CZ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cs-CZ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kona zobrazující typ efektu animace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lačítko akce: Vlastní 43">
            <a:hlinkClick r:id="" action="ppaction://noaction" highlightClick="1"/>
          </p:cNvPr>
          <p:cNvSpPr/>
          <p:nvPr/>
        </p:nvSpPr>
        <p:spPr>
          <a:xfrm>
            <a:off x="6276788" y="5173960"/>
            <a:ext cx="1607580" cy="432048"/>
          </a:xfrm>
          <a:prstGeom prst="actionButtonBlank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cs-CZ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Rozevírací nabídka</a:t>
            </a:r>
            <a:endParaRPr lang="cs-CZ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lačítko akce: Informace 60">
            <a:hlinkClick r:id="rId3" action="ppaction://hlinksldjump" highlightClick="1"/>
          </p:cNvPr>
          <p:cNvSpPr/>
          <p:nvPr/>
        </p:nvSpPr>
        <p:spPr>
          <a:xfrm>
            <a:off x="7897714" y="5174574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1" name="Tlačítko akce: Informace 30">
            <a:hlinkClick r:id="rId4" action="ppaction://hlinksldjump" highlightClick="1"/>
          </p:cNvPr>
          <p:cNvSpPr/>
          <p:nvPr/>
        </p:nvSpPr>
        <p:spPr>
          <a:xfrm>
            <a:off x="2137633" y="4629084"/>
            <a:ext cx="472615" cy="432000"/>
          </a:xfrm>
          <a:prstGeom prst="actionButtonInformation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grpSp>
        <p:nvGrpSpPr>
          <p:cNvPr id="45" name="Skupina 44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46" name="Tlačítko akce: Návrat 45">
              <a:hlinkClick r:id="rId5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7" name="Tlačítko akce: Nápověda 46">
              <a:hlinkClick r:id="rId6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48" name="Tlačítko akce: Vlastní 47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638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2"/>
          <p:cNvSpPr>
            <a:spLocks noGrp="1"/>
          </p:cNvSpPr>
          <p:nvPr>
            <p:ph type="title"/>
          </p:nvPr>
        </p:nvSpPr>
        <p:spPr>
          <a:xfrm>
            <a:off x="971600" y="764704"/>
            <a:ext cx="4536504" cy="540000"/>
          </a:xfrm>
        </p:spPr>
        <p:txBody>
          <a:bodyPr tIns="0">
            <a:noAutofit/>
          </a:bodyPr>
          <a:lstStyle/>
          <a:p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Časování efektu</a:t>
            </a:r>
          </a:p>
        </p:txBody>
      </p:sp>
      <p:sp>
        <p:nvSpPr>
          <p:cNvPr id="3" name="Obdélník 2"/>
          <p:cNvSpPr/>
          <p:nvPr/>
        </p:nvSpPr>
        <p:spPr>
          <a:xfrm>
            <a:off x="502329" y="1556792"/>
            <a:ext cx="80539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Časování efektu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– ikony označující časování efektu animace vzhledem k ostatním událostem.</a:t>
            </a:r>
          </a:p>
          <a:p>
            <a:pPr>
              <a:defRPr/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cs-CZ" u="sng" dirty="0" smtClean="0">
                <a:latin typeface="Arial" pitchFamily="34" charset="0"/>
                <a:cs typeface="Arial" pitchFamily="34" charset="0"/>
              </a:rPr>
              <a:t>Máme tři možnosti:</a:t>
            </a:r>
          </a:p>
          <a:p>
            <a:pPr>
              <a:defRPr/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Tx/>
              <a:buChar char="-"/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Při kliknutí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– ikona myši. Efekt animace se spustí po kliknutí na snímek.</a:t>
            </a:r>
          </a:p>
          <a:p>
            <a:pPr marL="1200150" lvl="2" indent="-285750">
              <a:buFontTx/>
              <a:buChar char="-"/>
              <a:defRPr/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Tx/>
              <a:buChar char="-"/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S předchozím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– bez ikony. </a:t>
            </a:r>
            <a:r>
              <a:rPr lang="cs-CZ" dirty="0" smtClean="0"/>
              <a:t>Efekt animace se spustí ve stejném okamžiku, kdy se začne přehrávat předchozí efekt v seznamu (jedním klepnutím tedy spustíte dva efekty animace).</a:t>
            </a:r>
          </a:p>
          <a:p>
            <a:pPr marL="1200150" lvl="2" indent="-285750">
              <a:buFontTx/>
              <a:buChar char="-"/>
              <a:defRPr/>
            </a:pPr>
            <a:endParaRPr lang="cs-CZ" dirty="0" smtClean="0"/>
          </a:p>
          <a:p>
            <a:pPr marL="1200150" lvl="2" indent="-285750">
              <a:buFontTx/>
              <a:buChar char="-"/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Po předchozím</a:t>
            </a:r>
            <a:r>
              <a:rPr lang="cs-CZ" b="1" dirty="0" smtClean="0"/>
              <a:t> </a:t>
            </a:r>
            <a:r>
              <a:rPr lang="cs-CZ" dirty="0" smtClean="0"/>
              <a:t>- ikona hodiny. Efekt animace se spustí okamžitě po skončení předchozího efektu v seznamu (ke spuštění efektu animace tedy není nutné znovu klepnout myší).</a:t>
            </a:r>
          </a:p>
          <a:p>
            <a:pPr>
              <a:defRPr/>
            </a:pP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Tx/>
              <a:buChar char="-"/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29756"/>
            <a:ext cx="1005222" cy="2443460"/>
          </a:xfrm>
          <a:prstGeom prst="rect">
            <a:avLst/>
          </a:prstGeom>
        </p:spPr>
      </p:pic>
      <p:grpSp>
        <p:nvGrpSpPr>
          <p:cNvPr id="13" name="Skupina 12"/>
          <p:cNvGrpSpPr/>
          <p:nvPr/>
        </p:nvGrpSpPr>
        <p:grpSpPr>
          <a:xfrm>
            <a:off x="8028000" y="36000"/>
            <a:ext cx="1080000" cy="360000"/>
            <a:chOff x="8028000" y="36000"/>
            <a:chExt cx="1080000" cy="360000"/>
          </a:xfrm>
        </p:grpSpPr>
        <p:sp>
          <p:nvSpPr>
            <p:cNvPr id="14" name="Tlačítko akce: Návrat 13">
              <a:hlinkClick r:id="rId3" action="ppaction://hlinksldjump" highlightClick="1"/>
            </p:cNvPr>
            <p:cNvSpPr/>
            <p:nvPr/>
          </p:nvSpPr>
          <p:spPr>
            <a:xfrm>
              <a:off x="8028000" y="36000"/>
              <a:ext cx="360000" cy="360000"/>
            </a:xfrm>
            <a:prstGeom prst="actionButtonReturn">
              <a:avLst/>
            </a:prstGeom>
            <a:solidFill>
              <a:srgbClr val="7CCA6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5" name="Tlačítko akce: Nápověda 14">
              <a:hlinkClick r:id="rId4" action="ppaction://hlinksldjump" highlightClick="1"/>
            </p:cNvPr>
            <p:cNvSpPr/>
            <p:nvPr/>
          </p:nvSpPr>
          <p:spPr>
            <a:xfrm>
              <a:off x="8388000" y="36000"/>
              <a:ext cx="360000" cy="360000"/>
            </a:xfrm>
            <a:prstGeom prst="actionButtonHelp">
              <a:avLst/>
            </a:prstGeom>
            <a:solidFill>
              <a:srgbClr val="00B0F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sp>
          <p:nvSpPr>
            <p:cNvPr id="16" name="Tlačítko akce: Vlastní 15">
              <a:hlinkClick r:id="" action="ppaction://hlinkshowjump?jump=endshow" highlightClick="1"/>
            </p:cNvPr>
            <p:cNvSpPr/>
            <p:nvPr/>
          </p:nvSpPr>
          <p:spPr>
            <a:xfrm>
              <a:off x="8748000" y="36000"/>
              <a:ext cx="360000" cy="360000"/>
            </a:xfrm>
            <a:prstGeom prst="actionButtonBlank">
              <a:avLst/>
            </a:prstGeom>
            <a:solidFill>
              <a:srgbClr val="FF0000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cs-CZ" sz="3200" b="1" dirty="0" smtClean="0">
                  <a:solidFill>
                    <a:schemeClr val="bg1"/>
                  </a:solidFill>
                </a:rPr>
                <a:t>X</a:t>
              </a:r>
              <a:endParaRPr lang="cs-CZ" sz="3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018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ok">
  <a:themeElements>
    <a:clrScheme name="snimky powerpoint">
      <a:dk1>
        <a:srgbClr val="000000"/>
      </a:dk1>
      <a:lt1>
        <a:srgbClr val="FFFFFF"/>
      </a:lt1>
      <a:dk2>
        <a:srgbClr val="000000"/>
      </a:dk2>
      <a:lt2>
        <a:srgbClr val="B4DCFA"/>
      </a:lt2>
      <a:accent1>
        <a:srgbClr val="F68556"/>
      </a:accent1>
      <a:accent2>
        <a:srgbClr val="F68556"/>
      </a:accent2>
      <a:accent3>
        <a:srgbClr val="F68556"/>
      </a:accent3>
      <a:accent4>
        <a:srgbClr val="F68556"/>
      </a:accent4>
      <a:accent5>
        <a:srgbClr val="F68556"/>
      </a:accent5>
      <a:accent6>
        <a:srgbClr val="F68556"/>
      </a:accent6>
      <a:hlink>
        <a:srgbClr val="C00000"/>
      </a:hlink>
      <a:folHlink>
        <a:srgbClr val="0070C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ustin">
  <a:themeElements>
    <a:clrScheme name="titul powerpoint">
      <a:dk1>
        <a:sysClr val="windowText" lastClr="000000"/>
      </a:dk1>
      <a:lt1>
        <a:srgbClr val="FFFFFF"/>
      </a:lt1>
      <a:dk2>
        <a:srgbClr val="0C0C0C"/>
      </a:dk2>
      <a:lt2>
        <a:srgbClr val="0C0C0C"/>
      </a:lt2>
      <a:accent1>
        <a:srgbClr val="F68556"/>
      </a:accent1>
      <a:accent2>
        <a:srgbClr val="F68556"/>
      </a:accent2>
      <a:accent3>
        <a:srgbClr val="F68556"/>
      </a:accent3>
      <a:accent4>
        <a:srgbClr val="F68556"/>
      </a:accent4>
      <a:accent5>
        <a:srgbClr val="F68556"/>
      </a:accent5>
      <a:accent6>
        <a:srgbClr val="F68556"/>
      </a:accent6>
      <a:hlink>
        <a:srgbClr val="F7B615"/>
      </a:hlink>
      <a:folHlink>
        <a:srgbClr val="704404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5871</TotalTime>
  <Words>869</Words>
  <Application>Microsoft Office PowerPoint</Application>
  <PresentationFormat>Předvádění na obrazovce (4:3)</PresentationFormat>
  <Paragraphs>164</Paragraphs>
  <Slides>15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Tok</vt:lpstr>
      <vt:lpstr>1_Austin</vt:lpstr>
      <vt:lpstr>Prezentace aplikace PowerPoint</vt:lpstr>
      <vt:lpstr>DIGITÁLNÍ UČEBNÍ MATERIÁL</vt:lpstr>
      <vt:lpstr>Animace - karta</vt:lpstr>
      <vt:lpstr>Animace</vt:lpstr>
      <vt:lpstr>Animace - tvorba</vt:lpstr>
      <vt:lpstr>Rozšířené možnosti animací</vt:lpstr>
      <vt:lpstr>Podokno animací (1)</vt:lpstr>
      <vt:lpstr>Podokno animací (2)</vt:lpstr>
      <vt:lpstr>Časování efektu</vt:lpstr>
      <vt:lpstr>Rozevírací nabídka</vt:lpstr>
      <vt:lpstr>Možnosti efektu (1)</vt:lpstr>
      <vt:lpstr>Možnosti efektu (2)</vt:lpstr>
      <vt:lpstr>Časování animací</vt:lpstr>
      <vt:lpstr>Prezentace aplikace PowerPoint</vt:lpstr>
      <vt:lpstr>Nápověda</vt:lpstr>
    </vt:vector>
  </TitlesOfParts>
  <Company>Urban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DIGITÁLNÍ UČEBNÍ MATERIÁL</dc:title>
  <dc:creator>Uživatel</dc:creator>
  <cp:lastModifiedBy>admin</cp:lastModifiedBy>
  <cp:revision>513</cp:revision>
  <cp:lastPrinted>2013-11-19T23:05:01Z</cp:lastPrinted>
  <dcterms:created xsi:type="dcterms:W3CDTF">2011-10-30T10:22:46Z</dcterms:created>
  <dcterms:modified xsi:type="dcterms:W3CDTF">2013-12-17T08:53:58Z</dcterms:modified>
</cp:coreProperties>
</file>