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73" r:id="rId2"/>
  </p:sldMasterIdLst>
  <p:notesMasterIdLst>
    <p:notesMasterId r:id="rId9"/>
  </p:notesMasterIdLst>
  <p:handoutMasterIdLst>
    <p:handoutMasterId r:id="rId10"/>
  </p:handoutMasterIdLst>
  <p:sldIdLst>
    <p:sldId id="256" r:id="rId3"/>
    <p:sldId id="257" r:id="rId4"/>
    <p:sldId id="273" r:id="rId5"/>
    <p:sldId id="268" r:id="rId6"/>
    <p:sldId id="274" r:id="rId7"/>
    <p:sldId id="270" r:id="rId8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00"/>
    <a:srgbClr val="47D6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139" autoAdjust="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322B7B-07E6-4D80-9887-91E0545AF0EF}" type="doc">
      <dgm:prSet loTypeId="urn:microsoft.com/office/officeart/2005/8/layout/balance1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cs-CZ"/>
        </a:p>
      </dgm:t>
    </dgm:pt>
    <dgm:pt modelId="{BFA9B90B-CBB7-4085-B240-75421A191D5F}">
      <dgm:prSet phldrT="[Text]"/>
      <dgm:spPr/>
      <dgm:t>
        <a:bodyPr/>
        <a:lstStyle/>
        <a:p>
          <a:r>
            <a:rPr lang="cs-CZ" dirty="0" smtClean="0"/>
            <a:t>Odrážky</a:t>
          </a:r>
          <a:endParaRPr lang="cs-CZ" dirty="0"/>
        </a:p>
      </dgm:t>
    </dgm:pt>
    <dgm:pt modelId="{E3E2E119-93F5-49B4-8315-361EA690FB2D}" type="parTrans" cxnId="{50EC871E-7C87-4200-B568-1775509ED14B}">
      <dgm:prSet/>
      <dgm:spPr/>
      <dgm:t>
        <a:bodyPr/>
        <a:lstStyle/>
        <a:p>
          <a:endParaRPr lang="cs-CZ"/>
        </a:p>
      </dgm:t>
    </dgm:pt>
    <dgm:pt modelId="{39A3AF62-3CD8-4392-BF6D-C0873FF669F7}" type="sibTrans" cxnId="{50EC871E-7C87-4200-B568-1775509ED14B}">
      <dgm:prSet/>
      <dgm:spPr/>
      <dgm:t>
        <a:bodyPr/>
        <a:lstStyle/>
        <a:p>
          <a:endParaRPr lang="cs-CZ"/>
        </a:p>
      </dgm:t>
    </dgm:pt>
    <dgm:pt modelId="{9BBBA2FC-7248-4EE1-9A78-0DC314A88289}">
      <dgm:prSet phldrT="[Text]"/>
      <dgm:spPr>
        <a:solidFill>
          <a:srgbClr val="7030A0"/>
        </a:solidFill>
      </dgm:spPr>
      <dgm:t>
        <a:bodyPr/>
        <a:lstStyle/>
        <a:p>
          <a:r>
            <a:rPr lang="cs-CZ" dirty="0" smtClean="0"/>
            <a:t>Styly</a:t>
          </a:r>
          <a:endParaRPr lang="cs-CZ" dirty="0"/>
        </a:p>
      </dgm:t>
    </dgm:pt>
    <dgm:pt modelId="{744F16B6-6C8A-4653-ABBD-467326B423A2}" type="parTrans" cxnId="{FD88C49D-D4A9-454B-9D5A-BF7E8AFF2624}">
      <dgm:prSet/>
      <dgm:spPr/>
      <dgm:t>
        <a:bodyPr/>
        <a:lstStyle/>
        <a:p>
          <a:endParaRPr lang="cs-CZ"/>
        </a:p>
      </dgm:t>
    </dgm:pt>
    <dgm:pt modelId="{CB4C415F-4F02-48C8-BE24-27F079C89E86}" type="sibTrans" cxnId="{FD88C49D-D4A9-454B-9D5A-BF7E8AFF2624}">
      <dgm:prSet/>
      <dgm:spPr/>
      <dgm:t>
        <a:bodyPr/>
        <a:lstStyle/>
        <a:p>
          <a:endParaRPr lang="cs-CZ"/>
        </a:p>
      </dgm:t>
    </dgm:pt>
    <dgm:pt modelId="{64B1CE24-2504-4220-9DA6-6E86B4586FF7}">
      <dgm:prSet phldrT="[Text]"/>
      <dgm:spPr>
        <a:solidFill>
          <a:srgbClr val="FF0000"/>
        </a:solidFill>
      </dgm:spPr>
      <dgm:t>
        <a:bodyPr/>
        <a:lstStyle/>
        <a:p>
          <a:r>
            <a:rPr lang="cs-CZ" dirty="0" smtClean="0"/>
            <a:t>Záhlaví</a:t>
          </a:r>
          <a:endParaRPr lang="cs-CZ" dirty="0"/>
        </a:p>
      </dgm:t>
    </dgm:pt>
    <dgm:pt modelId="{95858157-7939-4A2F-AC4E-D49BD7446498}" type="parTrans" cxnId="{D1024EE9-CC45-4F50-A31B-D293C0E5A3BB}">
      <dgm:prSet/>
      <dgm:spPr/>
      <dgm:t>
        <a:bodyPr/>
        <a:lstStyle/>
        <a:p>
          <a:endParaRPr lang="cs-CZ"/>
        </a:p>
      </dgm:t>
    </dgm:pt>
    <dgm:pt modelId="{99F5A3BE-8D7D-4149-ABF5-1885EEACCACA}" type="sibTrans" cxnId="{D1024EE9-CC45-4F50-A31B-D293C0E5A3BB}">
      <dgm:prSet/>
      <dgm:spPr/>
      <dgm:t>
        <a:bodyPr/>
        <a:lstStyle/>
        <a:p>
          <a:endParaRPr lang="cs-CZ"/>
        </a:p>
      </dgm:t>
    </dgm:pt>
    <dgm:pt modelId="{7991569B-5F8D-429C-891B-44DF75D936C2}">
      <dgm:prSet phldrT="[Text]"/>
      <dgm:spPr>
        <a:solidFill>
          <a:srgbClr val="FFFF00">
            <a:alpha val="90000"/>
          </a:srgbClr>
        </a:solidFill>
      </dgm:spPr>
      <dgm:t>
        <a:bodyPr/>
        <a:lstStyle/>
        <a:p>
          <a:r>
            <a:rPr lang="cs-CZ" dirty="0" smtClean="0"/>
            <a:t>Obsah</a:t>
          </a:r>
          <a:endParaRPr lang="cs-CZ" dirty="0"/>
        </a:p>
      </dgm:t>
    </dgm:pt>
    <dgm:pt modelId="{33736049-BB61-4FC2-BFFE-ECD5C7671E79}" type="parTrans" cxnId="{A9D2D5AC-56E5-46AF-AC61-FAC3CDF0233F}">
      <dgm:prSet/>
      <dgm:spPr/>
      <dgm:t>
        <a:bodyPr/>
        <a:lstStyle/>
        <a:p>
          <a:endParaRPr lang="cs-CZ"/>
        </a:p>
      </dgm:t>
    </dgm:pt>
    <dgm:pt modelId="{28B382AA-F1AD-4283-B472-0E15CD9C69CC}" type="sibTrans" cxnId="{A9D2D5AC-56E5-46AF-AC61-FAC3CDF0233F}">
      <dgm:prSet/>
      <dgm:spPr/>
      <dgm:t>
        <a:bodyPr/>
        <a:lstStyle/>
        <a:p>
          <a:endParaRPr lang="cs-CZ"/>
        </a:p>
      </dgm:t>
    </dgm:pt>
    <dgm:pt modelId="{2715C831-0CBE-4C57-A4A9-3AC48872FD07}">
      <dgm:prSet phldrT="[Text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cs-CZ" dirty="0" smtClean="0"/>
            <a:t>Graf</a:t>
          </a:r>
          <a:endParaRPr lang="cs-CZ" dirty="0"/>
        </a:p>
      </dgm:t>
    </dgm:pt>
    <dgm:pt modelId="{663BC187-28C9-415E-9A87-5813F6634D66}" type="parTrans" cxnId="{151E4924-670A-4A27-B5DA-64E9EFD2FB59}">
      <dgm:prSet/>
      <dgm:spPr/>
      <dgm:t>
        <a:bodyPr/>
        <a:lstStyle/>
        <a:p>
          <a:endParaRPr lang="cs-CZ"/>
        </a:p>
      </dgm:t>
    </dgm:pt>
    <dgm:pt modelId="{756A843E-A2E2-402D-8F90-6DAA2A1F42BB}" type="sibTrans" cxnId="{151E4924-670A-4A27-B5DA-64E9EFD2FB59}">
      <dgm:prSet/>
      <dgm:spPr/>
      <dgm:t>
        <a:bodyPr/>
        <a:lstStyle/>
        <a:p>
          <a:endParaRPr lang="cs-CZ"/>
        </a:p>
      </dgm:t>
    </dgm:pt>
    <dgm:pt modelId="{AA443553-43DC-4EEB-A2FA-677EE516509A}">
      <dgm:prSet phldrT="[Text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cs-CZ" dirty="0" smtClean="0"/>
            <a:t>Písmo</a:t>
          </a:r>
          <a:endParaRPr lang="cs-CZ" dirty="0"/>
        </a:p>
      </dgm:t>
    </dgm:pt>
    <dgm:pt modelId="{EB361DBB-0EF7-4C25-826C-8DAB0BCA60FC}" type="parTrans" cxnId="{BDA02DD1-3626-440A-AC79-784382946327}">
      <dgm:prSet/>
      <dgm:spPr/>
      <dgm:t>
        <a:bodyPr/>
        <a:lstStyle/>
        <a:p>
          <a:endParaRPr lang="cs-CZ"/>
        </a:p>
      </dgm:t>
    </dgm:pt>
    <dgm:pt modelId="{F782B088-4446-44DC-BCC3-C5104F65BC9D}" type="sibTrans" cxnId="{BDA02DD1-3626-440A-AC79-784382946327}">
      <dgm:prSet/>
      <dgm:spPr/>
      <dgm:t>
        <a:bodyPr/>
        <a:lstStyle/>
        <a:p>
          <a:endParaRPr lang="cs-CZ"/>
        </a:p>
      </dgm:t>
    </dgm:pt>
    <dgm:pt modelId="{529675EE-929E-4603-B67C-455E9C27353C}">
      <dgm:prSet phldrT="[Text]"/>
      <dgm:spPr/>
      <dgm:t>
        <a:bodyPr/>
        <a:lstStyle/>
        <a:p>
          <a:r>
            <a:rPr lang="cs-CZ" dirty="0" smtClean="0"/>
            <a:t>Číslování</a:t>
          </a:r>
          <a:endParaRPr lang="cs-CZ" dirty="0"/>
        </a:p>
      </dgm:t>
    </dgm:pt>
    <dgm:pt modelId="{CE67CA0D-EB4A-4542-8B4A-B874410C2382}" type="parTrans" cxnId="{55899BF4-4B23-4E5A-B285-F0EC89831258}">
      <dgm:prSet/>
      <dgm:spPr/>
      <dgm:t>
        <a:bodyPr/>
        <a:lstStyle/>
        <a:p>
          <a:endParaRPr lang="cs-CZ"/>
        </a:p>
      </dgm:t>
    </dgm:pt>
    <dgm:pt modelId="{46F05D85-073D-4A82-BBDC-D3C15D5C9399}" type="sibTrans" cxnId="{55899BF4-4B23-4E5A-B285-F0EC89831258}">
      <dgm:prSet/>
      <dgm:spPr/>
      <dgm:t>
        <a:bodyPr/>
        <a:lstStyle/>
        <a:p>
          <a:endParaRPr lang="cs-CZ"/>
        </a:p>
      </dgm:t>
    </dgm:pt>
    <dgm:pt modelId="{5203281B-8783-4393-9608-16C9B47378B6}" type="pres">
      <dgm:prSet presAssocID="{21322B7B-07E6-4D80-9887-91E0545AF0EF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6922384B-17D9-49AF-A3DE-4DB0E6321A99}" type="pres">
      <dgm:prSet presAssocID="{21322B7B-07E6-4D80-9887-91E0545AF0EF}" presName="dummyMaxCanvas" presStyleCnt="0"/>
      <dgm:spPr/>
    </dgm:pt>
    <dgm:pt modelId="{0134829B-7110-45DD-B566-F95230DEB094}" type="pres">
      <dgm:prSet presAssocID="{21322B7B-07E6-4D80-9887-91E0545AF0EF}" presName="parentComposite" presStyleCnt="0"/>
      <dgm:spPr/>
    </dgm:pt>
    <dgm:pt modelId="{BB282EB3-66CB-469C-9967-7515361DE2FD}" type="pres">
      <dgm:prSet presAssocID="{21322B7B-07E6-4D80-9887-91E0545AF0EF}" presName="parent1" presStyleLbl="alignAccFollowNode1" presStyleIdx="0" presStyleCnt="4" custAng="20621932" custLinFactNeighborX="11678" custLinFactNeighborY="45919">
        <dgm:presLayoutVars>
          <dgm:chMax val="4"/>
        </dgm:presLayoutVars>
      </dgm:prSet>
      <dgm:spPr/>
      <dgm:t>
        <a:bodyPr/>
        <a:lstStyle/>
        <a:p>
          <a:endParaRPr lang="cs-CZ"/>
        </a:p>
      </dgm:t>
    </dgm:pt>
    <dgm:pt modelId="{E60E9ECC-1B7A-4EDD-9DC8-68633E06E2BD}" type="pres">
      <dgm:prSet presAssocID="{21322B7B-07E6-4D80-9887-91E0545AF0EF}" presName="parent2" presStyleLbl="alignAccFollowNode1" presStyleIdx="1" presStyleCnt="4">
        <dgm:presLayoutVars>
          <dgm:chMax val="4"/>
        </dgm:presLayoutVars>
      </dgm:prSet>
      <dgm:spPr/>
      <dgm:t>
        <a:bodyPr/>
        <a:lstStyle/>
        <a:p>
          <a:endParaRPr lang="cs-CZ"/>
        </a:p>
      </dgm:t>
    </dgm:pt>
    <dgm:pt modelId="{41122F56-4D7C-4CF6-8148-CCEF3104B2D2}" type="pres">
      <dgm:prSet presAssocID="{21322B7B-07E6-4D80-9887-91E0545AF0EF}" presName="childrenComposite" presStyleCnt="0"/>
      <dgm:spPr/>
    </dgm:pt>
    <dgm:pt modelId="{FD55D179-465F-4D8D-9E74-3C050C2A8094}" type="pres">
      <dgm:prSet presAssocID="{21322B7B-07E6-4D80-9887-91E0545AF0EF}" presName="dummyMaxCanvas_ChildArea" presStyleCnt="0"/>
      <dgm:spPr/>
    </dgm:pt>
    <dgm:pt modelId="{63126D04-AFEF-440B-BA4A-C507E37EAD33}" type="pres">
      <dgm:prSet presAssocID="{21322B7B-07E6-4D80-9887-91E0545AF0EF}" presName="fulcrum" presStyleLbl="alignAccFollowNode1" presStyleIdx="2" presStyleCnt="4"/>
      <dgm:spPr>
        <a:solidFill>
          <a:schemeClr val="accent5">
            <a:lumMod val="75000"/>
            <a:alpha val="90000"/>
          </a:schemeClr>
        </a:solidFill>
      </dgm:spPr>
      <dgm:t>
        <a:bodyPr/>
        <a:lstStyle/>
        <a:p>
          <a:endParaRPr lang="cs-CZ"/>
        </a:p>
      </dgm:t>
    </dgm:pt>
    <dgm:pt modelId="{3DB34AA9-E836-4D9C-BD7F-6D122CFCEB96}" type="pres">
      <dgm:prSet presAssocID="{21322B7B-07E6-4D80-9887-91E0545AF0EF}" presName="balance_23" presStyleLbl="alignAccFollowNode1" presStyleIdx="3" presStyleCnt="4">
        <dgm:presLayoutVars>
          <dgm:bulletEnabled val="1"/>
        </dgm:presLayoutVars>
      </dgm:prSet>
      <dgm:spPr>
        <a:solidFill>
          <a:schemeClr val="accent5">
            <a:lumMod val="75000"/>
            <a:alpha val="90000"/>
          </a:schemeClr>
        </a:solidFill>
      </dgm:spPr>
      <dgm:t>
        <a:bodyPr/>
        <a:lstStyle/>
        <a:p>
          <a:endParaRPr lang="cs-CZ"/>
        </a:p>
      </dgm:t>
    </dgm:pt>
    <dgm:pt modelId="{1CDF836A-57FD-46F4-B405-6F88910DB7FA}" type="pres">
      <dgm:prSet presAssocID="{21322B7B-07E6-4D80-9887-91E0545AF0EF}" presName="right_23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5EDEFAB-D586-4610-8A21-10D82DFF04FD}" type="pres">
      <dgm:prSet presAssocID="{21322B7B-07E6-4D80-9887-91E0545AF0EF}" presName="right_23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24A73E0-3606-4F65-A816-95D702FD8A89}" type="pres">
      <dgm:prSet presAssocID="{21322B7B-07E6-4D80-9887-91E0545AF0EF}" presName="right_23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85E1F67-7B0F-48A6-B270-966F419414FB}" type="pres">
      <dgm:prSet presAssocID="{21322B7B-07E6-4D80-9887-91E0545AF0EF}" presName="left_23_1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74C5702-D31D-4497-89DC-633CACA1D6EB}" type="pres">
      <dgm:prSet presAssocID="{21322B7B-07E6-4D80-9887-91E0545AF0EF}" presName="left_23_2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D1024EE9-CC45-4F50-A31B-D293C0E5A3BB}" srcId="{BFA9B90B-CBB7-4085-B240-75421A191D5F}" destId="{64B1CE24-2504-4220-9DA6-6E86B4586FF7}" srcOrd="1" destOrd="0" parTransId="{95858157-7939-4A2F-AC4E-D49BD7446498}" sibTransId="{99F5A3BE-8D7D-4149-ABF5-1885EEACCACA}"/>
    <dgm:cxn modelId="{FD88C49D-D4A9-454B-9D5A-BF7E8AFF2624}" srcId="{BFA9B90B-CBB7-4085-B240-75421A191D5F}" destId="{9BBBA2FC-7248-4EE1-9A78-0DC314A88289}" srcOrd="0" destOrd="0" parTransId="{744F16B6-6C8A-4653-ABBD-467326B423A2}" sibTransId="{CB4C415F-4F02-48C8-BE24-27F079C89E86}"/>
    <dgm:cxn modelId="{7A49391F-FEEC-4BB4-97B0-CDB6FD49541E}" type="presOf" srcId="{529675EE-929E-4603-B67C-455E9C27353C}" destId="{624A73E0-3606-4F65-A816-95D702FD8A89}" srcOrd="0" destOrd="0" presId="urn:microsoft.com/office/officeart/2005/8/layout/balance1"/>
    <dgm:cxn modelId="{A9D2D5AC-56E5-46AF-AC61-FAC3CDF0233F}" srcId="{21322B7B-07E6-4D80-9887-91E0545AF0EF}" destId="{7991569B-5F8D-429C-891B-44DF75D936C2}" srcOrd="1" destOrd="0" parTransId="{33736049-BB61-4FC2-BFFE-ECD5C7671E79}" sibTransId="{28B382AA-F1AD-4283-B472-0E15CD9C69CC}"/>
    <dgm:cxn modelId="{B57FF1BA-CEF5-4FE7-8E77-4AD301BCEC79}" type="presOf" srcId="{7991569B-5F8D-429C-891B-44DF75D936C2}" destId="{E60E9ECC-1B7A-4EDD-9DC8-68633E06E2BD}" srcOrd="0" destOrd="0" presId="urn:microsoft.com/office/officeart/2005/8/layout/balance1"/>
    <dgm:cxn modelId="{151E4924-670A-4A27-B5DA-64E9EFD2FB59}" srcId="{7991569B-5F8D-429C-891B-44DF75D936C2}" destId="{2715C831-0CBE-4C57-A4A9-3AC48872FD07}" srcOrd="0" destOrd="0" parTransId="{663BC187-28C9-415E-9A87-5813F6634D66}" sibTransId="{756A843E-A2E2-402D-8F90-6DAA2A1F42BB}"/>
    <dgm:cxn modelId="{BCAE165E-600F-4FEE-AB22-AA71051444D2}" type="presOf" srcId="{BFA9B90B-CBB7-4085-B240-75421A191D5F}" destId="{BB282EB3-66CB-469C-9967-7515361DE2FD}" srcOrd="0" destOrd="0" presId="urn:microsoft.com/office/officeart/2005/8/layout/balance1"/>
    <dgm:cxn modelId="{55899BF4-4B23-4E5A-B285-F0EC89831258}" srcId="{7991569B-5F8D-429C-891B-44DF75D936C2}" destId="{529675EE-929E-4603-B67C-455E9C27353C}" srcOrd="2" destOrd="0" parTransId="{CE67CA0D-EB4A-4542-8B4A-B874410C2382}" sibTransId="{46F05D85-073D-4A82-BBDC-D3C15D5C9399}"/>
    <dgm:cxn modelId="{BFD0181F-3466-4BC3-BE6E-4A6AA2B973FF}" type="presOf" srcId="{64B1CE24-2504-4220-9DA6-6E86B4586FF7}" destId="{D74C5702-D31D-4497-89DC-633CACA1D6EB}" srcOrd="0" destOrd="0" presId="urn:microsoft.com/office/officeart/2005/8/layout/balance1"/>
    <dgm:cxn modelId="{50EC871E-7C87-4200-B568-1775509ED14B}" srcId="{21322B7B-07E6-4D80-9887-91E0545AF0EF}" destId="{BFA9B90B-CBB7-4085-B240-75421A191D5F}" srcOrd="0" destOrd="0" parTransId="{E3E2E119-93F5-49B4-8315-361EA690FB2D}" sibTransId="{39A3AF62-3CD8-4392-BF6D-C0873FF669F7}"/>
    <dgm:cxn modelId="{BDA02DD1-3626-440A-AC79-784382946327}" srcId="{7991569B-5F8D-429C-891B-44DF75D936C2}" destId="{AA443553-43DC-4EEB-A2FA-677EE516509A}" srcOrd="1" destOrd="0" parTransId="{EB361DBB-0EF7-4C25-826C-8DAB0BCA60FC}" sibTransId="{F782B088-4446-44DC-BCC3-C5104F65BC9D}"/>
    <dgm:cxn modelId="{ADEB4F1C-088B-454D-AA03-4AE9C6FF1CD2}" type="presOf" srcId="{21322B7B-07E6-4D80-9887-91E0545AF0EF}" destId="{5203281B-8783-4393-9608-16C9B47378B6}" srcOrd="0" destOrd="0" presId="urn:microsoft.com/office/officeart/2005/8/layout/balance1"/>
    <dgm:cxn modelId="{EEA4101B-A93D-4F12-81F5-EEBF12C47E78}" type="presOf" srcId="{AA443553-43DC-4EEB-A2FA-677EE516509A}" destId="{D5EDEFAB-D586-4610-8A21-10D82DFF04FD}" srcOrd="0" destOrd="0" presId="urn:microsoft.com/office/officeart/2005/8/layout/balance1"/>
    <dgm:cxn modelId="{89BE12C7-CC56-4F46-8596-2727D997DC39}" type="presOf" srcId="{2715C831-0CBE-4C57-A4A9-3AC48872FD07}" destId="{1CDF836A-57FD-46F4-B405-6F88910DB7FA}" srcOrd="0" destOrd="0" presId="urn:microsoft.com/office/officeart/2005/8/layout/balance1"/>
    <dgm:cxn modelId="{4B3647B5-868B-4EB7-8795-5181D9C31217}" type="presOf" srcId="{9BBBA2FC-7248-4EE1-9A78-0DC314A88289}" destId="{D85E1F67-7B0F-48A6-B270-966F419414FB}" srcOrd="0" destOrd="0" presId="urn:microsoft.com/office/officeart/2005/8/layout/balance1"/>
    <dgm:cxn modelId="{CDE66D34-10DE-49B1-848D-59260E8BD996}" type="presParOf" srcId="{5203281B-8783-4393-9608-16C9B47378B6}" destId="{6922384B-17D9-49AF-A3DE-4DB0E6321A99}" srcOrd="0" destOrd="0" presId="urn:microsoft.com/office/officeart/2005/8/layout/balance1"/>
    <dgm:cxn modelId="{6D92F1CD-68D8-4149-AA28-5D414BF5458C}" type="presParOf" srcId="{5203281B-8783-4393-9608-16C9B47378B6}" destId="{0134829B-7110-45DD-B566-F95230DEB094}" srcOrd="1" destOrd="0" presId="urn:microsoft.com/office/officeart/2005/8/layout/balance1"/>
    <dgm:cxn modelId="{D0CB01BC-A4C0-4632-B735-39097772527A}" type="presParOf" srcId="{0134829B-7110-45DD-B566-F95230DEB094}" destId="{BB282EB3-66CB-469C-9967-7515361DE2FD}" srcOrd="0" destOrd="0" presId="urn:microsoft.com/office/officeart/2005/8/layout/balance1"/>
    <dgm:cxn modelId="{D8FA6587-DEF2-463E-A7B0-ED60AA58C862}" type="presParOf" srcId="{0134829B-7110-45DD-B566-F95230DEB094}" destId="{E60E9ECC-1B7A-4EDD-9DC8-68633E06E2BD}" srcOrd="1" destOrd="0" presId="urn:microsoft.com/office/officeart/2005/8/layout/balance1"/>
    <dgm:cxn modelId="{51D2EFD4-2DBF-4F7B-84AE-F634C4AB409E}" type="presParOf" srcId="{5203281B-8783-4393-9608-16C9B47378B6}" destId="{41122F56-4D7C-4CF6-8148-CCEF3104B2D2}" srcOrd="2" destOrd="0" presId="urn:microsoft.com/office/officeart/2005/8/layout/balance1"/>
    <dgm:cxn modelId="{22EF858C-AE4D-4109-B8E8-C4586D7E7F4B}" type="presParOf" srcId="{41122F56-4D7C-4CF6-8148-CCEF3104B2D2}" destId="{FD55D179-465F-4D8D-9E74-3C050C2A8094}" srcOrd="0" destOrd="0" presId="urn:microsoft.com/office/officeart/2005/8/layout/balance1"/>
    <dgm:cxn modelId="{E316FF01-8FC6-4DE1-B216-2DC7F0C8407D}" type="presParOf" srcId="{41122F56-4D7C-4CF6-8148-CCEF3104B2D2}" destId="{63126D04-AFEF-440B-BA4A-C507E37EAD33}" srcOrd="1" destOrd="0" presId="urn:microsoft.com/office/officeart/2005/8/layout/balance1"/>
    <dgm:cxn modelId="{BFF1CABE-D968-4B30-85B6-5BF0AB9FA0E3}" type="presParOf" srcId="{41122F56-4D7C-4CF6-8148-CCEF3104B2D2}" destId="{3DB34AA9-E836-4D9C-BD7F-6D122CFCEB96}" srcOrd="2" destOrd="0" presId="urn:microsoft.com/office/officeart/2005/8/layout/balance1"/>
    <dgm:cxn modelId="{80C7B69B-EE52-42D1-9003-6287FBB007EF}" type="presParOf" srcId="{41122F56-4D7C-4CF6-8148-CCEF3104B2D2}" destId="{1CDF836A-57FD-46F4-B405-6F88910DB7FA}" srcOrd="3" destOrd="0" presId="urn:microsoft.com/office/officeart/2005/8/layout/balance1"/>
    <dgm:cxn modelId="{F0FE5F78-12A8-4ED4-8A1E-E05C3C75E7F8}" type="presParOf" srcId="{41122F56-4D7C-4CF6-8148-CCEF3104B2D2}" destId="{D5EDEFAB-D586-4610-8A21-10D82DFF04FD}" srcOrd="4" destOrd="0" presId="urn:microsoft.com/office/officeart/2005/8/layout/balance1"/>
    <dgm:cxn modelId="{8F38A542-AAEE-44CC-BBDA-E311C6EBCD7F}" type="presParOf" srcId="{41122F56-4D7C-4CF6-8148-CCEF3104B2D2}" destId="{624A73E0-3606-4F65-A816-95D702FD8A89}" srcOrd="5" destOrd="0" presId="urn:microsoft.com/office/officeart/2005/8/layout/balance1"/>
    <dgm:cxn modelId="{72FAB69A-1B1E-4B53-8C12-A01504669477}" type="presParOf" srcId="{41122F56-4D7C-4CF6-8148-CCEF3104B2D2}" destId="{D85E1F67-7B0F-48A6-B270-966F419414FB}" srcOrd="6" destOrd="0" presId="urn:microsoft.com/office/officeart/2005/8/layout/balance1"/>
    <dgm:cxn modelId="{9219AC92-7FC7-4C0F-9650-4490EB40D29D}" type="presParOf" srcId="{41122F56-4D7C-4CF6-8148-CCEF3104B2D2}" destId="{D74C5702-D31D-4497-89DC-633CACA1D6EB}" srcOrd="7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282EB3-66CB-469C-9967-7515361DE2FD}">
      <dsp:nvSpPr>
        <dsp:cNvPr id="0" name=""/>
        <dsp:cNvSpPr/>
      </dsp:nvSpPr>
      <dsp:spPr>
        <a:xfrm rot="20621932">
          <a:off x="360039" y="360044"/>
          <a:ext cx="1270221" cy="705678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100" kern="1200" dirty="0" smtClean="0"/>
            <a:t>Odrážky</a:t>
          </a:r>
          <a:endParaRPr lang="cs-CZ" sz="2100" kern="1200" dirty="0"/>
        </a:p>
      </dsp:txBody>
      <dsp:txXfrm>
        <a:off x="380708" y="380713"/>
        <a:ext cx="1228883" cy="664340"/>
      </dsp:txXfrm>
    </dsp:sp>
    <dsp:sp modelId="{E60E9ECC-1B7A-4EDD-9DC8-68633E06E2BD}">
      <dsp:nvSpPr>
        <dsp:cNvPr id="0" name=""/>
        <dsp:cNvSpPr/>
      </dsp:nvSpPr>
      <dsp:spPr>
        <a:xfrm>
          <a:off x="2046467" y="36003"/>
          <a:ext cx="1270221" cy="705678"/>
        </a:xfrm>
        <a:prstGeom prst="roundRect">
          <a:avLst>
            <a:gd name="adj" fmla="val 10000"/>
          </a:avLst>
        </a:prstGeom>
        <a:solidFill>
          <a:srgbClr val="FFFF00">
            <a:alpha val="90000"/>
          </a:srgbClr>
        </a:solidFill>
        <a:ln w="9525" cap="flat" cmpd="sng" algn="ctr">
          <a:solidFill>
            <a:schemeClr val="accent5">
              <a:tint val="40000"/>
              <a:alpha val="90000"/>
              <a:hueOff val="-219192"/>
              <a:satOff val="-6519"/>
              <a:lumOff val="-348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100" kern="1200" dirty="0" smtClean="0"/>
            <a:t>Obsah</a:t>
          </a:r>
          <a:endParaRPr lang="cs-CZ" sz="2100" kern="1200" dirty="0"/>
        </a:p>
      </dsp:txBody>
      <dsp:txXfrm>
        <a:off x="2067136" y="56672"/>
        <a:ext cx="1228883" cy="664340"/>
      </dsp:txXfrm>
    </dsp:sp>
    <dsp:sp modelId="{63126D04-AFEF-440B-BA4A-C507E37EAD33}">
      <dsp:nvSpPr>
        <dsp:cNvPr id="0" name=""/>
        <dsp:cNvSpPr/>
      </dsp:nvSpPr>
      <dsp:spPr>
        <a:xfrm>
          <a:off x="1499566" y="3035137"/>
          <a:ext cx="529258" cy="529258"/>
        </a:xfrm>
        <a:prstGeom prst="triangle">
          <a:avLst/>
        </a:prstGeom>
        <a:solidFill>
          <a:schemeClr val="accent5">
            <a:lumMod val="75000"/>
            <a:alpha val="90000"/>
          </a:schemeClr>
        </a:solidFill>
        <a:ln w="9525" cap="flat" cmpd="sng" algn="ctr">
          <a:solidFill>
            <a:schemeClr val="accent5">
              <a:tint val="40000"/>
              <a:alpha val="90000"/>
              <a:hueOff val="-438385"/>
              <a:satOff val="-13039"/>
              <a:lumOff val="-696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DB34AA9-E836-4D9C-BD7F-6D122CFCEB96}">
      <dsp:nvSpPr>
        <dsp:cNvPr id="0" name=""/>
        <dsp:cNvSpPr/>
      </dsp:nvSpPr>
      <dsp:spPr>
        <a:xfrm rot="240000">
          <a:off x="175934" y="2808343"/>
          <a:ext cx="3176522" cy="222124"/>
        </a:xfrm>
        <a:prstGeom prst="rect">
          <a:avLst/>
        </a:prstGeom>
        <a:solidFill>
          <a:schemeClr val="accent5">
            <a:lumMod val="75000"/>
            <a:alpha val="90000"/>
          </a:schemeClr>
        </a:solidFill>
        <a:ln w="9525" cap="flat" cmpd="sng" algn="ctr">
          <a:solidFill>
            <a:schemeClr val="accent5">
              <a:tint val="40000"/>
              <a:alpha val="90000"/>
              <a:hueOff val="-657577"/>
              <a:satOff val="-19558"/>
              <a:lumOff val="-1044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CDF836A-57FD-46F4-B405-6F88910DB7FA}">
      <dsp:nvSpPr>
        <dsp:cNvPr id="0" name=""/>
        <dsp:cNvSpPr/>
      </dsp:nvSpPr>
      <dsp:spPr>
        <a:xfrm rot="240000">
          <a:off x="2083160" y="2252979"/>
          <a:ext cx="1267402" cy="590480"/>
        </a:xfrm>
        <a:prstGeom prst="roundRect">
          <a:avLst/>
        </a:prstGeom>
        <a:solidFill>
          <a:schemeClr val="accent3">
            <a:lumMod val="5000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kern="1200" dirty="0" smtClean="0"/>
            <a:t>Graf</a:t>
          </a:r>
          <a:endParaRPr lang="cs-CZ" sz="1900" kern="1200" dirty="0"/>
        </a:p>
      </dsp:txBody>
      <dsp:txXfrm>
        <a:off x="2111985" y="2281804"/>
        <a:ext cx="1209752" cy="532830"/>
      </dsp:txXfrm>
    </dsp:sp>
    <dsp:sp modelId="{D5EDEFAB-D586-4610-8A21-10D82DFF04FD}">
      <dsp:nvSpPr>
        <dsp:cNvPr id="0" name=""/>
        <dsp:cNvSpPr/>
      </dsp:nvSpPr>
      <dsp:spPr>
        <a:xfrm rot="240000">
          <a:off x="2129029" y="1617868"/>
          <a:ext cx="1267402" cy="590480"/>
        </a:xfrm>
        <a:prstGeom prst="round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kern="1200" dirty="0" smtClean="0"/>
            <a:t>Písmo</a:t>
          </a:r>
          <a:endParaRPr lang="cs-CZ" sz="1900" kern="1200" dirty="0"/>
        </a:p>
      </dsp:txBody>
      <dsp:txXfrm>
        <a:off x="2157854" y="1646693"/>
        <a:ext cx="1209752" cy="532830"/>
      </dsp:txXfrm>
    </dsp:sp>
    <dsp:sp modelId="{624A73E0-3606-4F65-A816-95D702FD8A89}">
      <dsp:nvSpPr>
        <dsp:cNvPr id="0" name=""/>
        <dsp:cNvSpPr/>
      </dsp:nvSpPr>
      <dsp:spPr>
        <a:xfrm rot="240000">
          <a:off x="2174898" y="996871"/>
          <a:ext cx="1267402" cy="590480"/>
        </a:xfrm>
        <a:prstGeom prst="roundRect">
          <a:avLst/>
        </a:prstGeom>
        <a:gradFill rotWithShape="0">
          <a:gsLst>
            <a:gs pos="0">
              <a:schemeClr val="accent5">
                <a:hueOff val="-515611"/>
                <a:satOff val="-6008"/>
                <a:lumOff val="-1079"/>
                <a:alphaOff val="0"/>
              </a:schemeClr>
            </a:gs>
            <a:gs pos="100000">
              <a:schemeClr val="accent5">
                <a:hueOff val="-515611"/>
                <a:satOff val="-6008"/>
                <a:lumOff val="-1079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kern="1200" dirty="0" smtClean="0"/>
            <a:t>Číslování</a:t>
          </a:r>
          <a:endParaRPr lang="cs-CZ" sz="1900" kern="1200" dirty="0"/>
        </a:p>
      </dsp:txBody>
      <dsp:txXfrm>
        <a:off x="2203723" y="1025696"/>
        <a:ext cx="1209752" cy="532830"/>
      </dsp:txXfrm>
    </dsp:sp>
    <dsp:sp modelId="{D85E1F67-7B0F-48A6-B270-966F419414FB}">
      <dsp:nvSpPr>
        <dsp:cNvPr id="0" name=""/>
        <dsp:cNvSpPr/>
      </dsp:nvSpPr>
      <dsp:spPr>
        <a:xfrm rot="240000">
          <a:off x="266038" y="2125956"/>
          <a:ext cx="1267402" cy="590480"/>
        </a:xfrm>
        <a:prstGeom prst="roundRect">
          <a:avLst/>
        </a:prstGeom>
        <a:solidFill>
          <a:srgbClr val="7030A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kern="1200" dirty="0" smtClean="0"/>
            <a:t>Styly</a:t>
          </a:r>
          <a:endParaRPr lang="cs-CZ" sz="1900" kern="1200" dirty="0"/>
        </a:p>
      </dsp:txBody>
      <dsp:txXfrm>
        <a:off x="294863" y="2154781"/>
        <a:ext cx="1209752" cy="532830"/>
      </dsp:txXfrm>
    </dsp:sp>
    <dsp:sp modelId="{D74C5702-D31D-4497-89DC-633CACA1D6EB}">
      <dsp:nvSpPr>
        <dsp:cNvPr id="0" name=""/>
        <dsp:cNvSpPr/>
      </dsp:nvSpPr>
      <dsp:spPr>
        <a:xfrm rot="240000">
          <a:off x="311907" y="1490846"/>
          <a:ext cx="1267402" cy="59048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kern="1200" dirty="0" smtClean="0"/>
            <a:t>Záhlaví</a:t>
          </a:r>
          <a:endParaRPr lang="cs-CZ" sz="1900" kern="1200" dirty="0"/>
        </a:p>
      </dsp:txBody>
      <dsp:txXfrm>
        <a:off x="340732" y="1519671"/>
        <a:ext cx="1209752" cy="5328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cs-CZ" dirty="0"/>
              <a:t>DUM - MS Word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EADF930-A360-4015-A30E-624F2682CA36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60299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cs-CZ" dirty="0"/>
              <a:t>DUM - MS Word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547DF60-1F23-4DB9-BA40-82E7F502698D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50096205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dirty="0" smtClean="0"/>
              <a:t>DUM - MS Word</a:t>
            </a: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dirty="0" smtClean="0"/>
              <a:t>DUM - MS Word</a:t>
            </a: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dirty="0" smtClean="0"/>
              <a:t>DUM - MS Word</a:t>
            </a: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4ADC9213-9D91-4DCB-9000-7CE7BFFA0945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B416C5-1C76-40E3-83E7-65E96500148E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B6DBA4-D3BE-472C-A546-89A0B14D1845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DC9213-9D91-4DCB-9000-7CE7BFFA0945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DD5329-B1F4-4FA7-90BA-75D27F7E5515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54233A-81EC-454B-822B-7C3B23CD8978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E4DBA-F370-4C1C-BDD9-33EF9620FB9F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B08880-BC59-4ECE-8BE7-8D62FF9E7021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44DB61-9963-4B55-B00D-48DE95AAE008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0D1663-86EC-4DEB-A681-D5FCC94E74E5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7FE524-8DA0-4F0D-8541-87D55F5E5B90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DD5329-B1F4-4FA7-90BA-75D27F7E5515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54AC5D6E-3572-4191-8064-A855F58BC921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dirty="0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B416C5-1C76-40E3-83E7-65E96500148E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B6DBA4-D3BE-472C-A546-89A0B14D1845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54233A-81EC-454B-822B-7C3B23CD8978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E4DBA-F370-4C1C-BDD9-33EF9620FB9F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B08880-BC59-4ECE-8BE7-8D62FF9E7021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44DB61-9963-4B55-B00D-48DE95AAE008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0D1663-86EC-4DEB-A681-D5FCC94E74E5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7FE524-8DA0-4F0D-8541-87D55F5E5B90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pPr>
              <a:defRPr/>
            </a:pPr>
            <a:endParaRPr lang="cs-CZ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dirty="0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pPr>
              <a:defRPr/>
            </a:pPr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AC5D6E-3572-4191-8064-A855F58BC921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pPr>
              <a:defRPr/>
            </a:pPr>
            <a:fld id="{1ADA6691-1FF2-4EDD-944D-92067EA1F94D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1ADA6691-1FF2-4EDD-944D-92067EA1F94D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5" Type="http://schemas.openxmlformats.org/officeDocument/2006/relationships/slide" Target="slide6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Diagram 17"/>
          <p:cNvGraphicFramePr/>
          <p:nvPr>
            <p:extLst>
              <p:ext uri="{D42A27DB-BD31-4B8C-83A1-F6EECF244321}">
                <p14:modId xmlns:p14="http://schemas.microsoft.com/office/powerpoint/2010/main" val="2356447343"/>
              </p:ext>
            </p:extLst>
          </p:nvPr>
        </p:nvGraphicFramePr>
        <p:xfrm>
          <a:off x="4644008" y="2348880"/>
          <a:ext cx="3528392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44008" y="476672"/>
            <a:ext cx="3528392" cy="1080120"/>
          </a:xfrm>
        </p:spPr>
        <p:txBody>
          <a:bodyPr>
            <a:noAutofit/>
          </a:bodyPr>
          <a:lstStyle/>
          <a:p>
            <a:pPr algn="ctr" eaLnBrk="1" hangingPunct="1"/>
            <a:r>
              <a:rPr lang="cs-CZ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DIGITÁLNÍ UČEBNÍ MATERIÁL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512" y="620688"/>
            <a:ext cx="4320480" cy="1608584"/>
          </a:xfrm>
        </p:spPr>
        <p:txBody>
          <a:bodyPr>
            <a:normAutofit/>
          </a:bodyPr>
          <a:lstStyle/>
          <a:p>
            <a:pPr eaLnBrk="1" hangingPunct="1"/>
            <a:r>
              <a:rPr lang="cs-CZ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MICROSOFT WORD</a:t>
            </a:r>
          </a:p>
          <a:p>
            <a:pPr algn="ctr" eaLnBrk="1" hangingPunct="1"/>
            <a:r>
              <a:rPr lang="cs-CZ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LEKCE 15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-34133" y="5657671"/>
            <a:ext cx="457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1200" dirty="0"/>
              <a:t>Materiál je určen pro bezplatné používání pro potřeby výuky a vzdělávání na všech typech škol a školských zařízeních. Jakékoliv další využití podléhá autorskému zákonu.</a:t>
            </a:r>
          </a:p>
          <a:p>
            <a:pPr algn="just"/>
            <a:endParaRPr lang="cs-CZ" sz="1200" dirty="0"/>
          </a:p>
          <a:p>
            <a:pPr algn="just"/>
            <a:r>
              <a:rPr lang="cs-CZ" sz="1200" dirty="0"/>
              <a:t>O</a:t>
            </a:r>
            <a:r>
              <a:rPr lang="cs-CZ" sz="1200" dirty="0" smtClean="0"/>
              <a:t>bjekty </a:t>
            </a:r>
            <a:r>
              <a:rPr lang="cs-CZ" sz="1200" dirty="0"/>
              <a:t>a text je vlastní originální tvorbou autora nebo jsou součástí softwaru Microsoft® </a:t>
            </a:r>
            <a:r>
              <a:rPr lang="cs-CZ" sz="1200" dirty="0" smtClean="0"/>
              <a:t>Office.</a:t>
            </a:r>
            <a:endParaRPr lang="cs-CZ" sz="1200" dirty="0"/>
          </a:p>
        </p:txBody>
      </p:sp>
      <p:grpSp>
        <p:nvGrpSpPr>
          <p:cNvPr id="6" name="Skupina 5"/>
          <p:cNvGrpSpPr/>
          <p:nvPr/>
        </p:nvGrpSpPr>
        <p:grpSpPr>
          <a:xfrm>
            <a:off x="8376269" y="36000"/>
            <a:ext cx="731731" cy="720000"/>
            <a:chOff x="8376269" y="36000"/>
            <a:chExt cx="731731" cy="720000"/>
          </a:xfrm>
        </p:grpSpPr>
        <p:sp>
          <p:nvSpPr>
            <p:cNvPr id="7" name="Tlačítko akce: Nápověda 6">
              <a:hlinkClick r:id="rId8" action="ppaction://hlinksldjump" highlightClick="1"/>
            </p:cNvPr>
            <p:cNvSpPr/>
            <p:nvPr/>
          </p:nvSpPr>
          <p:spPr>
            <a:xfrm>
              <a:off x="8376269" y="36000"/>
              <a:ext cx="360000" cy="360000"/>
            </a:xfrm>
            <a:prstGeom prst="actionButtonHelp">
              <a:avLst/>
            </a:prstGeom>
            <a:solidFill>
              <a:schemeClr val="accent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8" name="Tlačítko akce: Vlastní 7">
              <a:hlinkClick r:id="" action="ppaction://hlinkshowjump?jump=endshow" highlightClick="1"/>
            </p:cNvPr>
            <p:cNvSpPr/>
            <p:nvPr/>
          </p:nvSpPr>
          <p:spPr>
            <a:xfrm>
              <a:off x="8748000" y="36000"/>
              <a:ext cx="360000" cy="360000"/>
            </a:xfrm>
            <a:prstGeom prst="actionButtonBlank">
              <a:avLst/>
            </a:prstGeom>
            <a:solidFill>
              <a:srgbClr val="FF0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3200" b="1" dirty="0" smtClean="0">
                  <a:solidFill>
                    <a:schemeClr val="bg1"/>
                  </a:solidFill>
                  <a:latin typeface="Constantia" pitchFamily="18" charset="0"/>
                </a:rPr>
                <a:t>X</a:t>
              </a:r>
              <a:endParaRPr lang="cs-CZ" sz="3200" b="1" dirty="0">
                <a:solidFill>
                  <a:schemeClr val="bg1"/>
                </a:solidFill>
                <a:latin typeface="Constantia" pitchFamily="18" charset="0"/>
              </a:endParaRPr>
            </a:p>
          </p:txBody>
        </p:sp>
        <p:sp>
          <p:nvSpPr>
            <p:cNvPr id="9" name="Tlačítko akce: Dopředu nebo Další 8">
              <a:hlinkClick r:id="" action="ppaction://hlinkshowjump?jump=nextslide" highlightClick="1"/>
            </p:cNvPr>
            <p:cNvSpPr/>
            <p:nvPr/>
          </p:nvSpPr>
          <p:spPr>
            <a:xfrm>
              <a:off x="8748000" y="396000"/>
              <a:ext cx="360000" cy="360000"/>
            </a:xfrm>
            <a:prstGeom prst="actionButtonForwardNex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71600" y="556429"/>
            <a:ext cx="4716000" cy="540000"/>
          </a:xfrm>
        </p:spPr>
        <p:txBody>
          <a:bodyPr tIns="0">
            <a:noAutofit/>
          </a:bodyPr>
          <a:lstStyle/>
          <a:p>
            <a:pPr eaLnBrk="1" hangingPunct="1"/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Najít a </a:t>
            </a:r>
            <a:r>
              <a:rPr lang="cs-CZ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ahradit</a:t>
            </a:r>
          </a:p>
        </p:txBody>
      </p:sp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251520" y="1268760"/>
            <a:ext cx="853248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cs-CZ" dirty="0"/>
              <a:t>Najít a nahradit jsou dvě velmi užitečné funkce v textovém editoru </a:t>
            </a:r>
            <a:r>
              <a:rPr lang="cs-CZ" b="1" dirty="0"/>
              <a:t>Microsoft Word</a:t>
            </a:r>
            <a:r>
              <a:rPr lang="cs-CZ" dirty="0"/>
              <a:t>. Pro lepší pochopení si obě funkce vysvětlíme zvlášť na modelových situacích</a:t>
            </a:r>
            <a:r>
              <a:rPr lang="cs-CZ" dirty="0" smtClean="0"/>
              <a:t>.</a:t>
            </a:r>
            <a:endParaRPr lang="cs-CZ" dirty="0"/>
          </a:p>
        </p:txBody>
      </p:sp>
      <p:sp>
        <p:nvSpPr>
          <p:cNvPr id="11" name="Obdélník 10"/>
          <p:cNvSpPr/>
          <p:nvPr/>
        </p:nvSpPr>
        <p:spPr>
          <a:xfrm rot="3440397">
            <a:off x="4753644" y="4404581"/>
            <a:ext cx="18473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cs-CZ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  <a:reflection blurRad="6350" stA="55000" endA="50" endPos="85000" dir="5400000" sy="-100000" algn="bl" rotWithShape="0"/>
              </a:effectLst>
            </a:endParaRPr>
          </a:p>
        </p:txBody>
      </p:sp>
      <p:pic>
        <p:nvPicPr>
          <p:cNvPr id="16" name="Picture 2" descr="C:\Program Files (x86)\Microsoft Office\MEDIA\CAGCAT10\j0293236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7373" y="2276872"/>
            <a:ext cx="5465996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Skupina 5"/>
          <p:cNvGrpSpPr/>
          <p:nvPr/>
        </p:nvGrpSpPr>
        <p:grpSpPr>
          <a:xfrm>
            <a:off x="8376269" y="36000"/>
            <a:ext cx="731731" cy="724500"/>
            <a:chOff x="8376269" y="36000"/>
            <a:chExt cx="731731" cy="724500"/>
          </a:xfrm>
        </p:grpSpPr>
        <p:sp>
          <p:nvSpPr>
            <p:cNvPr id="7" name="Tlačítko akce: Nápověda 6">
              <a:hlinkClick r:id="rId4" action="ppaction://hlinksldjump" highlightClick="1"/>
            </p:cNvPr>
            <p:cNvSpPr/>
            <p:nvPr/>
          </p:nvSpPr>
          <p:spPr>
            <a:xfrm>
              <a:off x="8376269" y="36000"/>
              <a:ext cx="360000" cy="360000"/>
            </a:xfrm>
            <a:prstGeom prst="actionButtonHelp">
              <a:avLst/>
            </a:prstGeom>
            <a:solidFill>
              <a:schemeClr val="accent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8" name="Tlačítko akce: Vlastní 7">
              <a:hlinkClick r:id="" action="ppaction://hlinkshowjump?jump=endshow" highlightClick="1"/>
            </p:cNvPr>
            <p:cNvSpPr/>
            <p:nvPr/>
          </p:nvSpPr>
          <p:spPr>
            <a:xfrm>
              <a:off x="8748000" y="36000"/>
              <a:ext cx="360000" cy="360000"/>
            </a:xfrm>
            <a:prstGeom prst="actionButtonBlank">
              <a:avLst/>
            </a:prstGeom>
            <a:solidFill>
              <a:srgbClr val="FF0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3200" b="1" dirty="0" smtClean="0">
                  <a:solidFill>
                    <a:schemeClr val="bg1"/>
                  </a:solidFill>
                </a:rPr>
                <a:t>X</a:t>
              </a:r>
              <a:endParaRPr lang="cs-CZ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Tlačítko akce: Zpět nebo Předchozí 8">
              <a:hlinkClick r:id="" action="ppaction://hlinkshowjump?jump=previousslide" highlightClick="1"/>
            </p:cNvPr>
            <p:cNvSpPr/>
            <p:nvPr/>
          </p:nvSpPr>
          <p:spPr>
            <a:xfrm>
              <a:off x="8376269" y="400500"/>
              <a:ext cx="360000" cy="360000"/>
            </a:xfrm>
            <a:prstGeom prst="actionButtonBackPrevious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10" name="Tlačítko akce: Dopředu nebo Další 9">
              <a:hlinkClick r:id="" action="ppaction://hlinkshowjump?jump=nextslide" highlightClick="1"/>
            </p:cNvPr>
            <p:cNvSpPr/>
            <p:nvPr/>
          </p:nvSpPr>
          <p:spPr>
            <a:xfrm>
              <a:off x="8748000" y="396000"/>
              <a:ext cx="360000" cy="360000"/>
            </a:xfrm>
            <a:prstGeom prst="actionButtonForwardNex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71600" y="556429"/>
            <a:ext cx="4284000" cy="540000"/>
          </a:xfrm>
        </p:spPr>
        <p:txBody>
          <a:bodyPr tIns="0">
            <a:noAutofit/>
          </a:bodyPr>
          <a:lstStyle/>
          <a:p>
            <a:pPr eaLnBrk="1" hangingPunct="1"/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Najít</a:t>
            </a:r>
          </a:p>
        </p:txBody>
      </p:sp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251520" y="1052736"/>
            <a:ext cx="853248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ts val="0"/>
              </a:spcBef>
            </a:pPr>
            <a:r>
              <a:rPr lang="cs-CZ" dirty="0"/>
              <a:t>Představte si situaci, kdy dostanete za úkol najít v textovém editoru, který obsahuje seznam žáků naší školy (naše škola má skoro 1000 žáků) jedno jediné jméno a ke vší smůle nejsou jména řazena podle abecedy. V takovém případě přijde vhod funkce </a:t>
            </a:r>
            <a:r>
              <a:rPr lang="cs-CZ" b="1" dirty="0" smtClean="0"/>
              <a:t>Najít</a:t>
            </a:r>
            <a:r>
              <a:rPr lang="cs-CZ" dirty="0" smtClean="0"/>
              <a:t>, </a:t>
            </a:r>
            <a:r>
              <a:rPr lang="cs-CZ" dirty="0"/>
              <a:t>protože tato funkce dokáže v dokumentu nalézt vámi zadaný výraz (slovo, slovní spojení</a:t>
            </a:r>
            <a:r>
              <a:rPr lang="cs-CZ" dirty="0" smtClean="0"/>
              <a:t>).</a:t>
            </a:r>
          </a:p>
        </p:txBody>
      </p:sp>
      <p:sp>
        <p:nvSpPr>
          <p:cNvPr id="11" name="Obdélník 10"/>
          <p:cNvSpPr/>
          <p:nvPr/>
        </p:nvSpPr>
        <p:spPr>
          <a:xfrm rot="3440397">
            <a:off x="4753644" y="4404581"/>
            <a:ext cx="18473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cs-CZ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  <a:reflection blurRad="6350" stA="55000" endA="50" endPos="85000" dir="5400000" sy="-100000" algn="bl" rotWithShape="0"/>
              </a:effectLst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251520" y="4769125"/>
            <a:ext cx="4464496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algn="just" eaLnBrk="1" hangingPunct="1">
              <a:spcBef>
                <a:spcPts val="0"/>
              </a:spcBef>
              <a:buFont typeface="+mj-lt"/>
              <a:buAutoNum type="arabicPeriod" startAt="5"/>
            </a:pPr>
            <a:r>
              <a:rPr lang="cs-CZ" dirty="0" smtClean="0"/>
              <a:t>Pokud jste s nalezeným výrazem spokojeni, můžete okno </a:t>
            </a:r>
            <a:r>
              <a:rPr lang="cs-CZ" b="1" dirty="0" smtClean="0"/>
              <a:t>Najít a nahradit </a:t>
            </a:r>
            <a:r>
              <a:rPr lang="cs-CZ" dirty="0" smtClean="0"/>
              <a:t>zavřít, chcete-li vyhledat další text v dokumentu, který odpovídá vašemu zadání, opět klepněte na tlačítko </a:t>
            </a:r>
            <a:r>
              <a:rPr lang="cs-CZ" b="1" dirty="0" smtClean="0"/>
              <a:t>Najít další</a:t>
            </a:r>
            <a:endParaRPr lang="cs-CZ" b="1" dirty="0"/>
          </a:p>
        </p:txBody>
      </p:sp>
      <p:pic>
        <p:nvPicPr>
          <p:cNvPr id="18" name="Obrázek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2503" y="2924944"/>
            <a:ext cx="1003766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249" y="4895238"/>
            <a:ext cx="4176000" cy="1728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251520" y="2595553"/>
            <a:ext cx="6552728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ts val="0"/>
              </a:spcBef>
            </a:pPr>
            <a:r>
              <a:rPr lang="cs-CZ" b="1" dirty="0" smtClean="0"/>
              <a:t>Postup je následující:</a:t>
            </a:r>
            <a:endParaRPr lang="cs-CZ" b="1" dirty="0"/>
          </a:p>
          <a:p>
            <a:pPr marL="342900" indent="-342900" algn="just" eaLnBrk="1" hangingPunct="1">
              <a:spcBef>
                <a:spcPts val="0"/>
              </a:spcBef>
              <a:buFont typeface="+mj-lt"/>
              <a:buAutoNum type="arabicPeriod"/>
            </a:pPr>
            <a:r>
              <a:rPr lang="cs-CZ" dirty="0"/>
              <a:t>Na pásu karet </a:t>
            </a:r>
            <a:r>
              <a:rPr lang="cs-CZ" b="1" dirty="0"/>
              <a:t>Domů</a:t>
            </a:r>
            <a:r>
              <a:rPr lang="cs-CZ" dirty="0"/>
              <a:t>, ve skupině </a:t>
            </a:r>
            <a:r>
              <a:rPr lang="cs-CZ" b="1" dirty="0"/>
              <a:t>Úpravy</a:t>
            </a:r>
            <a:r>
              <a:rPr lang="cs-CZ" dirty="0"/>
              <a:t> klikněte na příkaz </a:t>
            </a:r>
            <a:r>
              <a:rPr lang="cs-CZ" b="1" dirty="0"/>
              <a:t>Najít</a:t>
            </a:r>
          </a:p>
          <a:p>
            <a:pPr marL="342900" indent="-342900" algn="just" eaLnBrk="1" hangingPunct="1">
              <a:spcBef>
                <a:spcPts val="0"/>
              </a:spcBef>
              <a:buFont typeface="+mj-lt"/>
              <a:buAutoNum type="arabicPeriod"/>
            </a:pPr>
            <a:r>
              <a:rPr lang="cs-CZ" dirty="0"/>
              <a:t>Editor zobrazí dialogové okno </a:t>
            </a:r>
            <a:r>
              <a:rPr lang="cs-CZ" b="1" dirty="0"/>
              <a:t>Najít a nahradit</a:t>
            </a:r>
            <a:r>
              <a:rPr lang="cs-CZ" dirty="0"/>
              <a:t>, kartu </a:t>
            </a:r>
            <a:r>
              <a:rPr lang="cs-CZ" b="1" dirty="0" smtClean="0"/>
              <a:t>Najít</a:t>
            </a:r>
          </a:p>
          <a:p>
            <a:pPr marL="342900" indent="-342900" algn="just" eaLnBrk="1" hangingPunct="1">
              <a:spcBef>
                <a:spcPts val="0"/>
              </a:spcBef>
              <a:buFont typeface="+mj-lt"/>
              <a:buAutoNum type="arabicPeriod"/>
            </a:pPr>
            <a:r>
              <a:rPr lang="cs-CZ" dirty="0"/>
              <a:t>Do pole </a:t>
            </a:r>
            <a:r>
              <a:rPr lang="cs-CZ" b="1" dirty="0"/>
              <a:t>Najít</a:t>
            </a:r>
            <a:r>
              <a:rPr lang="cs-CZ" dirty="0"/>
              <a:t> (prázdný obdélník) zapište hledaný text (slovo, slovní spojení, část slova</a:t>
            </a:r>
            <a:r>
              <a:rPr lang="cs-CZ" dirty="0" smtClean="0"/>
              <a:t>)</a:t>
            </a:r>
          </a:p>
          <a:p>
            <a:pPr marL="342900" indent="-342900" algn="just" eaLnBrk="1" hangingPunct="1">
              <a:spcBef>
                <a:spcPts val="0"/>
              </a:spcBef>
              <a:buFont typeface="+mj-lt"/>
              <a:buAutoNum type="arabicPeriod"/>
            </a:pPr>
            <a:r>
              <a:rPr lang="cs-CZ" dirty="0" smtClean="0"/>
              <a:t>Klikněte </a:t>
            </a:r>
            <a:r>
              <a:rPr lang="cs-CZ" dirty="0"/>
              <a:t>na tlačítko </a:t>
            </a:r>
            <a:r>
              <a:rPr lang="cs-CZ" b="1" dirty="0"/>
              <a:t>Najít další</a:t>
            </a:r>
            <a:r>
              <a:rPr lang="cs-CZ" dirty="0"/>
              <a:t> (editor text najde a </a:t>
            </a:r>
            <a:r>
              <a:rPr lang="cs-CZ" dirty="0" smtClean="0"/>
              <a:t>označí do </a:t>
            </a:r>
            <a:r>
              <a:rPr lang="cs-CZ" dirty="0"/>
              <a:t>bloku</a:t>
            </a:r>
            <a:r>
              <a:rPr lang="cs-CZ" dirty="0" smtClean="0"/>
              <a:t>)</a:t>
            </a:r>
            <a:endParaRPr lang="cs-CZ" dirty="0"/>
          </a:p>
        </p:txBody>
      </p:sp>
      <p:sp>
        <p:nvSpPr>
          <p:cNvPr id="20" name="Šipka dolů 19"/>
          <p:cNvSpPr>
            <a:spLocks/>
          </p:cNvSpPr>
          <p:nvPr/>
        </p:nvSpPr>
        <p:spPr>
          <a:xfrm>
            <a:off x="6624000" y="4077072"/>
            <a:ext cx="2520000" cy="1224136"/>
          </a:xfrm>
          <a:prstGeom prst="downArrow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cs-CZ" sz="1200" dirty="0"/>
              <a:t>Po kliknutím </a:t>
            </a:r>
            <a:r>
              <a:rPr lang="cs-CZ" sz="1200" dirty="0" smtClean="0"/>
              <a:t>na příkaz </a:t>
            </a:r>
            <a:r>
              <a:rPr lang="cs-CZ" sz="1200" b="1" dirty="0" smtClean="0"/>
              <a:t>Najít</a:t>
            </a:r>
            <a:r>
              <a:rPr lang="cs-CZ" sz="1200" dirty="0" smtClean="0"/>
              <a:t> se </a:t>
            </a:r>
            <a:r>
              <a:rPr lang="cs-CZ" sz="1200" dirty="0"/>
              <a:t>otevře </a:t>
            </a:r>
            <a:r>
              <a:rPr lang="cs-CZ" sz="1200" dirty="0" smtClean="0"/>
              <a:t>dialogové okno </a:t>
            </a:r>
            <a:r>
              <a:rPr lang="cs-CZ" sz="1200" b="1" dirty="0" smtClean="0"/>
              <a:t>Najít a nahradit</a:t>
            </a:r>
            <a:endParaRPr lang="cs-CZ" sz="1200" b="1" dirty="0"/>
          </a:p>
        </p:txBody>
      </p:sp>
      <p:grpSp>
        <p:nvGrpSpPr>
          <p:cNvPr id="10" name="Skupina 9"/>
          <p:cNvGrpSpPr/>
          <p:nvPr/>
        </p:nvGrpSpPr>
        <p:grpSpPr>
          <a:xfrm>
            <a:off x="8376269" y="36000"/>
            <a:ext cx="731731" cy="724500"/>
            <a:chOff x="8376269" y="36000"/>
            <a:chExt cx="731731" cy="724500"/>
          </a:xfrm>
        </p:grpSpPr>
        <p:sp>
          <p:nvSpPr>
            <p:cNvPr id="12" name="Tlačítko akce: Nápověda 11">
              <a:hlinkClick r:id="rId5" action="ppaction://hlinksldjump" highlightClick="1"/>
            </p:cNvPr>
            <p:cNvSpPr/>
            <p:nvPr/>
          </p:nvSpPr>
          <p:spPr>
            <a:xfrm>
              <a:off x="8376269" y="36000"/>
              <a:ext cx="360000" cy="360000"/>
            </a:xfrm>
            <a:prstGeom prst="actionButtonHelp">
              <a:avLst/>
            </a:prstGeom>
            <a:solidFill>
              <a:schemeClr val="accent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13" name="Tlačítko akce: Vlastní 12">
              <a:hlinkClick r:id="" action="ppaction://hlinkshowjump?jump=endshow" highlightClick="1"/>
            </p:cNvPr>
            <p:cNvSpPr/>
            <p:nvPr/>
          </p:nvSpPr>
          <p:spPr>
            <a:xfrm>
              <a:off x="8748000" y="36000"/>
              <a:ext cx="360000" cy="360000"/>
            </a:xfrm>
            <a:prstGeom prst="actionButtonBlank">
              <a:avLst/>
            </a:prstGeom>
            <a:solidFill>
              <a:srgbClr val="FF0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3200" b="1" dirty="0" smtClean="0">
                  <a:solidFill>
                    <a:schemeClr val="bg1"/>
                  </a:solidFill>
                </a:rPr>
                <a:t>X</a:t>
              </a:r>
              <a:endParaRPr lang="cs-CZ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14" name="Tlačítko akce: Zpět nebo Předchozí 13">
              <a:hlinkClick r:id="" action="ppaction://hlinkshowjump?jump=previousslide" highlightClick="1"/>
            </p:cNvPr>
            <p:cNvSpPr/>
            <p:nvPr/>
          </p:nvSpPr>
          <p:spPr>
            <a:xfrm>
              <a:off x="8376269" y="400500"/>
              <a:ext cx="360000" cy="360000"/>
            </a:xfrm>
            <a:prstGeom prst="actionButtonBackPrevious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15" name="Tlačítko akce: Dopředu nebo Další 14">
              <a:hlinkClick r:id="" action="ppaction://hlinkshowjump?jump=nextslide" highlightClick="1"/>
            </p:cNvPr>
            <p:cNvSpPr/>
            <p:nvPr/>
          </p:nvSpPr>
          <p:spPr>
            <a:xfrm>
              <a:off x="8748000" y="396000"/>
              <a:ext cx="360000" cy="360000"/>
            </a:xfrm>
            <a:prstGeom prst="actionButtonForwardNex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</p:grpSp>
    </p:spTree>
    <p:extLst>
      <p:ext uri="{BB962C8B-B14F-4D97-AF65-F5344CB8AC3E}">
        <p14:creationId xmlns:p14="http://schemas.microsoft.com/office/powerpoint/2010/main" val="658895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33905" y="548680"/>
            <a:ext cx="6624000" cy="540000"/>
          </a:xfrm>
        </p:spPr>
        <p:txBody>
          <a:bodyPr tIns="0">
            <a:noAutofit/>
          </a:bodyPr>
          <a:lstStyle/>
          <a:p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Nahradit</a:t>
            </a:r>
            <a:endParaRPr lang="cs-CZ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14998" y="1124744"/>
            <a:ext cx="8694589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dirty="0"/>
              <a:t>Představte si, že uběhlo několik let a vy právě dokončujete svoji diplomovou práci na vysoké škole. Pracovali jste na ní velmi dlouho, pečlivě a zodpovědně. A najednou, den před odevzdáním zjistíte, že jste v celé diplomové práci </a:t>
            </a:r>
            <a:r>
              <a:rPr lang="cs-CZ" dirty="0" smtClean="0"/>
              <a:t>psali </a:t>
            </a:r>
            <a:r>
              <a:rPr lang="cs-CZ" dirty="0"/>
              <a:t>příjmení Newton s jednoduchým v (tedy </a:t>
            </a:r>
            <a:r>
              <a:rPr lang="cs-CZ" dirty="0" err="1"/>
              <a:t>Nevton</a:t>
            </a:r>
            <a:r>
              <a:rPr lang="cs-CZ" dirty="0"/>
              <a:t>). Práce je stostránková a jméno se v ní vyskytuje často. Pokud by jste </a:t>
            </a:r>
            <a:r>
              <a:rPr lang="cs-CZ" dirty="0" smtClean="0"/>
              <a:t>neznali </a:t>
            </a:r>
            <a:r>
              <a:rPr lang="cs-CZ" dirty="0"/>
              <a:t>funkci </a:t>
            </a:r>
            <a:r>
              <a:rPr lang="cs-CZ" b="1" dirty="0"/>
              <a:t>Nahradit</a:t>
            </a:r>
            <a:r>
              <a:rPr lang="cs-CZ" dirty="0"/>
              <a:t>, </a:t>
            </a:r>
            <a:r>
              <a:rPr lang="cs-CZ" dirty="0" smtClean="0"/>
              <a:t>museli </a:t>
            </a:r>
            <a:r>
              <a:rPr lang="cs-CZ" dirty="0"/>
              <a:t>by jste celou práci přečíst a chyby opravit ručně. To by zabralo opravdu spoustu času. Právě v takové situaci je dobré znát funkci </a:t>
            </a:r>
            <a:r>
              <a:rPr lang="cs-CZ" b="1" dirty="0"/>
              <a:t>Nahradit</a:t>
            </a:r>
            <a:r>
              <a:rPr lang="cs-CZ" dirty="0"/>
              <a:t>. S její pomocí napravíte vše rychle a nehrozí, že by jste něco </a:t>
            </a:r>
            <a:r>
              <a:rPr lang="cs-CZ" dirty="0" smtClean="0"/>
              <a:t>přehlédli.</a:t>
            </a:r>
          </a:p>
          <a:p>
            <a:pPr algn="just"/>
            <a:endParaRPr lang="cs-CZ" sz="1000" dirty="0"/>
          </a:p>
          <a:p>
            <a:pPr algn="just"/>
            <a:r>
              <a:rPr lang="cs-CZ" b="1" dirty="0" smtClean="0"/>
              <a:t>Postup: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/>
              <a:t>Na kartě </a:t>
            </a:r>
            <a:r>
              <a:rPr lang="cs-CZ" b="1" dirty="0"/>
              <a:t>Domů</a:t>
            </a:r>
            <a:r>
              <a:rPr lang="cs-CZ" dirty="0"/>
              <a:t>, ve skupině </a:t>
            </a:r>
            <a:r>
              <a:rPr lang="cs-CZ" b="1" dirty="0"/>
              <a:t>Příkazy</a:t>
            </a:r>
            <a:r>
              <a:rPr lang="cs-CZ" dirty="0"/>
              <a:t> klikněte na příkaz </a:t>
            </a:r>
            <a:r>
              <a:rPr lang="cs-CZ" b="1" dirty="0" smtClean="0"/>
              <a:t>Nahradit</a:t>
            </a:r>
            <a:endParaRPr lang="cs-CZ" dirty="0"/>
          </a:p>
          <a:p>
            <a:pPr marL="342900" indent="-342900">
              <a:buFont typeface="+mj-lt"/>
              <a:buAutoNum type="arabicPeriod"/>
            </a:pPr>
            <a:r>
              <a:rPr lang="cs-CZ" dirty="0" smtClean="0"/>
              <a:t>V</a:t>
            </a:r>
            <a:r>
              <a:rPr lang="cs-CZ" dirty="0"/>
              <a:t> okně </a:t>
            </a:r>
            <a:r>
              <a:rPr lang="cs-CZ" b="1" dirty="0"/>
              <a:t>Najít a nahradit</a:t>
            </a:r>
            <a:r>
              <a:rPr lang="cs-CZ" dirty="0"/>
              <a:t>, na kartě </a:t>
            </a:r>
            <a:r>
              <a:rPr lang="cs-CZ" b="1" dirty="0"/>
              <a:t>Nahradit</a:t>
            </a:r>
            <a:r>
              <a:rPr lang="cs-CZ" dirty="0"/>
              <a:t> napište do pole </a:t>
            </a:r>
            <a:r>
              <a:rPr lang="cs-CZ" b="1" dirty="0"/>
              <a:t>Najít</a:t>
            </a:r>
            <a:r>
              <a:rPr lang="cs-CZ" dirty="0"/>
              <a:t> hledaný </a:t>
            </a:r>
            <a:r>
              <a:rPr lang="cs-CZ" dirty="0" smtClean="0"/>
              <a:t>text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 smtClean="0"/>
              <a:t>Do </a:t>
            </a:r>
            <a:r>
              <a:rPr lang="cs-CZ" dirty="0"/>
              <a:t>pole </a:t>
            </a:r>
            <a:r>
              <a:rPr lang="cs-CZ" b="1" dirty="0"/>
              <a:t>Nahradit čím</a:t>
            </a:r>
            <a:r>
              <a:rPr lang="cs-CZ" dirty="0"/>
              <a:t> napište text, kterým bude předchozí text </a:t>
            </a:r>
            <a:r>
              <a:rPr lang="cs-CZ" dirty="0" smtClean="0"/>
              <a:t>nahrazen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/>
              <a:t>Klikněte na jedno ze tří nabízených tlačítek</a:t>
            </a:r>
            <a:r>
              <a:rPr lang="cs-CZ" dirty="0" smtClean="0"/>
              <a:t>:</a:t>
            </a:r>
          </a:p>
        </p:txBody>
      </p:sp>
      <p:sp>
        <p:nvSpPr>
          <p:cNvPr id="17" name="TextovéPole 16"/>
          <p:cNvSpPr txBox="1"/>
          <p:nvPr/>
        </p:nvSpPr>
        <p:spPr>
          <a:xfrm>
            <a:off x="395536" y="4914170"/>
            <a:ext cx="47170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eriod"/>
            </a:pPr>
            <a:r>
              <a:rPr lang="cs-CZ" dirty="0" smtClean="0"/>
              <a:t>Nahradit – nahradí </a:t>
            </a:r>
            <a:r>
              <a:rPr lang="cs-CZ" dirty="0"/>
              <a:t>první nalezený výraz výrazem </a:t>
            </a:r>
            <a:r>
              <a:rPr lang="cs-CZ" dirty="0" smtClean="0"/>
              <a:t>uvedeným </a:t>
            </a:r>
            <a:r>
              <a:rPr lang="cs-CZ" dirty="0"/>
              <a:t>v poli </a:t>
            </a:r>
            <a:r>
              <a:rPr lang="cs-CZ" dirty="0" smtClean="0"/>
              <a:t>Nahradit</a:t>
            </a:r>
          </a:p>
          <a:p>
            <a:pPr marL="342900" indent="-342900">
              <a:buFont typeface="+mj-lt"/>
              <a:buAutoNum type="alphaLcPeriod"/>
            </a:pPr>
            <a:r>
              <a:rPr lang="cs-CZ" dirty="0" smtClean="0"/>
              <a:t>Nahradit </a:t>
            </a:r>
            <a:r>
              <a:rPr lang="cs-CZ" dirty="0"/>
              <a:t>vše – prohledá celý dokument a zamění všechny nalezené </a:t>
            </a:r>
            <a:r>
              <a:rPr lang="cs-CZ" dirty="0" smtClean="0"/>
              <a:t>výrazy</a:t>
            </a:r>
          </a:p>
          <a:p>
            <a:pPr marL="342900" indent="-342900">
              <a:buFont typeface="+mj-lt"/>
              <a:buAutoNum type="alphaLcPeriod"/>
            </a:pPr>
            <a:r>
              <a:rPr lang="cs-CZ" dirty="0" smtClean="0"/>
              <a:t>Najít </a:t>
            </a:r>
            <a:r>
              <a:rPr lang="cs-CZ" dirty="0"/>
              <a:t>další – vyhledá zadaný výraz, aniž by ho </a:t>
            </a:r>
            <a:r>
              <a:rPr lang="cs-CZ" dirty="0" smtClean="0"/>
              <a:t>nahradil</a:t>
            </a:r>
          </a:p>
        </p:txBody>
      </p:sp>
      <p:pic>
        <p:nvPicPr>
          <p:cNvPr id="3076" name="Picture 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000" y="5013176"/>
            <a:ext cx="3996000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Skupina 9"/>
          <p:cNvGrpSpPr/>
          <p:nvPr/>
        </p:nvGrpSpPr>
        <p:grpSpPr>
          <a:xfrm>
            <a:off x="8376269" y="36000"/>
            <a:ext cx="731731" cy="724500"/>
            <a:chOff x="8376269" y="36000"/>
            <a:chExt cx="731731" cy="724500"/>
          </a:xfrm>
        </p:grpSpPr>
        <p:sp>
          <p:nvSpPr>
            <p:cNvPr id="15" name="Tlačítko akce: Nápověda 14">
              <a:hlinkClick r:id="rId3" action="ppaction://hlinksldjump" highlightClick="1"/>
            </p:cNvPr>
            <p:cNvSpPr/>
            <p:nvPr/>
          </p:nvSpPr>
          <p:spPr>
            <a:xfrm>
              <a:off x="8376269" y="36000"/>
              <a:ext cx="360000" cy="360000"/>
            </a:xfrm>
            <a:prstGeom prst="actionButtonHelp">
              <a:avLst/>
            </a:prstGeom>
            <a:solidFill>
              <a:schemeClr val="accent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16" name="Tlačítko akce: Vlastní 15">
              <a:hlinkClick r:id="" action="ppaction://hlinkshowjump?jump=endshow" highlightClick="1"/>
            </p:cNvPr>
            <p:cNvSpPr/>
            <p:nvPr/>
          </p:nvSpPr>
          <p:spPr>
            <a:xfrm>
              <a:off x="8748000" y="36000"/>
              <a:ext cx="360000" cy="360000"/>
            </a:xfrm>
            <a:prstGeom prst="actionButtonBlank">
              <a:avLst/>
            </a:prstGeom>
            <a:solidFill>
              <a:srgbClr val="FF0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3200" b="1" dirty="0" smtClean="0">
                  <a:solidFill>
                    <a:schemeClr val="bg1"/>
                  </a:solidFill>
                </a:rPr>
                <a:t>X</a:t>
              </a:r>
              <a:endParaRPr lang="cs-CZ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18" name="Tlačítko akce: Zpět nebo Předchozí 17">
              <a:hlinkClick r:id="" action="ppaction://hlinkshowjump?jump=previousslide" highlightClick="1"/>
            </p:cNvPr>
            <p:cNvSpPr/>
            <p:nvPr/>
          </p:nvSpPr>
          <p:spPr>
            <a:xfrm>
              <a:off x="8376269" y="400500"/>
              <a:ext cx="360000" cy="360000"/>
            </a:xfrm>
            <a:prstGeom prst="actionButtonBackPrevious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19" name="Tlačítko akce: Dopředu nebo Další 18">
              <a:hlinkClick r:id="" action="ppaction://hlinkshowjump?jump=nextslide" highlightClick="1"/>
            </p:cNvPr>
            <p:cNvSpPr/>
            <p:nvPr/>
          </p:nvSpPr>
          <p:spPr>
            <a:xfrm>
              <a:off x="8748000" y="396000"/>
              <a:ext cx="360000" cy="360000"/>
            </a:xfrm>
            <a:prstGeom prst="actionButtonForwardNex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</p:grpSp>
    </p:spTree>
    <p:extLst>
      <p:ext uri="{BB962C8B-B14F-4D97-AF65-F5344CB8AC3E}">
        <p14:creationId xmlns:p14="http://schemas.microsoft.com/office/powerpoint/2010/main" val="2297919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33905" y="548680"/>
            <a:ext cx="6624000" cy="540000"/>
          </a:xfrm>
        </p:spPr>
        <p:txBody>
          <a:bodyPr tIns="0">
            <a:noAutofit/>
          </a:bodyPr>
          <a:lstStyle/>
          <a:p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Cvičení</a:t>
            </a:r>
            <a:endParaRPr lang="cs-CZ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14998" y="1124744"/>
            <a:ext cx="869458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cs-CZ" b="1" dirty="0"/>
              <a:t>Do textového editoru Microsoft Word 2010 opište </a:t>
            </a:r>
            <a:r>
              <a:rPr lang="cs-CZ" b="1" dirty="0" smtClean="0"/>
              <a:t>text: </a:t>
            </a:r>
            <a:endParaRPr lang="cs-CZ" b="1" dirty="0"/>
          </a:p>
          <a:p>
            <a:pPr algn="ctr"/>
            <a:endParaRPr lang="cs-CZ" sz="1000" dirty="0" smtClean="0"/>
          </a:p>
          <a:p>
            <a:pPr algn="ctr"/>
            <a:r>
              <a:rPr lang="cs-CZ" sz="5400" dirty="0" smtClean="0">
                <a:latin typeface="Times New Roman" pitchFamily="18" charset="0"/>
                <a:cs typeface="Times New Roman" pitchFamily="18" charset="0"/>
              </a:rPr>
              <a:t>Sir </a:t>
            </a:r>
            <a:r>
              <a:rPr lang="cs-CZ" sz="5400" dirty="0">
                <a:latin typeface="Times New Roman" pitchFamily="18" charset="0"/>
                <a:cs typeface="Times New Roman" pitchFamily="18" charset="0"/>
              </a:rPr>
              <a:t>Isaac </a:t>
            </a:r>
            <a:r>
              <a:rPr lang="cs-CZ" sz="5400" dirty="0" err="1">
                <a:latin typeface="Times New Roman" pitchFamily="18" charset="0"/>
                <a:cs typeface="Times New Roman" pitchFamily="18" charset="0"/>
              </a:rPr>
              <a:t>Nevton</a:t>
            </a:r>
            <a:r>
              <a:rPr lang="cs-CZ" sz="5400" dirty="0">
                <a:latin typeface="Times New Roman" pitchFamily="18" charset="0"/>
                <a:cs typeface="Times New Roman" pitchFamily="18" charset="0"/>
              </a:rPr>
              <a:t> sestavil první zrcadlový </a:t>
            </a:r>
            <a:r>
              <a:rPr lang="cs-CZ" sz="5400" dirty="0" smtClean="0">
                <a:latin typeface="Times New Roman" pitchFamily="18" charset="0"/>
                <a:cs typeface="Times New Roman" pitchFamily="18" charset="0"/>
              </a:rPr>
              <a:t>dalekohled.</a:t>
            </a:r>
          </a:p>
          <a:p>
            <a:endParaRPr lang="cs-CZ" sz="1000" dirty="0"/>
          </a:p>
          <a:p>
            <a:pPr marL="342900" indent="-342900">
              <a:buFont typeface="+mj-lt"/>
              <a:buAutoNum type="arabicPeriod" startAt="2"/>
            </a:pPr>
            <a:r>
              <a:rPr lang="cs-CZ" b="1" dirty="0" smtClean="0"/>
              <a:t>V</a:t>
            </a:r>
            <a:r>
              <a:rPr lang="cs-CZ" b="1" dirty="0"/>
              <a:t> textu nahraďte slovo </a:t>
            </a:r>
            <a:r>
              <a:rPr lang="cs-CZ" b="1" dirty="0" err="1"/>
              <a:t>Nevton</a:t>
            </a:r>
            <a:r>
              <a:rPr lang="cs-CZ" b="1" dirty="0"/>
              <a:t> slovem </a:t>
            </a:r>
            <a:r>
              <a:rPr lang="cs-CZ" b="1" dirty="0" smtClean="0"/>
              <a:t>Newton </a:t>
            </a:r>
            <a:r>
              <a:rPr lang="cs-CZ" b="1" dirty="0"/>
              <a:t>(použijte funkci </a:t>
            </a:r>
            <a:r>
              <a:rPr lang="cs-CZ" b="1" dirty="0" smtClean="0"/>
              <a:t>Nahradit).</a:t>
            </a:r>
          </a:p>
        </p:txBody>
      </p:sp>
      <p:grpSp>
        <p:nvGrpSpPr>
          <p:cNvPr id="11" name="Skupina 10"/>
          <p:cNvGrpSpPr/>
          <p:nvPr/>
        </p:nvGrpSpPr>
        <p:grpSpPr>
          <a:xfrm>
            <a:off x="8376269" y="36000"/>
            <a:ext cx="731731" cy="724500"/>
            <a:chOff x="8376269" y="36000"/>
            <a:chExt cx="731731" cy="724500"/>
          </a:xfrm>
        </p:grpSpPr>
        <p:sp>
          <p:nvSpPr>
            <p:cNvPr id="12" name="Tlačítko akce: Nápověda 11">
              <a:hlinkClick r:id="rId2" action="ppaction://hlinksldjump" highlightClick="1"/>
            </p:cNvPr>
            <p:cNvSpPr/>
            <p:nvPr/>
          </p:nvSpPr>
          <p:spPr>
            <a:xfrm>
              <a:off x="8376269" y="36000"/>
              <a:ext cx="360000" cy="360000"/>
            </a:xfrm>
            <a:prstGeom prst="actionButtonHelp">
              <a:avLst/>
            </a:prstGeom>
            <a:solidFill>
              <a:schemeClr val="accent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13" name="Tlačítko akce: Vlastní 12">
              <a:hlinkClick r:id="" action="ppaction://hlinkshowjump?jump=endshow" highlightClick="1"/>
            </p:cNvPr>
            <p:cNvSpPr/>
            <p:nvPr/>
          </p:nvSpPr>
          <p:spPr>
            <a:xfrm>
              <a:off x="8748000" y="36000"/>
              <a:ext cx="360000" cy="360000"/>
            </a:xfrm>
            <a:prstGeom prst="actionButtonBlank">
              <a:avLst/>
            </a:prstGeom>
            <a:solidFill>
              <a:srgbClr val="FF0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3200" b="1" dirty="0" smtClean="0">
                  <a:solidFill>
                    <a:schemeClr val="bg1"/>
                  </a:solidFill>
                </a:rPr>
                <a:t>X</a:t>
              </a:r>
              <a:endParaRPr lang="cs-CZ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14" name="Tlačítko akce: Zpět nebo Předchozí 13">
              <a:hlinkClick r:id="" action="ppaction://hlinkshowjump?jump=previousslide" highlightClick="1"/>
            </p:cNvPr>
            <p:cNvSpPr/>
            <p:nvPr/>
          </p:nvSpPr>
          <p:spPr>
            <a:xfrm>
              <a:off x="8376269" y="400500"/>
              <a:ext cx="360000" cy="360000"/>
            </a:xfrm>
            <a:prstGeom prst="actionButtonBackPrevious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</p:grpSp>
    </p:spTree>
    <p:extLst>
      <p:ext uri="{BB962C8B-B14F-4D97-AF65-F5344CB8AC3E}">
        <p14:creationId xmlns:p14="http://schemas.microsoft.com/office/powerpoint/2010/main" val="1300989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00000" y="540000"/>
            <a:ext cx="2890664" cy="540000"/>
          </a:xfrm>
        </p:spPr>
        <p:txBody>
          <a:bodyPr tIns="46800">
            <a:noAutofit/>
          </a:bodyPr>
          <a:lstStyle/>
          <a:p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Nápověda</a:t>
            </a:r>
            <a:endParaRPr lang="cs-CZ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51520" y="1268760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N</a:t>
            </a:r>
            <a:r>
              <a:rPr lang="cs-CZ" b="1" dirty="0" smtClean="0"/>
              <a:t>ápověda</a:t>
            </a:r>
            <a:r>
              <a:rPr lang="cs-CZ" dirty="0" smtClean="0"/>
              <a:t> slouží pro lepší pochopení ovládání prezentace.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251520" y="1772816"/>
            <a:ext cx="871248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Tato prezentace je založena na ovládání pomocí </a:t>
            </a:r>
            <a:r>
              <a:rPr lang="cs-CZ" b="1" dirty="0" smtClean="0"/>
              <a:t>tlačítek akcí</a:t>
            </a:r>
            <a:r>
              <a:rPr lang="cs-CZ" dirty="0" smtClean="0"/>
              <a:t>. Jsou zde umístěny tyto tlačítka:</a:t>
            </a:r>
          </a:p>
          <a:p>
            <a:endParaRPr lang="cs-CZ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          </a:t>
            </a:r>
            <a:r>
              <a:rPr lang="cs-CZ" dirty="0"/>
              <a:t>Z</a:t>
            </a:r>
            <a:r>
              <a:rPr lang="cs-CZ" dirty="0" smtClean="0"/>
              <a:t>elené tlačítko se jmenuje NÁVRAT. Pokud je na obrazovce umístěno, 	můžete se s jeho pomocí vrátit na poslední zobrazený snímek.</a:t>
            </a:r>
            <a:endParaRPr lang="cs-CZ" dirty="0"/>
          </a:p>
          <a:p>
            <a:pPr marL="285750" indent="-285750">
              <a:buFont typeface="Arial" pitchFamily="34" charset="0"/>
              <a:buChar char="•"/>
            </a:pPr>
            <a:endParaRPr lang="cs-CZ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cs-CZ" dirty="0"/>
              <a:t> </a:t>
            </a:r>
            <a:r>
              <a:rPr lang="cs-CZ" dirty="0" smtClean="0"/>
              <a:t>         </a:t>
            </a:r>
            <a:r>
              <a:rPr lang="cs-CZ" dirty="0"/>
              <a:t>M</a:t>
            </a:r>
            <a:r>
              <a:rPr lang="cs-CZ" dirty="0" smtClean="0"/>
              <a:t>odré tlačítko s otazníkem je zobrazeno na každém snímku prezentace 	a pomůže vám vždy, když budeme mít problém s ovládáním. </a:t>
            </a:r>
          </a:p>
          <a:p>
            <a:endParaRPr lang="cs-CZ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          Červený čtverec s křížkem slouží pro ukončení prezentace.</a:t>
            </a:r>
          </a:p>
          <a:p>
            <a:pPr marL="285750" indent="-285750">
              <a:buFont typeface="Arial" pitchFamily="34" charset="0"/>
              <a:buChar char="•"/>
            </a:pPr>
            <a:endParaRPr lang="cs-CZ" dirty="0"/>
          </a:p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          Pokud narazíte v prezentaci na toto tlačítko, znamená to, že jsou k 	dispozici podrobnější informace. </a:t>
            </a:r>
            <a:r>
              <a:rPr lang="cs-CZ" dirty="0"/>
              <a:t>Tlačítko je v prezentaci vždy spojeno s </a:t>
            </a:r>
            <a:r>
              <a:rPr lang="cs-CZ" dirty="0" smtClean="0"/>
              <a:t>	oranžovým </a:t>
            </a:r>
            <a:r>
              <a:rPr lang="cs-CZ" dirty="0"/>
              <a:t>rámečkem, v kterém je název </a:t>
            </a:r>
            <a:r>
              <a:rPr lang="cs-CZ" dirty="0" smtClean="0"/>
              <a:t>látky.</a:t>
            </a:r>
          </a:p>
          <a:p>
            <a:pPr marL="285750" indent="-285750">
              <a:buFont typeface="Arial" pitchFamily="34" charset="0"/>
              <a:buChar char="•"/>
            </a:pPr>
            <a:endParaRPr lang="cs-CZ" dirty="0"/>
          </a:p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          Zelená šipka vás posune o snímek dopředu.</a:t>
            </a:r>
          </a:p>
          <a:p>
            <a:pPr marL="285750" indent="-285750">
              <a:buFont typeface="Arial" pitchFamily="34" charset="0"/>
              <a:buChar char="•"/>
            </a:pPr>
            <a:endParaRPr lang="cs-CZ" dirty="0"/>
          </a:p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          Žlutá šipka vás posune o snímek zpět.</a:t>
            </a:r>
          </a:p>
        </p:txBody>
      </p:sp>
      <p:sp>
        <p:nvSpPr>
          <p:cNvPr id="7" name="Tlačítko akce: Nápověda 6">
            <a:hlinkClick r:id="" action="ppaction://noaction" highlightClick="1"/>
          </p:cNvPr>
          <p:cNvSpPr/>
          <p:nvPr/>
        </p:nvSpPr>
        <p:spPr>
          <a:xfrm rot="19258697">
            <a:off x="647488" y="3429040"/>
            <a:ext cx="360000" cy="360000"/>
          </a:xfrm>
          <a:prstGeom prst="actionButtonHelp">
            <a:avLst/>
          </a:prstGeom>
          <a:solidFill>
            <a:schemeClr val="accent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l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8" name="Tlačítko akce: Zpět nebo Předchozí 7">
            <a:hlinkClick r:id="" action="ppaction://noaction" highlightClick="1"/>
          </p:cNvPr>
          <p:cNvSpPr/>
          <p:nvPr/>
        </p:nvSpPr>
        <p:spPr>
          <a:xfrm>
            <a:off x="609923" y="6364153"/>
            <a:ext cx="360000" cy="360000"/>
          </a:xfrm>
          <a:prstGeom prst="actionButtonBackPrevious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l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9" name="Tlačítko akce: Dopředu nebo Další 8">
            <a:hlinkClick r:id="" action="ppaction://noaction" highlightClick="1"/>
          </p:cNvPr>
          <p:cNvSpPr/>
          <p:nvPr/>
        </p:nvSpPr>
        <p:spPr>
          <a:xfrm>
            <a:off x="609923" y="5812809"/>
            <a:ext cx="360000" cy="360000"/>
          </a:xfrm>
          <a:prstGeom prst="actionButtonForwardNex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l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0" name="Tlačítko akce: Návrat 9">
            <a:hlinkClick r:id="" action="ppaction://noaction" highlightClick="1"/>
          </p:cNvPr>
          <p:cNvSpPr/>
          <p:nvPr/>
        </p:nvSpPr>
        <p:spPr>
          <a:xfrm rot="2222277">
            <a:off x="647488" y="2697189"/>
            <a:ext cx="360000" cy="360000"/>
          </a:xfrm>
          <a:prstGeom prst="actionButtonReturn">
            <a:avLst/>
          </a:prstGeom>
          <a:solidFill>
            <a:schemeClr val="accent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l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2" name="Tlačítko akce: Vlastní 11">
            <a:hlinkClick r:id="" action="ppaction://noaction" highlightClick="1"/>
          </p:cNvPr>
          <p:cNvSpPr/>
          <p:nvPr/>
        </p:nvSpPr>
        <p:spPr>
          <a:xfrm rot="1473529">
            <a:off x="662135" y="4198582"/>
            <a:ext cx="360000" cy="360000"/>
          </a:xfrm>
          <a:prstGeom prst="actionButtonBlank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l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b="1" dirty="0" smtClean="0">
                <a:solidFill>
                  <a:schemeClr val="bg1"/>
                </a:solidFill>
              </a:rPr>
              <a:t>X</a:t>
            </a:r>
            <a:endParaRPr lang="cs-CZ" sz="3200" b="1" dirty="0">
              <a:solidFill>
                <a:schemeClr val="bg1"/>
              </a:solidFill>
            </a:endParaRPr>
          </a:p>
        </p:txBody>
      </p:sp>
      <p:sp>
        <p:nvSpPr>
          <p:cNvPr id="13" name="Tlačítko akce: Informace 12">
            <a:hlinkClick r:id="" action="ppaction://noaction" highlightClick="1"/>
          </p:cNvPr>
          <p:cNvSpPr/>
          <p:nvPr/>
        </p:nvSpPr>
        <p:spPr>
          <a:xfrm rot="1356695">
            <a:off x="665294" y="4979383"/>
            <a:ext cx="360000" cy="360000"/>
          </a:xfrm>
          <a:prstGeom prst="actionButtonInformation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6" name="Tlačítko akce: Návrat 15">
            <a:hlinkClick r:id="" action="ppaction://hlinkshowjump?jump=lastslideviewed" highlightClick="1"/>
          </p:cNvPr>
          <p:cNvSpPr/>
          <p:nvPr/>
        </p:nvSpPr>
        <p:spPr>
          <a:xfrm>
            <a:off x="8388000" y="36000"/>
            <a:ext cx="360000" cy="360000"/>
          </a:xfrm>
          <a:prstGeom prst="actionButtonReturn">
            <a:avLst/>
          </a:prstGeom>
          <a:solidFill>
            <a:schemeClr val="accent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l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7" name="Tlačítko akce: Vlastní 16">
            <a:hlinkClick r:id="" action="ppaction://hlinkshowjump?jump=endshow" highlightClick="1"/>
          </p:cNvPr>
          <p:cNvSpPr/>
          <p:nvPr/>
        </p:nvSpPr>
        <p:spPr>
          <a:xfrm>
            <a:off x="8748000" y="36000"/>
            <a:ext cx="360000" cy="360000"/>
          </a:xfrm>
          <a:prstGeom prst="actionButtonBlank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l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b="1" dirty="0" smtClean="0">
                <a:solidFill>
                  <a:schemeClr val="bg1"/>
                </a:solidFill>
              </a:rPr>
              <a:t>X</a:t>
            </a:r>
            <a:endParaRPr lang="cs-CZ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707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ustin">
  <a:themeElements>
    <a:clrScheme name="Aerodynamika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ok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2337</TotalTime>
  <Words>308</Words>
  <Application>Microsoft Office PowerPoint</Application>
  <PresentationFormat>Předvádění na obrazovce (4:3)</PresentationFormat>
  <Paragraphs>66</Paragraphs>
  <Slides>6</Slides>
  <Notes>3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6</vt:i4>
      </vt:variant>
    </vt:vector>
  </HeadingPairs>
  <TitlesOfParts>
    <vt:vector size="8" baseType="lpstr">
      <vt:lpstr>Austin</vt:lpstr>
      <vt:lpstr>Tok</vt:lpstr>
      <vt:lpstr>DIGITÁLNÍ UČEBNÍ MATERIÁL</vt:lpstr>
      <vt:lpstr>Najít a Nahradit</vt:lpstr>
      <vt:lpstr>Najít</vt:lpstr>
      <vt:lpstr>Nahradit</vt:lpstr>
      <vt:lpstr>Cvičení</vt:lpstr>
      <vt:lpstr>Nápověda</vt:lpstr>
    </vt:vector>
  </TitlesOfParts>
  <Company>Urban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DIGITÁLNÍ UČEBNÍ MATERIÁL</dc:title>
  <dc:creator>Uživatel</dc:creator>
  <cp:lastModifiedBy>uzivatel</cp:lastModifiedBy>
  <cp:revision>223</cp:revision>
  <dcterms:created xsi:type="dcterms:W3CDTF">2011-10-30T10:22:46Z</dcterms:created>
  <dcterms:modified xsi:type="dcterms:W3CDTF">2012-12-06T19:50:19Z</dcterms:modified>
</cp:coreProperties>
</file>