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8"/>
  </p:notesMasterIdLst>
  <p:sldIdLst>
    <p:sldId id="273" r:id="rId2"/>
    <p:sldId id="275" r:id="rId3"/>
    <p:sldId id="276" r:id="rId4"/>
    <p:sldId id="266" r:id="rId5"/>
    <p:sldId id="267" r:id="rId6"/>
    <p:sldId id="274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19" autoAdjust="0"/>
    <p:restoredTop sz="94714" autoAdjust="0"/>
  </p:normalViewPr>
  <p:slideViewPr>
    <p:cSldViewPr>
      <p:cViewPr varScale="1">
        <p:scale>
          <a:sx n="70" d="100"/>
          <a:sy n="70" d="100"/>
        </p:scale>
        <p:origin x="-14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13C3A-2408-4516-8A42-B2F957F4C9F2}" type="datetimeFigureOut">
              <a:rPr lang="cs-CZ" smtClean="0"/>
              <a:pPr/>
              <a:t>13.6.2012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EC000-7A3D-48C5-9337-48047AC404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013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U případu</a:t>
            </a:r>
            <a:r>
              <a:rPr lang="cs-CZ" baseline="0" dirty="0" smtClean="0"/>
              <a:t> 3</a:t>
            </a:r>
            <a:r>
              <a:rPr lang="cs-CZ" dirty="0" smtClean="0"/>
              <a:t> doplňte částku.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EC000-7A3D-48C5-9337-48047AC40459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AD7FE-440E-4974-B2DC-A65C6E4990DD}" type="datetimeFigureOut">
              <a:rPr lang="cs-CZ" smtClean="0"/>
              <a:pPr/>
              <a:t>13.6.2012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83E7-41AB-49BD-90BD-7BC9697AF63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AD7FE-440E-4974-B2DC-A65C6E4990DD}" type="datetimeFigureOut">
              <a:rPr lang="cs-CZ" smtClean="0"/>
              <a:pPr/>
              <a:t>13.6.2012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83E7-41AB-49BD-90BD-7BC9697AF63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AD7FE-440E-4974-B2DC-A65C6E4990DD}" type="datetimeFigureOut">
              <a:rPr lang="cs-CZ" smtClean="0"/>
              <a:pPr/>
              <a:t>13.6.2012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83E7-41AB-49BD-90BD-7BC9697AF63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AD7FE-440E-4974-B2DC-A65C6E4990DD}" type="datetimeFigureOut">
              <a:rPr lang="cs-CZ" smtClean="0"/>
              <a:pPr/>
              <a:t>13.6.2012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83E7-41AB-49BD-90BD-7BC9697AF63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AD7FE-440E-4974-B2DC-A65C6E4990DD}" type="datetimeFigureOut">
              <a:rPr lang="cs-CZ" smtClean="0"/>
              <a:pPr/>
              <a:t>13.6.2012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83E7-41AB-49BD-90BD-7BC9697AF63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AD7FE-440E-4974-B2DC-A65C6E4990DD}" type="datetimeFigureOut">
              <a:rPr lang="cs-CZ" smtClean="0"/>
              <a:pPr/>
              <a:t>13.6.2012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83E7-41AB-49BD-90BD-7BC9697AF63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AD7FE-440E-4974-B2DC-A65C6E4990DD}" type="datetimeFigureOut">
              <a:rPr lang="cs-CZ" smtClean="0"/>
              <a:pPr/>
              <a:t>13.6.2012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83E7-41AB-49BD-90BD-7BC9697AF63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AD7FE-440E-4974-B2DC-A65C6E4990DD}" type="datetimeFigureOut">
              <a:rPr lang="cs-CZ" smtClean="0"/>
              <a:pPr/>
              <a:t>13.6.2012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83E7-41AB-49BD-90BD-7BC9697AF63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AD7FE-440E-4974-B2DC-A65C6E4990DD}" type="datetimeFigureOut">
              <a:rPr lang="cs-CZ" smtClean="0"/>
              <a:pPr/>
              <a:t>13.6.2012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83E7-41AB-49BD-90BD-7BC9697AF63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AD7FE-440E-4974-B2DC-A65C6E4990DD}" type="datetimeFigureOut">
              <a:rPr lang="cs-CZ" smtClean="0"/>
              <a:pPr/>
              <a:t>13.6.2012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83E7-41AB-49BD-90BD-7BC9697AF63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AD7FE-440E-4974-B2DC-A65C6E4990DD}" type="datetimeFigureOut">
              <a:rPr lang="cs-CZ" smtClean="0"/>
              <a:pPr/>
              <a:t>13.6.2012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64283E7-41AB-49BD-90BD-7BC9697AF636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6AD7FE-440E-4974-B2DC-A65C6E4990DD}" type="datetimeFigureOut">
              <a:rPr lang="cs-CZ" smtClean="0"/>
              <a:pPr/>
              <a:t>13.6.2012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4283E7-41AB-49BD-90BD-7BC9697AF636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3400" y="980728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cs-CZ" dirty="0" smtClean="0"/>
              <a:t>DLOUHODOBÝ MAJETEK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8503096" cy="17526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endParaRPr lang="cs-CZ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cs-CZ" sz="2800" dirty="0"/>
              <a:t>Pořízení DM ze zahraničí – </a:t>
            </a:r>
            <a:r>
              <a:rPr lang="cs-CZ" sz="2800" dirty="0" smtClean="0"/>
              <a:t>mimo země EU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42218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Nákup DM ze zemí mimo EU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  <a:p>
            <a:r>
              <a:rPr lang="cs-CZ" smtClean="0"/>
              <a:t>Probíhá </a:t>
            </a:r>
            <a:r>
              <a:rPr lang="cs-CZ" dirty="0"/>
              <a:t>obdobně jako od tuzemského dodavatele.</a:t>
            </a:r>
          </a:p>
          <a:p>
            <a:endParaRPr lang="cs-CZ" dirty="0"/>
          </a:p>
          <a:p>
            <a:r>
              <a:rPr lang="cs-CZ" dirty="0"/>
              <a:t>Součástí pořizovací ceny je </a:t>
            </a:r>
            <a:r>
              <a:rPr lang="cs-CZ" u="sng" dirty="0"/>
              <a:t>clo</a:t>
            </a:r>
            <a:r>
              <a:rPr lang="cs-CZ" dirty="0"/>
              <a:t>, vyměřené celním </a:t>
            </a:r>
            <a:r>
              <a:rPr lang="cs-CZ" dirty="0" smtClean="0"/>
              <a:t>úřadem.</a:t>
            </a:r>
            <a:endParaRPr lang="cs-CZ" dirty="0"/>
          </a:p>
          <a:p>
            <a:endParaRPr lang="cs-CZ" dirty="0"/>
          </a:p>
          <a:p>
            <a:r>
              <a:rPr lang="cs-CZ" dirty="0"/>
              <a:t>DPH si vyměří účetní jednotka sama z ceny DM zvýšené o clo.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124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Účtování </a:t>
            </a: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1505496"/>
              </p:ext>
            </p:extLst>
          </p:nvPr>
        </p:nvGraphicFramePr>
        <p:xfrm>
          <a:off x="107504" y="1916832"/>
          <a:ext cx="8846640" cy="39919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005300"/>
                <a:gridCol w="932187"/>
                <a:gridCol w="932187"/>
                <a:gridCol w="932187"/>
                <a:gridCol w="932187"/>
                <a:gridCol w="932187"/>
                <a:gridCol w="932187"/>
                <a:gridCol w="639737"/>
                <a:gridCol w="292451"/>
                <a:gridCol w="621459"/>
                <a:gridCol w="694571"/>
              </a:tblGrid>
              <a:tr h="443017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gridSpan="3">
                  <a:txBody>
                    <a:bodyPr/>
                    <a:lstStyle/>
                    <a:p>
                      <a:endParaRPr lang="cs-CZ" dirty="0"/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4969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321 - </a:t>
                      </a:r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Dodavatelé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041 </a:t>
                      </a:r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Pořízení </a:t>
                      </a:r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DNM</a:t>
                      </a:r>
                    </a:p>
                    <a:p>
                      <a:pPr algn="ctr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042 – Pořízení DHM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01., 02., 03. -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Dlouhodobý </a:t>
                      </a:r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majetek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faktura dodavatele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endParaRPr lang="cs-CZ" dirty="0"/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cs-CZ" sz="14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zařazení majetku do </a:t>
                      </a:r>
                      <a:r>
                        <a:rPr lang="cs-CZ" sz="1400" u="sng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používání v PC</a:t>
                      </a:r>
                      <a:endParaRPr lang="cs-CZ" sz="1400" b="0" i="0" u="sng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379 – Jiné závazky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4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clo</a:t>
                      </a:r>
                      <a:endParaRPr lang="cs-CZ" sz="1400" b="0" i="0" u="sng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</a:tr>
              <a:tr h="29458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343 - DPH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349 – Spojovací účet </a:t>
                      </a:r>
                    </a:p>
                    <a:p>
                      <a:pPr algn="ctr" fontAlgn="b"/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 DPH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povinnost přiznat daň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</a:tr>
              <a:tr h="269294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nárok na odpočet DPH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510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 – pořízení stroje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31032" y="1844824"/>
            <a:ext cx="8245424" cy="438912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cs-CZ" sz="2800" dirty="0" smtClean="0"/>
          </a:p>
          <a:p>
            <a:pPr>
              <a:buNone/>
            </a:pPr>
            <a:r>
              <a:rPr lang="cs-CZ" sz="2800" dirty="0" smtClean="0"/>
              <a:t>A. s. ARO pořizuje od zahraničního dodavatele z USA stroj. </a:t>
            </a:r>
          </a:p>
          <a:p>
            <a:pPr>
              <a:buNone/>
            </a:pPr>
            <a:r>
              <a:rPr lang="cs-CZ" sz="2800" dirty="0" smtClean="0"/>
              <a:t>Účetní případy:</a:t>
            </a:r>
          </a:p>
          <a:p>
            <a:pPr>
              <a:buNone/>
            </a:pPr>
            <a:endParaRPr lang="cs-CZ" dirty="0" smtClean="0"/>
          </a:p>
          <a:p>
            <a:pPr marL="514350" indent="-514350">
              <a:buFont typeface="+mj-lt"/>
              <a:buAutoNum type="arabicParenR"/>
            </a:pPr>
            <a:r>
              <a:rPr lang="cs-CZ" sz="2400" dirty="0" smtClean="0"/>
              <a:t>Faktura přijatá od zahraničního dodavatele za stroj 	180 000 Kč</a:t>
            </a:r>
          </a:p>
          <a:p>
            <a:pPr marL="514350" indent="-514350">
              <a:buFont typeface="+mj-lt"/>
              <a:buAutoNum type="arabicParenR"/>
            </a:pPr>
            <a:r>
              <a:rPr lang="cs-CZ" sz="2400" dirty="0" smtClean="0"/>
              <a:t>Výměr celnice – clo 				       	  20 000 Kč</a:t>
            </a:r>
          </a:p>
          <a:p>
            <a:pPr marL="514350" indent="-514350">
              <a:buFont typeface="+mj-lt"/>
              <a:buAutoNum type="arabicParenR"/>
            </a:pPr>
            <a:r>
              <a:rPr lang="cs-CZ" sz="2400" dirty="0"/>
              <a:t>Sazba DPH 20 % - povinnost přiznat daň 		</a:t>
            </a:r>
            <a:r>
              <a:rPr lang="cs-CZ" sz="2400" dirty="0" smtClean="0"/>
              <a:t> ….………</a:t>
            </a:r>
            <a:endParaRPr lang="cs-CZ" sz="2400" dirty="0"/>
          </a:p>
          <a:p>
            <a:pPr marL="514350" indent="-514350">
              <a:buFont typeface="+mj-lt"/>
              <a:buAutoNum type="arabicParenR"/>
            </a:pPr>
            <a:r>
              <a:rPr lang="cs-CZ" sz="2400" dirty="0"/>
              <a:t>Sazba DPH 20 % - nárok na odpočet			</a:t>
            </a:r>
            <a:r>
              <a:rPr lang="cs-CZ" sz="2400" dirty="0" smtClean="0"/>
              <a:t> ………….</a:t>
            </a:r>
            <a:endParaRPr lang="cs-CZ" sz="2400" dirty="0"/>
          </a:p>
          <a:p>
            <a:pPr marL="514350" indent="-514350">
              <a:buFont typeface="+mj-lt"/>
              <a:buAutoNum type="arabicParenR"/>
            </a:pPr>
            <a:r>
              <a:rPr lang="cs-CZ" sz="2400" dirty="0"/>
              <a:t>Zápis o zařazení stroje do používání </a:t>
            </a:r>
            <a:r>
              <a:rPr lang="cs-CZ" sz="2400" dirty="0" smtClean="0"/>
              <a:t>			 ………….</a:t>
            </a: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		</a:t>
            </a:r>
            <a:endParaRPr lang="cs-CZ" sz="2000" dirty="0" smtClean="0"/>
          </a:p>
          <a:p>
            <a:pPr marL="514350" indent="-514350">
              <a:buNone/>
            </a:pPr>
            <a:endParaRPr lang="cs-CZ" dirty="0" smtClean="0"/>
          </a:p>
          <a:p>
            <a:pPr marL="514350" indent="-514350">
              <a:buNone/>
            </a:pPr>
            <a:r>
              <a:rPr lang="cs-CZ" dirty="0" smtClean="0"/>
              <a:t>Doplňte částky a účetní případy zaúčtujte!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 příkladu </a:t>
            </a:r>
            <a:endParaRPr lang="cs-CZ" dirty="0"/>
          </a:p>
        </p:txBody>
      </p:sp>
      <p:graphicFrame>
        <p:nvGraphicFramePr>
          <p:cNvPr id="5" name="Zástupný symbol pro obsah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3865724"/>
              </p:ext>
            </p:extLst>
          </p:nvPr>
        </p:nvGraphicFramePr>
        <p:xfrm>
          <a:off x="251520" y="1988840"/>
          <a:ext cx="8712968" cy="411728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981927"/>
                <a:gridCol w="910514"/>
                <a:gridCol w="910514"/>
                <a:gridCol w="725437"/>
                <a:gridCol w="1095591"/>
                <a:gridCol w="910514"/>
                <a:gridCol w="910514"/>
                <a:gridCol w="624863"/>
                <a:gridCol w="851006"/>
                <a:gridCol w="792088"/>
              </a:tblGrid>
              <a:tr h="424686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endParaRPr lang="cs-CZ" dirty="0"/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4969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321 - </a:t>
                      </a:r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Dodavatelé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042 – Pořízení DHM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022 – Samostatné movité věci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1. 180 000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1. 180 000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5. 200 000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5. 200 000</a:t>
                      </a:r>
                      <a:endParaRPr lang="cs-CZ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2.   20 000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endParaRPr lang="cs-CZ" sz="1400" b="0" i="0" u="sng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</a:tr>
              <a:tr h="29458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343 - DPH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349 – Spojovací účet </a:t>
                      </a:r>
                    </a:p>
                    <a:p>
                      <a:pPr algn="ctr" fontAlgn="b"/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 DPH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379 – Jiné závazky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</a:tr>
              <a:tr h="258623"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4. 40 000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3. 40 000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3. 40 000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4. 40 000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cs-CZ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2. 20 000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69294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8623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Závěrečné informace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sz="2400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endParaRPr lang="cs-CZ" sz="2400" dirty="0"/>
          </a:p>
          <a:p>
            <a:r>
              <a:rPr lang="cs-CZ" b="1" dirty="0" smtClean="0"/>
              <a:t>Zdroj:</a:t>
            </a:r>
            <a:endParaRPr lang="cs-CZ" dirty="0"/>
          </a:p>
          <a:p>
            <a:pPr>
              <a:buNone/>
            </a:pPr>
            <a:r>
              <a:rPr lang="cs-CZ" sz="2400" dirty="0" smtClean="0"/>
              <a:t>    </a:t>
            </a:r>
            <a:r>
              <a:rPr lang="cs-CZ" sz="2400" dirty="0"/>
              <a:t>MRKOSOVÁ, Jitka. </a:t>
            </a:r>
            <a:r>
              <a:rPr lang="cs-CZ" sz="2400" i="1" dirty="0"/>
              <a:t>Účetnictví ...</a:t>
            </a:r>
            <a:r>
              <a:rPr lang="cs-CZ" sz="2400" dirty="0"/>
              <a:t>: </a:t>
            </a:r>
            <a:r>
              <a:rPr lang="cs-CZ" sz="2400" i="1" dirty="0"/>
              <a:t>učebnice pro SŠ a VOŠ</a:t>
            </a:r>
            <a:r>
              <a:rPr lang="cs-CZ" sz="2400" dirty="0"/>
              <a:t>. Brno: </a:t>
            </a:r>
            <a:r>
              <a:rPr lang="cs-CZ" sz="2400" dirty="0" err="1"/>
              <a:t>Computer</a:t>
            </a:r>
            <a:r>
              <a:rPr lang="cs-CZ" sz="2400" dirty="0"/>
              <a:t> </a:t>
            </a:r>
            <a:r>
              <a:rPr lang="cs-CZ" sz="2400" dirty="0" err="1"/>
              <a:t>Press</a:t>
            </a:r>
            <a:r>
              <a:rPr lang="cs-CZ" sz="2400" dirty="0"/>
              <a:t>, 2004-. Daně a účetnictví. ISBN 978-80-251-3422-1. </a:t>
            </a:r>
          </a:p>
          <a:p>
            <a:pPr>
              <a:buNone/>
            </a:pPr>
            <a:endParaRPr lang="cs-CZ" sz="2400" dirty="0"/>
          </a:p>
          <a:p>
            <a:r>
              <a:rPr lang="cs-CZ" sz="2400" dirty="0"/>
              <a:t>Ostatní objekty a text je vlastní originální tvorbou </a:t>
            </a:r>
            <a:r>
              <a:rPr lang="cs-CZ" sz="2400" dirty="0" smtClean="0"/>
              <a:t>autora </a:t>
            </a:r>
            <a:r>
              <a:rPr lang="cs-CZ" sz="2400" dirty="0"/>
              <a:t>nebo jsou součástí softwaru Microsoft® </a:t>
            </a:r>
            <a:r>
              <a:rPr lang="cs-CZ" sz="2400" dirty="0" smtClean="0"/>
              <a:t>Office.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333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579</TotalTime>
  <Words>239</Words>
  <Application>Microsoft Office PowerPoint</Application>
  <PresentationFormat>Předvádění na obrazovce (4:3)</PresentationFormat>
  <Paragraphs>111</Paragraphs>
  <Slides>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Tok</vt:lpstr>
      <vt:lpstr>DLOUHODOBÝ MAJETEK</vt:lpstr>
      <vt:lpstr>Nákup DM ze zemí mimo EU</vt:lpstr>
      <vt:lpstr>Účtování </vt:lpstr>
      <vt:lpstr>Příklad – pořízení stroje</vt:lpstr>
      <vt:lpstr>Řešení příkladu </vt:lpstr>
      <vt:lpstr>Závěrečné informace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Uživatel</dc:creator>
  <cp:lastModifiedBy>uzivatel</cp:lastModifiedBy>
  <cp:revision>68</cp:revision>
  <dcterms:created xsi:type="dcterms:W3CDTF">2012-04-21T13:30:45Z</dcterms:created>
  <dcterms:modified xsi:type="dcterms:W3CDTF">2012-06-13T17:15:37Z</dcterms:modified>
</cp:coreProperties>
</file>