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61" r:id="rId1"/>
    <p:sldMasterId id="2147483673" r:id="rId2"/>
  </p:sldMasterIdLst>
  <p:notesMasterIdLst>
    <p:notesMasterId r:id="rId16"/>
  </p:notesMasterIdLst>
  <p:handoutMasterIdLst>
    <p:handoutMasterId r:id="rId17"/>
  </p:handoutMasterIdLst>
  <p:sldIdLst>
    <p:sldId id="276" r:id="rId3"/>
    <p:sldId id="267" r:id="rId4"/>
    <p:sldId id="277" r:id="rId5"/>
    <p:sldId id="278" r:id="rId6"/>
    <p:sldId id="279" r:id="rId7"/>
    <p:sldId id="282" r:id="rId8"/>
    <p:sldId id="283" r:id="rId9"/>
    <p:sldId id="284" r:id="rId10"/>
    <p:sldId id="285" r:id="rId11"/>
    <p:sldId id="286" r:id="rId12"/>
    <p:sldId id="280" r:id="rId13"/>
    <p:sldId id="281" r:id="rId14"/>
    <p:sldId id="270" r:id="rId15"/>
  </p:sldIdLst>
  <p:sldSz cx="9144000" cy="6858000" type="screen4x3"/>
  <p:notesSz cx="6997700" cy="92837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FF66"/>
    <a:srgbClr val="FFCC00"/>
    <a:srgbClr val="00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0" autoAdjust="0"/>
    <p:restoredTop sz="94600" autoAdjust="0"/>
  </p:normalViewPr>
  <p:slideViewPr>
    <p:cSldViewPr>
      <p:cViewPr varScale="1">
        <p:scale>
          <a:sx n="66" d="100"/>
          <a:sy n="66" d="100"/>
        </p:scale>
        <p:origin x="-53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presProps" Target="presProps.xml"/><Relationship Id="rId3" Type="http://schemas.openxmlformats.org/officeDocument/2006/relationships/slide" Target="slides/slide1.xml"/><Relationship Id="rId21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2125" cy="463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029" tIns="46516" rIns="93029" bIns="46516" numCol="1" anchor="t" anchorCtr="0" compatLnSpc="1">
            <a:prstTxWarp prst="textNoShape">
              <a:avLst/>
            </a:prstTxWarp>
          </a:bodyPr>
          <a:lstStyle>
            <a:lvl1pPr defTabSz="930275">
              <a:defRPr kumimoji="1" sz="1200">
                <a:latin typeface="Tahoma" charset="0"/>
              </a:defRPr>
            </a:lvl1pPr>
          </a:lstStyle>
          <a:p>
            <a:endParaRPr lang="cs-CZ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63988" y="0"/>
            <a:ext cx="3032125" cy="463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029" tIns="46516" rIns="93029" bIns="46516" numCol="1" anchor="t" anchorCtr="0" compatLnSpc="1">
            <a:prstTxWarp prst="textNoShape">
              <a:avLst/>
            </a:prstTxWarp>
          </a:bodyPr>
          <a:lstStyle>
            <a:lvl1pPr algn="r" defTabSz="930275">
              <a:defRPr kumimoji="1" sz="1200">
                <a:latin typeface="Tahoma" charset="0"/>
              </a:defRPr>
            </a:lvl1pPr>
          </a:lstStyle>
          <a:p>
            <a:endParaRPr lang="cs-CZ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18563"/>
            <a:ext cx="3032125" cy="463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029" tIns="46516" rIns="93029" bIns="46516" numCol="1" anchor="b" anchorCtr="0" compatLnSpc="1">
            <a:prstTxWarp prst="textNoShape">
              <a:avLst/>
            </a:prstTxWarp>
          </a:bodyPr>
          <a:lstStyle>
            <a:lvl1pPr defTabSz="930275">
              <a:defRPr kumimoji="1" sz="1200">
                <a:latin typeface="Tahoma" charset="0"/>
              </a:defRPr>
            </a:lvl1pPr>
          </a:lstStyle>
          <a:p>
            <a:endParaRPr lang="cs-CZ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63988" y="8818563"/>
            <a:ext cx="3032125" cy="463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029" tIns="46516" rIns="93029" bIns="46516" numCol="1" anchor="b" anchorCtr="0" compatLnSpc="1">
            <a:prstTxWarp prst="textNoShape">
              <a:avLst/>
            </a:prstTxWarp>
          </a:bodyPr>
          <a:lstStyle>
            <a:lvl1pPr algn="r" defTabSz="930275">
              <a:defRPr kumimoji="1" sz="1200">
                <a:latin typeface="Tahoma" charset="0"/>
              </a:defRPr>
            </a:lvl1pPr>
          </a:lstStyle>
          <a:p>
            <a:fld id="{7B9BCE2D-351E-414C-8551-2CA70E037AA1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511865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2125" cy="463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9381" tIns="0" rIns="19381" bIns="0" numCol="1" anchor="t" anchorCtr="0" compatLnSpc="1">
            <a:prstTxWarp prst="textNoShape">
              <a:avLst/>
            </a:prstTxWarp>
          </a:bodyPr>
          <a:lstStyle>
            <a:lvl1pPr defTabSz="930275">
              <a:defRPr kumimoji="1" sz="1000" i="1">
                <a:latin typeface="Tahoma" charset="0"/>
              </a:defRPr>
            </a:lvl1pPr>
          </a:lstStyle>
          <a:p>
            <a:r>
              <a:rPr lang="cs-CZ"/>
              <a:t>*</a:t>
            </a:r>
            <a:endParaRPr lang="cs-CZ" sz="1200" i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65575" y="0"/>
            <a:ext cx="3032125" cy="463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9381" tIns="0" rIns="19381" bIns="0" numCol="1" anchor="t" anchorCtr="0" compatLnSpc="1">
            <a:prstTxWarp prst="textNoShape">
              <a:avLst/>
            </a:prstTxWarp>
          </a:bodyPr>
          <a:lstStyle>
            <a:lvl1pPr algn="r" defTabSz="930275">
              <a:defRPr kumimoji="1" sz="1000" i="1">
                <a:latin typeface="Tahoma" charset="0"/>
              </a:defRPr>
            </a:lvl1pPr>
          </a:lstStyle>
          <a:p>
            <a:r>
              <a:rPr lang="cs-CZ"/>
              <a:t>16. 7. 1996</a:t>
            </a:r>
            <a:endParaRPr lang="cs-CZ" sz="1200" i="0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77925" y="696913"/>
            <a:ext cx="4641850" cy="3481387"/>
          </a:xfrm>
          <a:prstGeom prst="rect">
            <a:avLst/>
          </a:prstGeom>
          <a:noFill/>
          <a:ln w="12700" cap="sq">
            <a:solidFill>
              <a:schemeClr val="tx1"/>
            </a:solidFill>
            <a:miter lim="800000"/>
            <a:headEnd/>
            <a:tailEnd/>
          </a:ln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1863" y="4410075"/>
            <a:ext cx="5133975" cy="417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3675" tIns="46840" rIns="93675" bIns="4684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0150"/>
            <a:ext cx="3032125" cy="463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9381" tIns="0" rIns="19381" bIns="0" numCol="1" anchor="b" anchorCtr="0" compatLnSpc="1">
            <a:prstTxWarp prst="textNoShape">
              <a:avLst/>
            </a:prstTxWarp>
          </a:bodyPr>
          <a:lstStyle>
            <a:lvl1pPr defTabSz="930275">
              <a:defRPr kumimoji="1" sz="1000" i="1">
                <a:latin typeface="Tahoma" charset="0"/>
              </a:defRPr>
            </a:lvl1pPr>
          </a:lstStyle>
          <a:p>
            <a:r>
              <a:rPr lang="cs-CZ"/>
              <a:t>*</a:t>
            </a:r>
            <a:endParaRPr lang="cs-CZ" sz="1200" i="0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65575" y="8820150"/>
            <a:ext cx="3032125" cy="463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19381" tIns="0" rIns="19381" bIns="0" numCol="1" anchor="b" anchorCtr="0" compatLnSpc="1">
            <a:prstTxWarp prst="textNoShape">
              <a:avLst/>
            </a:prstTxWarp>
          </a:bodyPr>
          <a:lstStyle>
            <a:lvl1pPr algn="r" defTabSz="930275">
              <a:defRPr kumimoji="1" sz="1000" i="1">
                <a:latin typeface="Tahoma" charset="0"/>
              </a:defRPr>
            </a:lvl1pPr>
          </a:lstStyle>
          <a:p>
            <a:r>
              <a:rPr lang="cs-CZ"/>
              <a:t>##</a:t>
            </a:r>
            <a:endParaRPr lang="cs-CZ" sz="1200" i="0"/>
          </a:p>
        </p:txBody>
      </p:sp>
    </p:spTree>
    <p:extLst>
      <p:ext uri="{BB962C8B-B14F-4D97-AF65-F5344CB8AC3E}">
        <p14:creationId xmlns:p14="http://schemas.microsoft.com/office/powerpoint/2010/main" val="1622127656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5842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3584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3584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3584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cs-CZ"/>
              </a:p>
            </p:txBody>
          </p:sp>
        </p:grpSp>
        <p:grpSp>
          <p:nvGrpSpPr>
            <p:cNvPr id="3584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3584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3584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cs-CZ"/>
              </a:p>
            </p:txBody>
          </p:sp>
        </p:grpSp>
        <p:sp>
          <p:nvSpPr>
            <p:cNvPr id="3584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cs-CZ"/>
            </a:p>
          </p:txBody>
        </p:sp>
        <p:sp>
          <p:nvSpPr>
            <p:cNvPr id="3585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cs-CZ"/>
            </a:p>
          </p:txBody>
        </p:sp>
        <p:sp>
          <p:nvSpPr>
            <p:cNvPr id="3585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cs-CZ"/>
            </a:p>
          </p:txBody>
        </p:sp>
      </p:grpSp>
      <p:sp>
        <p:nvSpPr>
          <p:cNvPr id="3585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676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cs-CZ" noProof="0" smtClean="0"/>
              <a:t>Kliknutím lze upravit styl.</a:t>
            </a:r>
          </a:p>
        </p:txBody>
      </p:sp>
      <p:sp>
        <p:nvSpPr>
          <p:cNvPr id="3585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cs-CZ" noProof="0" smtClean="0"/>
              <a:t>Kliknutím lze upravit styl předlohy.</a:t>
            </a:r>
          </a:p>
        </p:txBody>
      </p:sp>
      <p:sp>
        <p:nvSpPr>
          <p:cNvPr id="3585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cs-CZ"/>
          </a:p>
        </p:txBody>
      </p:sp>
      <p:sp>
        <p:nvSpPr>
          <p:cNvPr id="3585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cs-CZ"/>
          </a:p>
        </p:txBody>
      </p:sp>
      <p:sp>
        <p:nvSpPr>
          <p:cNvPr id="3585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6A14F3CD-E410-4197-86A4-9B8AAE6D731A}" type="slidenum">
              <a:rPr lang="cs-CZ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ECE668-CCAA-441E-A72E-8E6F213AC562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354813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0E6FBA-9AA4-437A-833B-52BE84EE80DE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54203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9394039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23955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1900568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581061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517419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693523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69396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20004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933FBA-26E5-4017-9524-AF2F7167928F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4544377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2527274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20715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25.6.2013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5056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A34F02-26CA-42E3-A86D-7E12E532D54B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695471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F1C1EE0-A1D2-40ED-ADC9-325CDA1DA569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827962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B72E03B-E752-4566-9D04-5650B7875223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40539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244708-F11D-4B13-812D-3B90C4986A35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646116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2143EA-6CD2-4894-A071-6C29F4194DA1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64490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C1A7C69-4C08-4E51-A514-B51294435A21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890876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na ikonu přidáte obrázek.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7AC682-E7D3-458C-955F-BFE71FC73F4F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667291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1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kumimoji="1" lang="cs-CZ" sz="2400">
              <a:latin typeface="Tahoma" charset="0"/>
            </a:endParaRPr>
          </a:p>
        </p:txBody>
      </p:sp>
      <p:sp>
        <p:nvSpPr>
          <p:cNvPr id="3482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 předlohy nadpisů.</a:t>
            </a:r>
          </a:p>
        </p:txBody>
      </p:sp>
      <p:sp>
        <p:nvSpPr>
          <p:cNvPr id="3482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</a:p>
        </p:txBody>
      </p:sp>
      <p:sp>
        <p:nvSpPr>
          <p:cNvPr id="3482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latin typeface="+mn-lt"/>
              </a:defRPr>
            </a:lvl1pPr>
          </a:lstStyle>
          <a:p>
            <a:endParaRPr lang="cs-CZ"/>
          </a:p>
        </p:txBody>
      </p:sp>
      <p:sp>
        <p:nvSpPr>
          <p:cNvPr id="3482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latin typeface="+mn-lt"/>
              </a:defRPr>
            </a:lvl1pPr>
          </a:lstStyle>
          <a:p>
            <a:endParaRPr lang="cs-CZ"/>
          </a:p>
        </p:txBody>
      </p:sp>
      <p:sp>
        <p:nvSpPr>
          <p:cNvPr id="3482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latin typeface="+mn-lt"/>
              </a:defRPr>
            </a:lvl1pPr>
          </a:lstStyle>
          <a:p>
            <a:fld id="{1B117050-25F1-424C-B8A6-8103B896A604}" type="slidenum">
              <a:rPr lang="cs-CZ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96B46041-382D-4232-BFBA-429AF0AF9248}" type="datetimeFigureOut">
              <a:rPr lang="cs-CZ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25.6.2013</a:t>
            </a:fld>
            <a:endParaRPr lang="cs-CZ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endParaRPr lang="cs-CZ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1DEE9BD9-1C50-4676-862D-F92D62D90227}" type="slidenum">
              <a:rPr lang="cs-CZ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cs-CZ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393788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4_zmena.docx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reseni_rozvaha.docx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1_zmena.docx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2_zmena.docx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3_zmena.docx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Zástupný symbol pro obsah 3"/>
          <p:cNvPicPr>
            <a:picLocks noGrp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03548" y="476672"/>
            <a:ext cx="8100900" cy="1656184"/>
          </a:xfrm>
          <a:prstGeom prst="rect">
            <a:avLst/>
          </a:prstGeom>
          <a:noFill/>
          <a:ln>
            <a:noFill/>
          </a:ln>
        </p:spPr>
      </p:pic>
      <p:sp>
        <p:nvSpPr>
          <p:cNvPr id="5" name="Obdélník 4"/>
          <p:cNvSpPr/>
          <p:nvPr/>
        </p:nvSpPr>
        <p:spPr>
          <a:xfrm>
            <a:off x="1043608" y="2492896"/>
            <a:ext cx="7128792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cs-CZ" b="1" dirty="0">
                <a:solidFill>
                  <a:prstClr val="black"/>
                </a:solidFill>
                <a:latin typeface="Calibri"/>
              </a:rPr>
              <a:t>Projektový </a:t>
            </a:r>
            <a:r>
              <a:rPr lang="cs-CZ" b="1" dirty="0" smtClean="0">
                <a:solidFill>
                  <a:prstClr val="black"/>
                </a:solidFill>
                <a:latin typeface="Calibri"/>
              </a:rPr>
              <a:t>záměr:</a:t>
            </a:r>
            <a:endParaRPr lang="cs-CZ" dirty="0">
              <a:solidFill>
                <a:prstClr val="black"/>
              </a:solidFill>
              <a:latin typeface="Calibri"/>
            </a:endParaRPr>
          </a:p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cs-CZ" b="1" dirty="0">
                <a:solidFill>
                  <a:prstClr val="black"/>
                </a:solidFill>
                <a:latin typeface="Calibri"/>
              </a:rPr>
              <a:t> </a:t>
            </a:r>
            <a:endParaRPr lang="cs-CZ" dirty="0">
              <a:solidFill>
                <a:prstClr val="black"/>
              </a:solidFill>
              <a:latin typeface="Calibri"/>
            </a:endParaRP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cs-CZ" b="1" dirty="0">
                <a:solidFill>
                  <a:srgbClr val="FF0000"/>
                </a:solidFill>
                <a:latin typeface="Calibri"/>
              </a:rPr>
              <a:t>Moderní škola, moderní výuka 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cs-CZ" b="1" dirty="0">
                <a:solidFill>
                  <a:srgbClr val="FF0000"/>
                </a:solidFill>
                <a:latin typeface="Calibri"/>
              </a:rPr>
              <a:t> 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cs-CZ" b="1" dirty="0">
                <a:solidFill>
                  <a:srgbClr val="FF0000"/>
                </a:solidFill>
                <a:latin typeface="Calibri"/>
              </a:rPr>
              <a:t>EU peníze středním </a:t>
            </a:r>
            <a:r>
              <a:rPr lang="cs-CZ" b="1" dirty="0" smtClean="0">
                <a:solidFill>
                  <a:srgbClr val="FF0000"/>
                </a:solidFill>
                <a:latin typeface="Calibri"/>
              </a:rPr>
              <a:t>školám</a:t>
            </a:r>
          </a:p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endParaRPr lang="cs-CZ" dirty="0">
              <a:solidFill>
                <a:prstClr val="black"/>
              </a:solidFill>
              <a:latin typeface="Calibri"/>
            </a:endParaRPr>
          </a:p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r>
              <a:rPr lang="cs-CZ" b="1" dirty="0">
                <a:solidFill>
                  <a:prstClr val="black"/>
                </a:solidFill>
                <a:latin typeface="Calibri"/>
              </a:rPr>
              <a:t>Střední škola sociální péče a služeb, Zábřeh, nám. 8. května 2</a:t>
            </a:r>
          </a:p>
        </p:txBody>
      </p:sp>
    </p:spTree>
    <p:extLst>
      <p:ext uri="{BB962C8B-B14F-4D97-AF65-F5344CB8AC3E}">
        <p14:creationId xmlns:p14="http://schemas.microsoft.com/office/powerpoint/2010/main" val="3420836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Čtvrtý účetní případ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99592" y="2017713"/>
            <a:ext cx="8055496" cy="4114800"/>
          </a:xfrm>
        </p:spPr>
        <p:txBody>
          <a:bodyPr/>
          <a:lstStyle/>
          <a:p>
            <a:r>
              <a:rPr lang="cs-CZ" dirty="0" smtClean="0"/>
              <a:t>Výpis z úvěrového účtu – z úvěru zaplacena faktura dodavateli 90 000 Kč</a:t>
            </a:r>
          </a:p>
          <a:p>
            <a:pPr marL="0" indent="0" algn="ctr">
              <a:buNone/>
            </a:pPr>
            <a:r>
              <a:rPr lang="cs-CZ" dirty="0" smtClean="0">
                <a:solidFill>
                  <a:schemeClr val="accent1">
                    <a:lumMod val="75000"/>
                  </a:schemeClr>
                </a:solidFill>
              </a:rPr>
              <a:t>P+ Bankovní úvěry</a:t>
            </a:r>
          </a:p>
          <a:p>
            <a:pPr marL="0" indent="0" algn="ctr">
              <a:buNone/>
            </a:pPr>
            <a:r>
              <a:rPr lang="cs-CZ" dirty="0" smtClean="0">
                <a:solidFill>
                  <a:schemeClr val="accent1">
                    <a:lumMod val="75000"/>
                  </a:schemeClr>
                </a:solidFill>
              </a:rPr>
              <a:t>P- Dodavatelé</a:t>
            </a:r>
          </a:p>
          <a:p>
            <a:pPr marL="0" indent="0">
              <a:buNone/>
            </a:pPr>
            <a:endParaRPr lang="cs-CZ" dirty="0"/>
          </a:p>
          <a:p>
            <a:r>
              <a:rPr lang="cs-CZ" dirty="0" smtClean="0"/>
              <a:t>Sestavte </a:t>
            </a:r>
            <a:r>
              <a:rPr lang="cs-CZ" dirty="0"/>
              <a:t>rozvahu po </a:t>
            </a:r>
            <a:r>
              <a:rPr lang="cs-CZ" dirty="0" smtClean="0"/>
              <a:t>4. </a:t>
            </a:r>
            <a:r>
              <a:rPr lang="cs-CZ" dirty="0"/>
              <a:t>změně!</a:t>
            </a:r>
          </a:p>
          <a:p>
            <a:r>
              <a:rPr lang="cs-CZ" dirty="0"/>
              <a:t>Kontrola zde </a:t>
            </a:r>
          </a:p>
          <a:p>
            <a:endParaRPr lang="cs-CZ" dirty="0"/>
          </a:p>
        </p:txBody>
      </p:sp>
      <p:cxnSp>
        <p:nvCxnSpPr>
          <p:cNvPr id="6" name="Přímá spojnice se šipkou 5"/>
          <p:cNvCxnSpPr/>
          <p:nvPr/>
        </p:nvCxnSpPr>
        <p:spPr bwMode="auto">
          <a:xfrm>
            <a:off x="3923928" y="5805264"/>
            <a:ext cx="1152128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7" name="Vývojový diagram: sumační spojení 6">
            <a:hlinkClick r:id="rId2" action="ppaction://hlinkfile"/>
          </p:cNvPr>
          <p:cNvSpPr/>
          <p:nvPr/>
        </p:nvSpPr>
        <p:spPr bwMode="auto">
          <a:xfrm>
            <a:off x="5076056" y="5553236"/>
            <a:ext cx="576064" cy="504056"/>
          </a:xfrm>
          <a:prstGeom prst="flowChartSummingJunction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3290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4 základní typy změn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4800" dirty="0" smtClean="0"/>
              <a:t>A+		P+</a:t>
            </a:r>
          </a:p>
          <a:p>
            <a:r>
              <a:rPr lang="cs-CZ" sz="4800" dirty="0" smtClean="0"/>
              <a:t>A- 		P-	</a:t>
            </a:r>
          </a:p>
          <a:p>
            <a:r>
              <a:rPr lang="cs-CZ" sz="4800" dirty="0" smtClean="0"/>
              <a:t>A+		A-</a:t>
            </a:r>
          </a:p>
          <a:p>
            <a:r>
              <a:rPr lang="cs-CZ" sz="4800" dirty="0" smtClean="0"/>
              <a:t>P+		P-</a:t>
            </a:r>
            <a:r>
              <a:rPr lang="cs-CZ" dirty="0" smtClean="0"/>
              <a:t>		   	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236590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Shrnutí rozvahových změn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27584" y="2017713"/>
            <a:ext cx="8127504" cy="4114800"/>
          </a:xfrm>
        </p:spPr>
        <p:txBody>
          <a:bodyPr/>
          <a:lstStyle/>
          <a:p>
            <a:r>
              <a:rPr lang="cs-CZ" dirty="0" smtClean="0"/>
              <a:t>Každý účetní případ mění rozvahu ve      2 rozvahových položkách.</a:t>
            </a:r>
          </a:p>
          <a:p>
            <a:r>
              <a:rPr lang="cs-CZ" dirty="0" smtClean="0"/>
              <a:t>Některé změny nastanou na obou stranách rozvahy.</a:t>
            </a:r>
          </a:p>
          <a:p>
            <a:r>
              <a:rPr lang="cs-CZ" dirty="0" smtClean="0"/>
              <a:t>Některé změny nastanou jen na jedné straně rozvahy.</a:t>
            </a:r>
          </a:p>
          <a:p>
            <a:r>
              <a:rPr lang="cs-CZ" dirty="0" smtClean="0"/>
              <a:t>Po každém případu trvá rozvahová rovnováha.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9957143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Závěrečné informace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27584" y="2017713"/>
            <a:ext cx="8127504" cy="4114800"/>
          </a:xfrm>
        </p:spPr>
        <p:txBody>
          <a:bodyPr/>
          <a:lstStyle/>
          <a:p>
            <a:r>
              <a:rPr lang="cs-CZ" sz="2400" dirty="0" smtClean="0"/>
              <a:t>Materiál je určen </a:t>
            </a:r>
            <a:r>
              <a:rPr lang="cs-CZ" sz="2400" dirty="0" smtClean="0">
                <a:solidFill>
                  <a:srgbClr val="000000"/>
                </a:solidFill>
              </a:rPr>
              <a:t>pro bezplatné používání pro potřeby výuky a vzdělávání na všech typech škol a školských zařízeních. Jakékoliv další využití podléhá autorskému zákonu.</a:t>
            </a:r>
          </a:p>
          <a:p>
            <a:r>
              <a:rPr lang="cs-CZ" sz="2400" dirty="0"/>
              <a:t>Zdroj: </a:t>
            </a:r>
            <a:r>
              <a:rPr lang="cs-CZ" sz="2400" dirty="0">
                <a:solidFill>
                  <a:srgbClr val="000000"/>
                </a:solidFill>
              </a:rPr>
              <a:t>ŠTOHL, Pavel. </a:t>
            </a:r>
            <a:r>
              <a:rPr lang="cs-CZ" sz="2400" i="1" dirty="0">
                <a:solidFill>
                  <a:srgbClr val="000000"/>
                </a:solidFill>
              </a:rPr>
              <a:t>Učebnice účetnictví 2011</a:t>
            </a:r>
            <a:r>
              <a:rPr lang="cs-CZ" sz="2400" dirty="0">
                <a:solidFill>
                  <a:srgbClr val="000000"/>
                </a:solidFill>
              </a:rPr>
              <a:t>: </a:t>
            </a:r>
            <a:r>
              <a:rPr lang="cs-CZ" sz="2400" i="1" dirty="0">
                <a:solidFill>
                  <a:srgbClr val="000000"/>
                </a:solidFill>
              </a:rPr>
              <a:t>pro střední školy a pro veřejnost</a:t>
            </a:r>
            <a:r>
              <a:rPr lang="cs-CZ" sz="2400" dirty="0">
                <a:solidFill>
                  <a:srgbClr val="000000"/>
                </a:solidFill>
              </a:rPr>
              <a:t>. 12., </a:t>
            </a:r>
            <a:r>
              <a:rPr lang="cs-CZ" sz="2400" dirty="0" err="1">
                <a:solidFill>
                  <a:srgbClr val="000000"/>
                </a:solidFill>
              </a:rPr>
              <a:t>upr</a:t>
            </a:r>
            <a:r>
              <a:rPr lang="cs-CZ" sz="2400" dirty="0">
                <a:solidFill>
                  <a:srgbClr val="000000"/>
                </a:solidFill>
              </a:rPr>
              <a:t>. vyd. Znojmo: Pavel </a:t>
            </a:r>
            <a:r>
              <a:rPr lang="cs-CZ" sz="2400" dirty="0" err="1">
                <a:solidFill>
                  <a:srgbClr val="000000"/>
                </a:solidFill>
              </a:rPr>
              <a:t>Štohl</a:t>
            </a:r>
            <a:r>
              <a:rPr lang="cs-CZ" sz="2400" dirty="0">
                <a:solidFill>
                  <a:srgbClr val="000000"/>
                </a:solidFill>
              </a:rPr>
              <a:t>, 2011, ISBN </a:t>
            </a:r>
            <a:r>
              <a:rPr lang="cs-CZ" sz="2400" dirty="0" smtClean="0">
                <a:solidFill>
                  <a:srgbClr val="000000"/>
                </a:solidFill>
              </a:rPr>
              <a:t>978-80-87237-35-9.</a:t>
            </a:r>
          </a:p>
          <a:p>
            <a:pPr lvl="0"/>
            <a:r>
              <a:rPr lang="cs-CZ" sz="2400" dirty="0" smtClean="0"/>
              <a:t>Ostatní objekty a text </a:t>
            </a:r>
            <a:r>
              <a:rPr lang="cs-CZ" sz="2400" dirty="0">
                <a:solidFill>
                  <a:srgbClr val="000000"/>
                </a:solidFill>
              </a:rPr>
              <a:t>je vlastní originální tvorbou autora nebo jsou součástí softwaru Microsoft® Office.</a:t>
            </a:r>
          </a:p>
          <a:p>
            <a:endParaRPr lang="cs-CZ" sz="2400" dirty="0" smtClean="0"/>
          </a:p>
          <a:p>
            <a:endParaRPr lang="cs-CZ" sz="2400" dirty="0"/>
          </a:p>
        </p:txBody>
      </p:sp>
    </p:spTree>
    <p:extLst>
      <p:ext uri="{BB962C8B-B14F-4D97-AF65-F5344CB8AC3E}">
        <p14:creationId xmlns:p14="http://schemas.microsoft.com/office/powerpoint/2010/main" val="2619117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Základy účetnictví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Změny rozvahových položek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588985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Proč dochází ke změnám?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27584" y="2017713"/>
            <a:ext cx="8127504" cy="4114800"/>
          </a:xfrm>
        </p:spPr>
        <p:txBody>
          <a:bodyPr/>
          <a:lstStyle/>
          <a:p>
            <a:r>
              <a:rPr lang="cs-CZ" dirty="0" smtClean="0"/>
              <a:t>Rozvaha vyjadřuje stav aktiv a pasiv       k určitému dni.</a:t>
            </a:r>
          </a:p>
          <a:p>
            <a:r>
              <a:rPr lang="cs-CZ" dirty="0" smtClean="0"/>
              <a:t>Hospodářskou činností – nákupem, výrobou, prodejem – se majetek a zdroje financování dostávají do koloběhu, ve kterém mění svou formu.</a:t>
            </a:r>
          </a:p>
          <a:p>
            <a:r>
              <a:rPr lang="cs-CZ" dirty="0" smtClean="0"/>
              <a:t>Proto v každé firmě dochází ke změnám   v aktivech a pasivech.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52106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Účetní případy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755576" y="2017713"/>
            <a:ext cx="8199512" cy="4114800"/>
          </a:xfrm>
        </p:spPr>
        <p:txBody>
          <a:bodyPr/>
          <a:lstStyle/>
          <a:p>
            <a:r>
              <a:rPr lang="cs-CZ" dirty="0" smtClean="0"/>
              <a:t>Hospodářské operace (např. prodej výrobků, nákup materiálu, platba dodavateli) musí být zapsány v účetních dokladech.</a:t>
            </a:r>
          </a:p>
          <a:p>
            <a:endParaRPr lang="cs-CZ" dirty="0"/>
          </a:p>
          <a:p>
            <a:r>
              <a:rPr lang="cs-CZ" dirty="0" smtClean="0"/>
              <a:t>Hospodářské operace doložené účetními doklady se nazývají </a:t>
            </a:r>
            <a:r>
              <a:rPr lang="cs-CZ" u="sng" dirty="0" smtClean="0"/>
              <a:t>účetními případy</a:t>
            </a:r>
            <a:r>
              <a:rPr lang="cs-CZ" dirty="0" smtClean="0"/>
              <a:t>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462585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Změny rozvahových položek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27584" y="2017713"/>
            <a:ext cx="8127504" cy="4114800"/>
          </a:xfrm>
        </p:spPr>
        <p:txBody>
          <a:bodyPr/>
          <a:lstStyle/>
          <a:p>
            <a:r>
              <a:rPr lang="cs-CZ" dirty="0"/>
              <a:t>s</a:t>
            </a:r>
            <a:r>
              <a:rPr lang="cs-CZ" dirty="0" smtClean="0"/>
              <a:t>e zachycují změnou rozvahových stavů příslušných aktiv a pasiv,</a:t>
            </a:r>
          </a:p>
          <a:p>
            <a:endParaRPr lang="cs-CZ" dirty="0"/>
          </a:p>
          <a:p>
            <a:r>
              <a:rPr lang="cs-CZ" dirty="0"/>
              <a:t>p</a:t>
            </a:r>
            <a:r>
              <a:rPr lang="cs-CZ" dirty="0" smtClean="0"/>
              <a:t>ro každý účetní případ lze sestavit novou rozvahu.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897955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Zahajovací rozvaha k 1.1.20..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Sestavte </a:t>
            </a:r>
            <a:r>
              <a:rPr lang="cs-CZ" smtClean="0"/>
              <a:t>zahajovací </a:t>
            </a:r>
            <a:r>
              <a:rPr lang="cs-CZ" smtClean="0"/>
              <a:t>rozvahu, </a:t>
            </a:r>
            <a:r>
              <a:rPr lang="cs-CZ" dirty="0" smtClean="0"/>
              <a:t>známe-li:</a:t>
            </a:r>
          </a:p>
          <a:p>
            <a:pPr marL="0" indent="0">
              <a:buNone/>
            </a:pPr>
            <a:r>
              <a:rPr lang="cs-CZ" dirty="0" smtClean="0"/>
              <a:t>Pokladna 		  15 000</a:t>
            </a:r>
          </a:p>
          <a:p>
            <a:pPr marL="0" indent="0">
              <a:buNone/>
            </a:pPr>
            <a:r>
              <a:rPr lang="cs-CZ" dirty="0" smtClean="0"/>
              <a:t>Běžný účet	269 000</a:t>
            </a:r>
          </a:p>
          <a:p>
            <a:pPr marL="0" indent="0">
              <a:buNone/>
            </a:pPr>
            <a:r>
              <a:rPr lang="cs-CZ" dirty="0" smtClean="0"/>
              <a:t>Zákl. kapitál	359 000</a:t>
            </a:r>
          </a:p>
          <a:p>
            <a:pPr marL="0" indent="0">
              <a:buNone/>
            </a:pPr>
            <a:r>
              <a:rPr lang="cs-CZ" dirty="0" smtClean="0"/>
              <a:t>Dodavatelé	100 000</a:t>
            </a:r>
          </a:p>
          <a:p>
            <a:pPr marL="0" indent="0">
              <a:buNone/>
            </a:pPr>
            <a:r>
              <a:rPr lang="cs-CZ" dirty="0" smtClean="0"/>
              <a:t>Závazky k FÚ	  45 000			</a:t>
            </a:r>
          </a:p>
          <a:p>
            <a:pPr marL="0" indent="0">
              <a:buNone/>
            </a:pPr>
            <a:r>
              <a:rPr lang="cs-CZ" dirty="0" smtClean="0"/>
              <a:t>Odběratelé	220 000	</a:t>
            </a:r>
          </a:p>
          <a:p>
            <a:pPr marL="0" indent="0">
              <a:buNone/>
            </a:pPr>
            <a:r>
              <a:rPr lang="cs-CZ" dirty="0"/>
              <a:t> </a:t>
            </a:r>
            <a:r>
              <a:rPr lang="cs-CZ" dirty="0" smtClean="0"/>
              <a:t>	</a:t>
            </a:r>
            <a:endParaRPr lang="cs-CZ" dirty="0"/>
          </a:p>
        </p:txBody>
      </p:sp>
      <p:sp>
        <p:nvSpPr>
          <p:cNvPr id="4" name="Mrak 3"/>
          <p:cNvSpPr/>
          <p:nvPr/>
        </p:nvSpPr>
        <p:spPr bwMode="auto">
          <a:xfrm>
            <a:off x="6948264" y="4991757"/>
            <a:ext cx="1944216" cy="1080120"/>
          </a:xfrm>
          <a:prstGeom prst="cloud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cs-CZ" sz="2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hlinkClick r:id="rId2" action="ppaction://hlinkfile"/>
              </a:rPr>
              <a:t>řešení</a:t>
            </a:r>
            <a:endParaRPr kumimoji="0" lang="cs-CZ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236362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První účetní případ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971600" y="2017713"/>
            <a:ext cx="7983488" cy="4114800"/>
          </a:xfrm>
        </p:spPr>
        <p:txBody>
          <a:bodyPr/>
          <a:lstStyle/>
          <a:p>
            <a:r>
              <a:rPr lang="cs-CZ" dirty="0" smtClean="0"/>
              <a:t>Výpis z běžného účtu (VBÚ) – úhrada faktury od odběratele 220 000 Kč</a:t>
            </a:r>
          </a:p>
          <a:p>
            <a:pPr marL="0" indent="0" algn="ctr">
              <a:buNone/>
            </a:pPr>
            <a:r>
              <a:rPr lang="cs-CZ" dirty="0" smtClean="0">
                <a:solidFill>
                  <a:schemeClr val="accent1">
                    <a:lumMod val="75000"/>
                  </a:schemeClr>
                </a:solidFill>
              </a:rPr>
              <a:t>A+ Odběratelé</a:t>
            </a:r>
          </a:p>
          <a:p>
            <a:pPr marL="0" indent="0" algn="ctr">
              <a:buNone/>
            </a:pPr>
            <a:r>
              <a:rPr lang="cs-CZ" dirty="0" smtClean="0">
                <a:solidFill>
                  <a:schemeClr val="accent1">
                    <a:lumMod val="75000"/>
                  </a:schemeClr>
                </a:solidFill>
              </a:rPr>
              <a:t>A- Bankovní účty</a:t>
            </a:r>
          </a:p>
          <a:p>
            <a:pPr marL="0" indent="0" algn="ctr">
              <a:buNone/>
            </a:pPr>
            <a:endParaRPr lang="cs-CZ" dirty="0">
              <a:solidFill>
                <a:schemeClr val="accent1">
                  <a:lumMod val="75000"/>
                </a:schemeClr>
              </a:solidFill>
            </a:endParaRPr>
          </a:p>
          <a:p>
            <a:r>
              <a:rPr lang="cs-CZ" dirty="0" smtClean="0"/>
              <a:t>Sestavte rozvahu po 1. změně!</a:t>
            </a:r>
          </a:p>
          <a:p>
            <a:r>
              <a:rPr lang="cs-CZ" dirty="0" smtClean="0"/>
              <a:t>Kontrola zde </a:t>
            </a:r>
            <a:endParaRPr lang="cs-CZ" dirty="0"/>
          </a:p>
        </p:txBody>
      </p:sp>
      <p:cxnSp>
        <p:nvCxnSpPr>
          <p:cNvPr id="5" name="Přímá spojnice se šipkou 4"/>
          <p:cNvCxnSpPr/>
          <p:nvPr/>
        </p:nvCxnSpPr>
        <p:spPr bwMode="auto">
          <a:xfrm>
            <a:off x="4067944" y="5721767"/>
            <a:ext cx="1080120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" name="Vývojový diagram: sumační spojení 5">
            <a:hlinkClick r:id="rId2" action="ppaction://hlinkfile"/>
          </p:cNvPr>
          <p:cNvSpPr/>
          <p:nvPr/>
        </p:nvSpPr>
        <p:spPr bwMode="auto">
          <a:xfrm>
            <a:off x="5235667" y="5451737"/>
            <a:ext cx="576064" cy="540060"/>
          </a:xfrm>
          <a:prstGeom prst="flowChartSummingJunction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764147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Druhý účetní případ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971600" y="2017713"/>
            <a:ext cx="7983488" cy="4114800"/>
          </a:xfrm>
        </p:spPr>
        <p:txBody>
          <a:bodyPr/>
          <a:lstStyle/>
          <a:p>
            <a:r>
              <a:rPr lang="cs-CZ" dirty="0" smtClean="0"/>
              <a:t>Faktura došlá + příjemka – dodavatel nám dodal materiál současně s fakturou 90 000 Kč</a:t>
            </a:r>
          </a:p>
          <a:p>
            <a:pPr marL="0" indent="0" algn="ctr">
              <a:buNone/>
            </a:pPr>
            <a:r>
              <a:rPr lang="cs-CZ" dirty="0" smtClean="0">
                <a:solidFill>
                  <a:schemeClr val="accent1">
                    <a:lumMod val="75000"/>
                  </a:schemeClr>
                </a:solidFill>
              </a:rPr>
              <a:t>A+ Materiál</a:t>
            </a:r>
          </a:p>
          <a:p>
            <a:pPr marL="0" indent="0" algn="ctr">
              <a:buNone/>
            </a:pPr>
            <a:r>
              <a:rPr lang="cs-CZ" dirty="0" smtClean="0">
                <a:solidFill>
                  <a:schemeClr val="accent1">
                    <a:lumMod val="75000"/>
                  </a:schemeClr>
                </a:solidFill>
              </a:rPr>
              <a:t>P+ Dodavatelé</a:t>
            </a:r>
          </a:p>
          <a:p>
            <a:r>
              <a:rPr lang="cs-CZ" dirty="0" smtClean="0"/>
              <a:t>Sestavte </a:t>
            </a:r>
            <a:r>
              <a:rPr lang="cs-CZ" dirty="0"/>
              <a:t>rozvahu po </a:t>
            </a:r>
            <a:r>
              <a:rPr lang="cs-CZ" dirty="0" smtClean="0"/>
              <a:t>2. </a:t>
            </a:r>
            <a:r>
              <a:rPr lang="cs-CZ" dirty="0"/>
              <a:t>změně!</a:t>
            </a:r>
          </a:p>
          <a:p>
            <a:r>
              <a:rPr lang="cs-CZ" dirty="0"/>
              <a:t>Kontrola zde </a:t>
            </a:r>
          </a:p>
          <a:p>
            <a:pPr marL="0" indent="0">
              <a:buNone/>
            </a:pPr>
            <a:endParaRPr lang="cs-CZ" dirty="0"/>
          </a:p>
        </p:txBody>
      </p:sp>
      <p:cxnSp>
        <p:nvCxnSpPr>
          <p:cNvPr id="5" name="Přímá spojnice se šipkou 4"/>
          <p:cNvCxnSpPr/>
          <p:nvPr/>
        </p:nvCxnSpPr>
        <p:spPr bwMode="auto">
          <a:xfrm>
            <a:off x="3995936" y="5661248"/>
            <a:ext cx="1224136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6" name="Vývojový diagram: sumační spojení 5">
            <a:hlinkClick r:id="rId2" action="ppaction://hlinkfile"/>
          </p:cNvPr>
          <p:cNvSpPr/>
          <p:nvPr/>
        </p:nvSpPr>
        <p:spPr bwMode="auto">
          <a:xfrm>
            <a:off x="5266731" y="5409220"/>
            <a:ext cx="576064" cy="504056"/>
          </a:xfrm>
          <a:prstGeom prst="flowChartSummingJunction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690633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Třetí účetní případ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99592" y="2017713"/>
            <a:ext cx="8055496" cy="4114800"/>
          </a:xfrm>
        </p:spPr>
        <p:txBody>
          <a:bodyPr/>
          <a:lstStyle/>
          <a:p>
            <a:r>
              <a:rPr lang="cs-CZ" dirty="0" smtClean="0"/>
              <a:t>VBÚ – z účtu zaplacena daň finančnímu úřadu 25 000 Kč</a:t>
            </a:r>
          </a:p>
          <a:p>
            <a:pPr marL="0" indent="0" algn="ctr">
              <a:buNone/>
            </a:pPr>
            <a:r>
              <a:rPr lang="cs-CZ" dirty="0" smtClean="0">
                <a:solidFill>
                  <a:schemeClr val="accent1">
                    <a:lumMod val="75000"/>
                  </a:schemeClr>
                </a:solidFill>
              </a:rPr>
              <a:t>A – Bankovní účty</a:t>
            </a:r>
          </a:p>
          <a:p>
            <a:pPr marL="0" indent="0" algn="ctr">
              <a:buNone/>
            </a:pPr>
            <a:r>
              <a:rPr lang="cs-CZ" dirty="0" smtClean="0">
                <a:solidFill>
                  <a:schemeClr val="accent1">
                    <a:lumMod val="75000"/>
                  </a:schemeClr>
                </a:solidFill>
              </a:rPr>
              <a:t>P –  Závazky k FÚ</a:t>
            </a:r>
          </a:p>
          <a:p>
            <a:endParaRPr lang="cs-CZ" dirty="0" smtClean="0"/>
          </a:p>
          <a:p>
            <a:r>
              <a:rPr lang="cs-CZ" dirty="0"/>
              <a:t>Sestavte rozvahu po </a:t>
            </a:r>
            <a:r>
              <a:rPr lang="cs-CZ" dirty="0" smtClean="0"/>
              <a:t>3. </a:t>
            </a:r>
            <a:r>
              <a:rPr lang="cs-CZ" dirty="0"/>
              <a:t>změně!</a:t>
            </a:r>
          </a:p>
          <a:p>
            <a:r>
              <a:rPr lang="cs-CZ" dirty="0"/>
              <a:t>Kontrola zde </a:t>
            </a:r>
          </a:p>
          <a:p>
            <a:endParaRPr lang="cs-CZ" dirty="0"/>
          </a:p>
        </p:txBody>
      </p:sp>
      <p:cxnSp>
        <p:nvCxnSpPr>
          <p:cNvPr id="5" name="Přímá spojnice se šipkou 4"/>
          <p:cNvCxnSpPr/>
          <p:nvPr/>
        </p:nvCxnSpPr>
        <p:spPr bwMode="auto">
          <a:xfrm>
            <a:off x="3995936" y="5733256"/>
            <a:ext cx="1152128" cy="0"/>
          </a:xfrm>
          <a:prstGeom prst="straightConnector1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7" name="Vývojový diagram: sumační spojení 6">
            <a:hlinkClick r:id="rId2" action="ppaction://hlinkfile"/>
          </p:cNvPr>
          <p:cNvSpPr/>
          <p:nvPr/>
        </p:nvSpPr>
        <p:spPr bwMode="auto">
          <a:xfrm>
            <a:off x="5148064" y="5517232"/>
            <a:ext cx="576064" cy="504056"/>
          </a:xfrm>
          <a:prstGeom prst="flowChartSummingJunction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922963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zentace školení zaměstnanců">
  <a:themeElements>
    <a:clrScheme name="Blends 5">
      <a:dk1>
        <a:srgbClr val="000000"/>
      </a:dk1>
      <a:lt1>
        <a:srgbClr val="FFFFFF"/>
      </a:lt1>
      <a:dk2>
        <a:srgbClr val="000066"/>
      </a:dk2>
      <a:lt2>
        <a:srgbClr val="333333"/>
      </a:lt2>
      <a:accent1>
        <a:srgbClr val="C4709A"/>
      </a:accent1>
      <a:accent2>
        <a:srgbClr val="4B4EB5"/>
      </a:accent2>
      <a:accent3>
        <a:srgbClr val="FFFFFF"/>
      </a:accent3>
      <a:accent4>
        <a:srgbClr val="000000"/>
      </a:accent4>
      <a:accent5>
        <a:srgbClr val="DEBBCA"/>
      </a:accent5>
      <a:accent6>
        <a:srgbClr val="4346A4"/>
      </a:accent6>
      <a:hlink>
        <a:srgbClr val="C481CF"/>
      </a:hlink>
      <a:folHlink>
        <a:srgbClr val="76B749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Prezentace školení zaměstnanců</Template>
  <TotalTime>204</TotalTime>
  <Words>377</Words>
  <Application>Microsoft Office PowerPoint</Application>
  <PresentationFormat>Předvádění na obrazovce (4:3)</PresentationFormat>
  <Paragraphs>72</Paragraphs>
  <Slides>13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2</vt:i4>
      </vt:variant>
      <vt:variant>
        <vt:lpstr>Nadpisy snímků</vt:lpstr>
      </vt:variant>
      <vt:variant>
        <vt:i4>13</vt:i4>
      </vt:variant>
    </vt:vector>
  </HeadingPairs>
  <TitlesOfParts>
    <vt:vector size="15" baseType="lpstr">
      <vt:lpstr>Prezentace školení zaměstnanců</vt:lpstr>
      <vt:lpstr>Motiv systému Office</vt:lpstr>
      <vt:lpstr>Prezentace aplikace PowerPoint</vt:lpstr>
      <vt:lpstr>Základy účetnictví</vt:lpstr>
      <vt:lpstr>Proč dochází ke změnám?</vt:lpstr>
      <vt:lpstr>Účetní případy</vt:lpstr>
      <vt:lpstr>Změny rozvahových položek</vt:lpstr>
      <vt:lpstr>Zahajovací rozvaha k 1.1.20..</vt:lpstr>
      <vt:lpstr>První účetní případ</vt:lpstr>
      <vt:lpstr>Druhý účetní případ</vt:lpstr>
      <vt:lpstr>Třetí účetní případ</vt:lpstr>
      <vt:lpstr>Čtvrtý účetní případ</vt:lpstr>
      <vt:lpstr>4 základní typy změn</vt:lpstr>
      <vt:lpstr>Shrnutí rozvahových změn</vt:lpstr>
      <vt:lpstr>Závěrečné informace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</dc:title>
  <dc:creator>uzivatel</dc:creator>
  <cp:lastModifiedBy> </cp:lastModifiedBy>
  <cp:revision>34</cp:revision>
  <dcterms:created xsi:type="dcterms:W3CDTF">2013-01-13T09:50:17Z</dcterms:created>
  <dcterms:modified xsi:type="dcterms:W3CDTF">2013-06-25T12:30:03Z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TC010130221029</vt:lpwstr>
  </property>
</Properties>
</file>