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  <p:sldMasterId id="2147483673" r:id="rId2"/>
  </p:sldMasterIdLst>
  <p:notesMasterIdLst>
    <p:notesMasterId r:id="rId16"/>
  </p:notesMasterIdLst>
  <p:handoutMasterIdLst>
    <p:handoutMasterId r:id="rId17"/>
  </p:handoutMasterIdLst>
  <p:sldIdLst>
    <p:sldId id="276" r:id="rId3"/>
    <p:sldId id="267" r:id="rId4"/>
    <p:sldId id="277" r:id="rId5"/>
    <p:sldId id="278" r:id="rId6"/>
    <p:sldId id="279" r:id="rId7"/>
    <p:sldId id="282" r:id="rId8"/>
    <p:sldId id="283" r:id="rId9"/>
    <p:sldId id="284" r:id="rId10"/>
    <p:sldId id="285" r:id="rId11"/>
    <p:sldId id="286" r:id="rId12"/>
    <p:sldId id="280" r:id="rId13"/>
    <p:sldId id="281" r:id="rId14"/>
    <p:sldId id="270" r:id="rId15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66" d="100"/>
          <a:sy n="66" d="100"/>
        </p:scale>
        <p:origin x="-5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charset="0"/>
              </a:defRPr>
            </a:lvl1pPr>
          </a:lstStyle>
          <a:p>
            <a:endParaRPr lang="cs-CZ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charset="0"/>
              </a:defRPr>
            </a:lvl1pPr>
          </a:lstStyle>
          <a:p>
            <a:fld id="{7B9BCE2D-351E-414C-8551-2CA70E037AA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1186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16. 7. 1996</a:t>
            </a:r>
            <a:endParaRPr lang="cs-CZ" sz="1200" i="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10075"/>
            <a:ext cx="5133975" cy="417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675" tIns="46840" rIns="93675" bIns="468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321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*</a:t>
            </a:r>
            <a:endParaRPr lang="cs-CZ" sz="1200" i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20150"/>
            <a:ext cx="30321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charset="0"/>
              </a:defRPr>
            </a:lvl1pPr>
          </a:lstStyle>
          <a:p>
            <a:r>
              <a:rPr lang="cs-CZ"/>
              <a:t>##</a:t>
            </a:r>
            <a:endParaRPr lang="cs-CZ" sz="1200" i="0"/>
          </a:p>
        </p:txBody>
      </p:sp>
    </p:spTree>
    <p:extLst>
      <p:ext uri="{BB962C8B-B14F-4D97-AF65-F5344CB8AC3E}">
        <p14:creationId xmlns:p14="http://schemas.microsoft.com/office/powerpoint/2010/main" val="162212765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A14F3CD-E410-4197-86A4-9B8AAE6D731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CE668-CCAA-441E-A72E-8E6F213AC56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548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0E6FBA-9AA4-437A-833B-52BE84EE80DE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420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6041-382D-4232-BFBA-429AF0AF9248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25.6.2013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9BD9-1C50-4676-862D-F92D62D9022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9403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6041-382D-4232-BFBA-429AF0AF9248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25.6.2013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9BD9-1C50-4676-862D-F92D62D9022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395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6041-382D-4232-BFBA-429AF0AF9248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25.6.2013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9BD9-1C50-4676-862D-F92D62D9022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005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6041-382D-4232-BFBA-429AF0AF9248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25.6.2013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9BD9-1C50-4676-862D-F92D62D9022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810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6041-382D-4232-BFBA-429AF0AF9248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25.6.2013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9BD9-1C50-4676-862D-F92D62D9022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1741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6041-382D-4232-BFBA-429AF0AF9248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25.6.2013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9BD9-1C50-4676-862D-F92D62D9022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9352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6041-382D-4232-BFBA-429AF0AF9248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25.6.2013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9BD9-1C50-4676-862D-F92D62D9022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939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6041-382D-4232-BFBA-429AF0AF9248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25.6.2013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9BD9-1C50-4676-862D-F92D62D9022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000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33FBA-26E5-4017-9524-AF2F7167928F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54437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6041-382D-4232-BFBA-429AF0AF9248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25.6.2013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9BD9-1C50-4676-862D-F92D62D9022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2727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6041-382D-4232-BFBA-429AF0AF9248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25.6.2013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9BD9-1C50-4676-862D-F92D62D9022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071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6041-382D-4232-BFBA-429AF0AF9248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25.6.2013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E9BD9-1C50-4676-862D-F92D62D9022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05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A34F02-26CA-42E3-A86D-7E12E532D54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9547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1C1EE0-A1D2-40ED-ADC9-325CDA1DA56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2796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2E03B-E752-4566-9D04-5650B787522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053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44708-F11D-4B13-812D-3B90C4986A3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4611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143EA-6CD2-4894-A071-6C29F4194DA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4490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A7C69-4C08-4E51-A514-B51294435A2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9087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AC682-E7D3-458C-955F-BFE71FC73F4F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6729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kumimoji="1" lang="cs-CZ" sz="2400">
              <a:latin typeface="Tahoma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1B117050-25F1-424C-B8A6-8103B896A604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96B46041-382D-4232-BFBA-429AF0AF9248}" type="datetimeFigureOut">
              <a:rPr lang="cs-CZ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25.6.2013</a:t>
            </a:fld>
            <a:endParaRPr lang="cs-CZ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cs-CZ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DEE9BD9-1C50-4676-862D-F92D62D90227}" type="slidenum">
              <a:rPr lang="cs-CZ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378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4_zmena.doc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reseni_rozvaha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1_zmena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2_zmena.doc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3_zmena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476672"/>
            <a:ext cx="8100900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bdélník 4"/>
          <p:cNvSpPr/>
          <p:nvPr/>
        </p:nvSpPr>
        <p:spPr>
          <a:xfrm>
            <a:off x="1043608" y="2492896"/>
            <a:ext cx="71287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cs-CZ" b="1" dirty="0">
                <a:solidFill>
                  <a:prstClr val="black"/>
                </a:solidFill>
                <a:latin typeface="Calibri"/>
              </a:rPr>
              <a:t>Projektový </a:t>
            </a:r>
            <a:r>
              <a:rPr lang="cs-CZ" b="1" dirty="0" smtClean="0">
                <a:solidFill>
                  <a:prstClr val="black"/>
                </a:solidFill>
                <a:latin typeface="Calibri"/>
              </a:rPr>
              <a:t>záměr:</a:t>
            </a:r>
            <a:endParaRPr lang="cs-CZ" dirty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cs-CZ" b="1" dirty="0">
                <a:solidFill>
                  <a:prstClr val="black"/>
                </a:solidFill>
                <a:latin typeface="Calibri"/>
              </a:rPr>
              <a:t> </a:t>
            </a:r>
            <a:endParaRPr lang="cs-CZ" dirty="0">
              <a:solidFill>
                <a:prstClr val="black"/>
              </a:solidFill>
              <a:latin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cs-CZ" b="1" dirty="0">
                <a:solidFill>
                  <a:srgbClr val="FF0000"/>
                </a:solidFill>
                <a:latin typeface="Calibri"/>
              </a:rPr>
              <a:t>Moderní škola, moderní výuka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cs-CZ" b="1" dirty="0">
                <a:solidFill>
                  <a:srgbClr val="FF0000"/>
                </a:solidFill>
                <a:latin typeface="Calibri"/>
              </a:rPr>
              <a:t>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cs-CZ" b="1" dirty="0">
                <a:solidFill>
                  <a:srgbClr val="FF0000"/>
                </a:solidFill>
                <a:latin typeface="Calibri"/>
              </a:rPr>
              <a:t>EU peníze středním </a:t>
            </a:r>
            <a:r>
              <a:rPr lang="cs-CZ" b="1" dirty="0" smtClean="0">
                <a:solidFill>
                  <a:srgbClr val="FF0000"/>
                </a:solidFill>
                <a:latin typeface="Calibri"/>
              </a:rPr>
              <a:t>školám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cs-CZ" dirty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cs-CZ" b="1" dirty="0">
                <a:solidFill>
                  <a:prstClr val="black"/>
                </a:solidFill>
                <a:latin typeface="Calibri"/>
              </a:rPr>
              <a:t>Střední škola sociální péče a služeb, Zábřeh, nám. 8. května 2</a:t>
            </a:r>
          </a:p>
        </p:txBody>
      </p:sp>
    </p:spTree>
    <p:extLst>
      <p:ext uri="{BB962C8B-B14F-4D97-AF65-F5344CB8AC3E}">
        <p14:creationId xmlns:p14="http://schemas.microsoft.com/office/powerpoint/2010/main" val="342083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Čtvrtý účetní případ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2017713"/>
            <a:ext cx="8055496" cy="4114800"/>
          </a:xfrm>
        </p:spPr>
        <p:txBody>
          <a:bodyPr/>
          <a:lstStyle/>
          <a:p>
            <a:r>
              <a:rPr lang="cs-CZ" dirty="0" smtClean="0"/>
              <a:t>Výpis z úvěrového účtu – z úvěru zaplacena faktura dodavateli 90 000 Kč</a:t>
            </a:r>
          </a:p>
          <a:p>
            <a:pPr marL="0" indent="0" algn="ctr">
              <a:buNone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P+ Bankovní úvěry</a:t>
            </a:r>
          </a:p>
          <a:p>
            <a:pPr marL="0" indent="0" algn="ctr">
              <a:buNone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P- Dodavatelé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 smtClean="0"/>
              <a:t>Sestavte </a:t>
            </a:r>
            <a:r>
              <a:rPr lang="cs-CZ" dirty="0"/>
              <a:t>rozvahu po </a:t>
            </a:r>
            <a:r>
              <a:rPr lang="cs-CZ" dirty="0" smtClean="0"/>
              <a:t>4. </a:t>
            </a:r>
            <a:r>
              <a:rPr lang="cs-CZ" dirty="0"/>
              <a:t>změně!</a:t>
            </a:r>
          </a:p>
          <a:p>
            <a:r>
              <a:rPr lang="cs-CZ" dirty="0"/>
              <a:t>Kontrola zde </a:t>
            </a:r>
          </a:p>
          <a:p>
            <a:endParaRPr lang="cs-CZ" dirty="0"/>
          </a:p>
        </p:txBody>
      </p:sp>
      <p:cxnSp>
        <p:nvCxnSpPr>
          <p:cNvPr id="6" name="Přímá spojnice se šipkou 5"/>
          <p:cNvCxnSpPr/>
          <p:nvPr/>
        </p:nvCxnSpPr>
        <p:spPr bwMode="auto">
          <a:xfrm>
            <a:off x="3923928" y="5805264"/>
            <a:ext cx="115212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Vývojový diagram: sumační spojení 6">
            <a:hlinkClick r:id="rId2" action="ppaction://hlinkfile"/>
          </p:cNvPr>
          <p:cNvSpPr/>
          <p:nvPr/>
        </p:nvSpPr>
        <p:spPr bwMode="auto">
          <a:xfrm>
            <a:off x="5076056" y="5553236"/>
            <a:ext cx="576064" cy="50405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29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4 základní typy změn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4800" dirty="0" smtClean="0"/>
              <a:t>A+		P+</a:t>
            </a:r>
          </a:p>
          <a:p>
            <a:r>
              <a:rPr lang="cs-CZ" sz="4800" dirty="0" smtClean="0"/>
              <a:t>A- 		P-	</a:t>
            </a:r>
          </a:p>
          <a:p>
            <a:r>
              <a:rPr lang="cs-CZ" sz="4800" dirty="0" smtClean="0"/>
              <a:t>A+		A-</a:t>
            </a:r>
          </a:p>
          <a:p>
            <a:r>
              <a:rPr lang="cs-CZ" sz="4800" dirty="0" smtClean="0"/>
              <a:t>P+		P-</a:t>
            </a:r>
            <a:r>
              <a:rPr lang="cs-CZ" dirty="0" smtClean="0"/>
              <a:t>		   	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365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 rozvahových změn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2017713"/>
            <a:ext cx="8127504" cy="4114800"/>
          </a:xfrm>
        </p:spPr>
        <p:txBody>
          <a:bodyPr/>
          <a:lstStyle/>
          <a:p>
            <a:r>
              <a:rPr lang="cs-CZ" dirty="0" smtClean="0"/>
              <a:t>Každý účetní případ mění rozvahu ve      2 rozvahových položkách.</a:t>
            </a:r>
          </a:p>
          <a:p>
            <a:r>
              <a:rPr lang="cs-CZ" dirty="0" smtClean="0"/>
              <a:t>Některé změny nastanou na obou stranách rozvahy.</a:t>
            </a:r>
          </a:p>
          <a:p>
            <a:r>
              <a:rPr lang="cs-CZ" dirty="0" smtClean="0"/>
              <a:t>Některé změny nastanou jen na jedné straně rozvahy.</a:t>
            </a:r>
          </a:p>
          <a:p>
            <a:r>
              <a:rPr lang="cs-CZ" dirty="0" smtClean="0"/>
              <a:t>Po každém případu trvá rozvahová rovnováha.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571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Závěrečné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2017713"/>
            <a:ext cx="8127504" cy="4114800"/>
          </a:xfrm>
        </p:spPr>
        <p:txBody>
          <a:bodyPr/>
          <a:lstStyle/>
          <a:p>
            <a:r>
              <a:rPr lang="cs-CZ" sz="2400" dirty="0" smtClean="0"/>
              <a:t>Materiál je určen </a:t>
            </a:r>
            <a:r>
              <a:rPr lang="cs-CZ" sz="2400" dirty="0" smtClean="0">
                <a:solidFill>
                  <a:srgbClr val="000000"/>
                </a:solidFill>
              </a:rPr>
              <a:t>pro bezplatné používání pro potřeby výuky a vzdělávání na všech typech škol a školských zařízeních. Jakékoliv další využití podléhá autorskému zákonu.</a:t>
            </a:r>
          </a:p>
          <a:p>
            <a:r>
              <a:rPr lang="cs-CZ" sz="2400" dirty="0"/>
              <a:t>Zdroj: </a:t>
            </a:r>
            <a:r>
              <a:rPr lang="cs-CZ" sz="2400" dirty="0">
                <a:solidFill>
                  <a:srgbClr val="000000"/>
                </a:solidFill>
              </a:rPr>
              <a:t>ŠTOHL, Pavel. </a:t>
            </a:r>
            <a:r>
              <a:rPr lang="cs-CZ" sz="2400" i="1" dirty="0">
                <a:solidFill>
                  <a:srgbClr val="000000"/>
                </a:solidFill>
              </a:rPr>
              <a:t>Učebnice účetnictví 2011</a:t>
            </a:r>
            <a:r>
              <a:rPr lang="cs-CZ" sz="2400" dirty="0">
                <a:solidFill>
                  <a:srgbClr val="000000"/>
                </a:solidFill>
              </a:rPr>
              <a:t>: </a:t>
            </a:r>
            <a:r>
              <a:rPr lang="cs-CZ" sz="2400" i="1" dirty="0">
                <a:solidFill>
                  <a:srgbClr val="000000"/>
                </a:solidFill>
              </a:rPr>
              <a:t>pro střední školy a pro veřejnost</a:t>
            </a:r>
            <a:r>
              <a:rPr lang="cs-CZ" sz="2400" dirty="0">
                <a:solidFill>
                  <a:srgbClr val="000000"/>
                </a:solidFill>
              </a:rPr>
              <a:t>. 12., </a:t>
            </a:r>
            <a:r>
              <a:rPr lang="cs-CZ" sz="2400" dirty="0" err="1">
                <a:solidFill>
                  <a:srgbClr val="000000"/>
                </a:solidFill>
              </a:rPr>
              <a:t>upr</a:t>
            </a:r>
            <a:r>
              <a:rPr lang="cs-CZ" sz="2400" dirty="0">
                <a:solidFill>
                  <a:srgbClr val="000000"/>
                </a:solidFill>
              </a:rPr>
              <a:t>. vyd. Znojmo: Pavel </a:t>
            </a:r>
            <a:r>
              <a:rPr lang="cs-CZ" sz="2400" dirty="0" err="1">
                <a:solidFill>
                  <a:srgbClr val="000000"/>
                </a:solidFill>
              </a:rPr>
              <a:t>Štohl</a:t>
            </a:r>
            <a:r>
              <a:rPr lang="cs-CZ" sz="2400" dirty="0">
                <a:solidFill>
                  <a:srgbClr val="000000"/>
                </a:solidFill>
              </a:rPr>
              <a:t>, 2011, ISBN </a:t>
            </a:r>
            <a:r>
              <a:rPr lang="cs-CZ" sz="2400" dirty="0" smtClean="0">
                <a:solidFill>
                  <a:srgbClr val="000000"/>
                </a:solidFill>
              </a:rPr>
              <a:t>978-80-87237-35-9.</a:t>
            </a:r>
          </a:p>
          <a:p>
            <a:pPr lvl="0"/>
            <a:r>
              <a:rPr lang="cs-CZ" sz="2400" dirty="0" smtClean="0"/>
              <a:t>Ostatní objekty a text </a:t>
            </a:r>
            <a:r>
              <a:rPr lang="cs-CZ" sz="2400" dirty="0">
                <a:solidFill>
                  <a:srgbClr val="000000"/>
                </a:solidFill>
              </a:rPr>
              <a:t>je vlastní originální tvorbou autora nebo jsou součástí softwaru Microsoft® Office.</a:t>
            </a:r>
          </a:p>
          <a:p>
            <a:endParaRPr lang="cs-CZ" sz="2400" dirty="0" smtClean="0"/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6191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Základy účetnictví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Změny rozvahových položek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889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Proč dochází ke změnám?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2017713"/>
            <a:ext cx="8127504" cy="4114800"/>
          </a:xfrm>
        </p:spPr>
        <p:txBody>
          <a:bodyPr/>
          <a:lstStyle/>
          <a:p>
            <a:r>
              <a:rPr lang="cs-CZ" dirty="0" smtClean="0"/>
              <a:t>Rozvaha vyjadřuje stav aktiv a pasiv       k určitému dni.</a:t>
            </a:r>
          </a:p>
          <a:p>
            <a:r>
              <a:rPr lang="cs-CZ" dirty="0" smtClean="0"/>
              <a:t>Hospodářskou činností – nákupem, výrobou, prodejem – se majetek a zdroje financování dostávají do koloběhu, ve kterém mění svou formu.</a:t>
            </a:r>
          </a:p>
          <a:p>
            <a:r>
              <a:rPr lang="cs-CZ" dirty="0" smtClean="0"/>
              <a:t>Proto v každé firmě dochází ke změnám   v aktivech a pasivech.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5210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Účetní případy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2017713"/>
            <a:ext cx="8199512" cy="4114800"/>
          </a:xfrm>
        </p:spPr>
        <p:txBody>
          <a:bodyPr/>
          <a:lstStyle/>
          <a:p>
            <a:r>
              <a:rPr lang="cs-CZ" dirty="0" smtClean="0"/>
              <a:t>Hospodářské operace (např. prodej výrobků, nákup materiálu, platba dodavateli) musí být zapsány v účetních dokladech.</a:t>
            </a:r>
          </a:p>
          <a:p>
            <a:endParaRPr lang="cs-CZ" dirty="0"/>
          </a:p>
          <a:p>
            <a:r>
              <a:rPr lang="cs-CZ" dirty="0" smtClean="0"/>
              <a:t>Hospodářské operace doložené účetními doklady se nazývají </a:t>
            </a:r>
            <a:r>
              <a:rPr lang="cs-CZ" u="sng" dirty="0" smtClean="0"/>
              <a:t>účetními případy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625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Změny rozvahových položek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27584" y="2017713"/>
            <a:ext cx="8127504" cy="4114800"/>
          </a:xfrm>
        </p:spPr>
        <p:txBody>
          <a:bodyPr/>
          <a:lstStyle/>
          <a:p>
            <a:r>
              <a:rPr lang="cs-CZ" dirty="0"/>
              <a:t>s</a:t>
            </a:r>
            <a:r>
              <a:rPr lang="cs-CZ" dirty="0" smtClean="0"/>
              <a:t>e zachycují změnou rozvahových stavů příslušných aktiv a pasiv,</a:t>
            </a:r>
          </a:p>
          <a:p>
            <a:endParaRPr lang="cs-CZ" dirty="0"/>
          </a:p>
          <a:p>
            <a:r>
              <a:rPr lang="cs-CZ" dirty="0"/>
              <a:t>p</a:t>
            </a:r>
            <a:r>
              <a:rPr lang="cs-CZ" dirty="0" smtClean="0"/>
              <a:t>ro každý účetní případ lze sestavit novou rozvahu.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979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Zahajovací rozvaha k 1.1.20..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Sestavte </a:t>
            </a:r>
            <a:r>
              <a:rPr lang="cs-CZ" smtClean="0"/>
              <a:t>zahajovací </a:t>
            </a:r>
            <a:r>
              <a:rPr lang="cs-CZ" smtClean="0"/>
              <a:t>rozvahu, </a:t>
            </a:r>
            <a:r>
              <a:rPr lang="cs-CZ" dirty="0" smtClean="0"/>
              <a:t>známe-li:</a:t>
            </a:r>
          </a:p>
          <a:p>
            <a:pPr marL="0" indent="0">
              <a:buNone/>
            </a:pPr>
            <a:r>
              <a:rPr lang="cs-CZ" dirty="0" smtClean="0"/>
              <a:t>Pokladna 		  15 000</a:t>
            </a:r>
          </a:p>
          <a:p>
            <a:pPr marL="0" indent="0">
              <a:buNone/>
            </a:pPr>
            <a:r>
              <a:rPr lang="cs-CZ" dirty="0" smtClean="0"/>
              <a:t>Běžný účet	269 000</a:t>
            </a:r>
          </a:p>
          <a:p>
            <a:pPr marL="0" indent="0">
              <a:buNone/>
            </a:pPr>
            <a:r>
              <a:rPr lang="cs-CZ" dirty="0" smtClean="0"/>
              <a:t>Zákl. kapitál	359 000</a:t>
            </a:r>
          </a:p>
          <a:p>
            <a:pPr marL="0" indent="0">
              <a:buNone/>
            </a:pPr>
            <a:r>
              <a:rPr lang="cs-CZ" dirty="0" smtClean="0"/>
              <a:t>Dodavatelé	100 000</a:t>
            </a:r>
          </a:p>
          <a:p>
            <a:pPr marL="0" indent="0">
              <a:buNone/>
            </a:pPr>
            <a:r>
              <a:rPr lang="cs-CZ" dirty="0" smtClean="0"/>
              <a:t>Závazky k FÚ	  45 000			</a:t>
            </a:r>
          </a:p>
          <a:p>
            <a:pPr marL="0" indent="0">
              <a:buNone/>
            </a:pPr>
            <a:r>
              <a:rPr lang="cs-CZ" dirty="0" smtClean="0"/>
              <a:t>Odběratelé	220 000	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	</a:t>
            </a:r>
            <a:endParaRPr lang="cs-CZ" dirty="0"/>
          </a:p>
        </p:txBody>
      </p:sp>
      <p:sp>
        <p:nvSpPr>
          <p:cNvPr id="4" name="Mrak 3"/>
          <p:cNvSpPr/>
          <p:nvPr/>
        </p:nvSpPr>
        <p:spPr bwMode="auto">
          <a:xfrm>
            <a:off x="6948264" y="4991757"/>
            <a:ext cx="1944216" cy="1080120"/>
          </a:xfrm>
          <a:prstGeom prst="cloud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2" action="ppaction://hlinkfile"/>
              </a:rPr>
              <a:t>řešení</a:t>
            </a:r>
            <a:endParaRPr kumimoji="0" lang="cs-CZ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63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První účetní případ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2017713"/>
            <a:ext cx="7983488" cy="4114800"/>
          </a:xfrm>
        </p:spPr>
        <p:txBody>
          <a:bodyPr/>
          <a:lstStyle/>
          <a:p>
            <a:r>
              <a:rPr lang="cs-CZ" dirty="0" smtClean="0"/>
              <a:t>Výpis z běžného účtu (VBÚ) – úhrada faktury od odběratele 220 000 Kč</a:t>
            </a:r>
          </a:p>
          <a:p>
            <a:pPr marL="0" indent="0" algn="ctr">
              <a:buNone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A+ Odběratelé</a:t>
            </a:r>
          </a:p>
          <a:p>
            <a:pPr marL="0" indent="0" algn="ctr">
              <a:buNone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A- Bankovní účty</a:t>
            </a:r>
          </a:p>
          <a:p>
            <a:pPr marL="0" indent="0" algn="ctr">
              <a:buNone/>
            </a:pP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cs-CZ" dirty="0" smtClean="0"/>
              <a:t>Sestavte rozvahu po 1. změně!</a:t>
            </a:r>
          </a:p>
          <a:p>
            <a:r>
              <a:rPr lang="cs-CZ" dirty="0" smtClean="0"/>
              <a:t>Kontrola zde </a:t>
            </a:r>
            <a:endParaRPr lang="cs-CZ" dirty="0"/>
          </a:p>
        </p:txBody>
      </p:sp>
      <p:cxnSp>
        <p:nvCxnSpPr>
          <p:cNvPr id="5" name="Přímá spojnice se šipkou 4"/>
          <p:cNvCxnSpPr/>
          <p:nvPr/>
        </p:nvCxnSpPr>
        <p:spPr bwMode="auto">
          <a:xfrm>
            <a:off x="4067944" y="5721767"/>
            <a:ext cx="108012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Vývojový diagram: sumační spojení 5">
            <a:hlinkClick r:id="rId2" action="ppaction://hlinkfile"/>
          </p:cNvPr>
          <p:cNvSpPr/>
          <p:nvPr/>
        </p:nvSpPr>
        <p:spPr bwMode="auto">
          <a:xfrm>
            <a:off x="5235667" y="5451737"/>
            <a:ext cx="576064" cy="540060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41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Druhý účetní případ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2017713"/>
            <a:ext cx="7983488" cy="4114800"/>
          </a:xfrm>
        </p:spPr>
        <p:txBody>
          <a:bodyPr/>
          <a:lstStyle/>
          <a:p>
            <a:r>
              <a:rPr lang="cs-CZ" dirty="0" smtClean="0"/>
              <a:t>Faktura došlá + příjemka – dodavatel nám dodal materiál současně s fakturou 90 000 Kč</a:t>
            </a:r>
          </a:p>
          <a:p>
            <a:pPr marL="0" indent="0" algn="ctr">
              <a:buNone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A+ Materiál</a:t>
            </a:r>
          </a:p>
          <a:p>
            <a:pPr marL="0" indent="0" algn="ctr">
              <a:buNone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P+ Dodavatelé</a:t>
            </a:r>
          </a:p>
          <a:p>
            <a:r>
              <a:rPr lang="cs-CZ" dirty="0" smtClean="0"/>
              <a:t>Sestavte </a:t>
            </a:r>
            <a:r>
              <a:rPr lang="cs-CZ" dirty="0"/>
              <a:t>rozvahu po </a:t>
            </a:r>
            <a:r>
              <a:rPr lang="cs-CZ" dirty="0" smtClean="0"/>
              <a:t>2. </a:t>
            </a:r>
            <a:r>
              <a:rPr lang="cs-CZ" dirty="0"/>
              <a:t>změně!</a:t>
            </a:r>
          </a:p>
          <a:p>
            <a:r>
              <a:rPr lang="cs-CZ" dirty="0"/>
              <a:t>Kontrola zde </a:t>
            </a:r>
          </a:p>
          <a:p>
            <a:pPr marL="0" indent="0">
              <a:buNone/>
            </a:pPr>
            <a:endParaRPr lang="cs-CZ" dirty="0"/>
          </a:p>
        </p:txBody>
      </p:sp>
      <p:cxnSp>
        <p:nvCxnSpPr>
          <p:cNvPr id="5" name="Přímá spojnice se šipkou 4"/>
          <p:cNvCxnSpPr/>
          <p:nvPr/>
        </p:nvCxnSpPr>
        <p:spPr bwMode="auto">
          <a:xfrm>
            <a:off x="3995936" y="5661248"/>
            <a:ext cx="12241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Vývojový diagram: sumační spojení 5">
            <a:hlinkClick r:id="rId2" action="ppaction://hlinkfile"/>
          </p:cNvPr>
          <p:cNvSpPr/>
          <p:nvPr/>
        </p:nvSpPr>
        <p:spPr bwMode="auto">
          <a:xfrm>
            <a:off x="5266731" y="5409220"/>
            <a:ext cx="576064" cy="50405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06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Třetí účetní případ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2017713"/>
            <a:ext cx="8055496" cy="4114800"/>
          </a:xfrm>
        </p:spPr>
        <p:txBody>
          <a:bodyPr/>
          <a:lstStyle/>
          <a:p>
            <a:r>
              <a:rPr lang="cs-CZ" dirty="0" smtClean="0"/>
              <a:t>VBÚ – z účtu zaplacena daň finančnímu úřadu 25 000 Kč</a:t>
            </a:r>
          </a:p>
          <a:p>
            <a:pPr marL="0" indent="0" algn="ctr">
              <a:buNone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A – Bankovní účty</a:t>
            </a:r>
          </a:p>
          <a:p>
            <a:pPr marL="0" indent="0" algn="ctr">
              <a:buNone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P –  Závazky k FÚ</a:t>
            </a:r>
          </a:p>
          <a:p>
            <a:endParaRPr lang="cs-CZ" dirty="0" smtClean="0"/>
          </a:p>
          <a:p>
            <a:r>
              <a:rPr lang="cs-CZ" dirty="0"/>
              <a:t>Sestavte rozvahu po </a:t>
            </a:r>
            <a:r>
              <a:rPr lang="cs-CZ" dirty="0" smtClean="0"/>
              <a:t>3. </a:t>
            </a:r>
            <a:r>
              <a:rPr lang="cs-CZ" dirty="0"/>
              <a:t>změně!</a:t>
            </a:r>
          </a:p>
          <a:p>
            <a:r>
              <a:rPr lang="cs-CZ" dirty="0"/>
              <a:t>Kontrola zde </a:t>
            </a:r>
          </a:p>
          <a:p>
            <a:endParaRPr lang="cs-CZ" dirty="0"/>
          </a:p>
        </p:txBody>
      </p:sp>
      <p:cxnSp>
        <p:nvCxnSpPr>
          <p:cNvPr id="5" name="Přímá spojnice se šipkou 4"/>
          <p:cNvCxnSpPr/>
          <p:nvPr/>
        </p:nvCxnSpPr>
        <p:spPr bwMode="auto">
          <a:xfrm>
            <a:off x="3995936" y="5733256"/>
            <a:ext cx="115212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Vývojový diagram: sumační spojení 6">
            <a:hlinkClick r:id="rId2" action="ppaction://hlinkfile"/>
          </p:cNvPr>
          <p:cNvSpPr/>
          <p:nvPr/>
        </p:nvSpPr>
        <p:spPr bwMode="auto">
          <a:xfrm>
            <a:off x="5148064" y="5517232"/>
            <a:ext cx="576064" cy="504056"/>
          </a:xfrm>
          <a:prstGeom prst="flowChartSummingJunct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29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 školení zaměstnanců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školení zaměstnanců</Template>
  <TotalTime>204</TotalTime>
  <Words>377</Words>
  <Application>Microsoft Office PowerPoint</Application>
  <PresentationFormat>Předvádění na obrazovce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13</vt:i4>
      </vt:variant>
    </vt:vector>
  </HeadingPairs>
  <TitlesOfParts>
    <vt:vector size="15" baseType="lpstr">
      <vt:lpstr>Prezentace školení zaměstnanců</vt:lpstr>
      <vt:lpstr>Motiv systému Office</vt:lpstr>
      <vt:lpstr>Prezentace aplikace PowerPoint</vt:lpstr>
      <vt:lpstr>Základy účetnictví</vt:lpstr>
      <vt:lpstr>Proč dochází ke změnám?</vt:lpstr>
      <vt:lpstr>Účetní případy</vt:lpstr>
      <vt:lpstr>Změny rozvahových položek</vt:lpstr>
      <vt:lpstr>Zahajovací rozvaha k 1.1.20..</vt:lpstr>
      <vt:lpstr>První účetní případ</vt:lpstr>
      <vt:lpstr>Druhý účetní případ</vt:lpstr>
      <vt:lpstr>Třetí účetní případ</vt:lpstr>
      <vt:lpstr>Čtvrtý účetní případ</vt:lpstr>
      <vt:lpstr>4 základní typy změn</vt:lpstr>
      <vt:lpstr>Shrnutí rozvahových změn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</dc:title>
  <dc:creator>uzivatel</dc:creator>
  <cp:lastModifiedBy> </cp:lastModifiedBy>
  <cp:revision>34</cp:revision>
  <dcterms:created xsi:type="dcterms:W3CDTF">2013-01-13T09:50:17Z</dcterms:created>
  <dcterms:modified xsi:type="dcterms:W3CDTF">2013-06-25T12:30:03Z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TC010130221029</vt:lpwstr>
  </property>
</Properties>
</file>