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olný tvar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Volný tvar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Nadpis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7" name="Podnadpis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30" name="Zástupný symbol pro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A4EE0-33E0-4D7F-9F49-8F3284AE7A40}" type="datetimeFigureOut">
              <a:rPr lang="cs-CZ" smtClean="0"/>
              <a:t>20.1.2013</a:t>
            </a:fld>
            <a:endParaRPr lang="cs-CZ"/>
          </a:p>
        </p:txBody>
      </p: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27" name="Zástupný symbol pro číslo snímk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D3F08-86CD-4489-8A7B-49232217AA8A}" type="slidenum">
              <a:rPr lang="cs-CZ" smtClean="0"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A4EE0-33E0-4D7F-9F49-8F3284AE7A40}" type="datetimeFigureOut">
              <a:rPr lang="cs-CZ" smtClean="0"/>
              <a:t>20.1.2013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D3F08-86CD-4489-8A7B-49232217AA8A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A4EE0-33E0-4D7F-9F49-8F3284AE7A40}" type="datetimeFigureOut">
              <a:rPr lang="cs-CZ" smtClean="0"/>
              <a:t>20.1.2013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D3F08-86CD-4489-8A7B-49232217AA8A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A4EE0-33E0-4D7F-9F49-8F3284AE7A40}" type="datetimeFigureOut">
              <a:rPr lang="cs-CZ" smtClean="0"/>
              <a:t>20.1.2013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D3F08-86CD-4489-8A7B-49232217AA8A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olný tvar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Volný tvar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A4EE0-33E0-4D7F-9F49-8F3284AE7A40}" type="datetimeFigureOut">
              <a:rPr lang="cs-CZ" smtClean="0"/>
              <a:t>20.1.2013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D3F08-86CD-4489-8A7B-49232217AA8A}" type="slidenum">
              <a:rPr lang="cs-CZ" smtClean="0"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A4EE0-33E0-4D7F-9F49-8F3284AE7A40}" type="datetimeFigureOut">
              <a:rPr lang="cs-CZ" smtClean="0"/>
              <a:t>20.1.2013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D3F08-86CD-4489-8A7B-49232217AA8A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A4EE0-33E0-4D7F-9F49-8F3284AE7A40}" type="datetimeFigureOut">
              <a:rPr lang="cs-CZ" smtClean="0"/>
              <a:t>20.1.2013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D3F08-86CD-4489-8A7B-49232217AA8A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A4EE0-33E0-4D7F-9F49-8F3284AE7A40}" type="datetimeFigureOut">
              <a:rPr lang="cs-CZ" smtClean="0"/>
              <a:t>20.1.2013</a:t>
            </a:fld>
            <a:endParaRPr lang="cs-CZ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5CD3F08-86CD-4489-8A7B-49232217AA8A}" type="slidenum">
              <a:rPr lang="cs-CZ" smtClean="0"/>
              <a:t>‹#›</a:t>
            </a:fld>
            <a:endParaRPr lang="cs-CZ"/>
          </a:p>
        </p:txBody>
      </p:sp>
      <p:sp>
        <p:nvSpPr>
          <p:cNvPr id="9" name="Zástupný symbol pro zápatí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A4EE0-33E0-4D7F-9F49-8F3284AE7A40}" type="datetimeFigureOut">
              <a:rPr lang="cs-CZ" smtClean="0"/>
              <a:t>20.1.2013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D3F08-86CD-4489-8A7B-49232217AA8A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A4EE0-33E0-4D7F-9F49-8F3284AE7A40}" type="datetimeFigureOut">
              <a:rPr lang="cs-CZ" smtClean="0"/>
              <a:t>20.1.2013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15CD3F08-86CD-4489-8A7B-49232217AA8A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CF8A4EE0-33E0-4D7F-9F49-8F3284AE7A40}" type="datetimeFigureOut">
              <a:rPr lang="cs-CZ" smtClean="0"/>
              <a:t>20.1.2013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D3F08-86CD-4489-8A7B-49232217AA8A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Volný tvar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Volný tvar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Zástupný symbol pro nadpis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0" name="Zástupný symbol pro text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CF8A4EE0-33E0-4D7F-9F49-8F3284AE7A40}" type="datetimeFigureOut">
              <a:rPr lang="cs-CZ" smtClean="0"/>
              <a:t>20.1.2013</a:t>
            </a:fld>
            <a:endParaRPr lang="cs-CZ"/>
          </a:p>
        </p:txBody>
      </p:sp>
      <p:sp>
        <p:nvSpPr>
          <p:cNvPr id="22" name="Zástupný symbol pro zápatí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5CD3F08-86CD-4489-8A7B-49232217AA8A}" type="slidenum">
              <a:rPr lang="cs-CZ" smtClean="0"/>
              <a:t>‹#›</a:t>
            </a:fld>
            <a:endParaRPr lang="cs-CZ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Zastupitelstvo kraje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Územní samospráva jako součást veřejné správy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79337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Výbory </a:t>
            </a:r>
            <a:endParaRPr lang="cs-CZ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6576" indent="0">
              <a:buNone/>
            </a:pPr>
            <a:r>
              <a:rPr lang="cs-CZ" dirty="0" smtClean="0"/>
              <a:t>Povinně jsou zastupitelstvem kraje zřizovány výbory:</a:t>
            </a:r>
          </a:p>
          <a:p>
            <a:pPr marL="36576" indent="0">
              <a:buNone/>
            </a:pPr>
            <a:endParaRPr lang="cs-CZ" dirty="0" smtClean="0"/>
          </a:p>
          <a:p>
            <a:r>
              <a:rPr lang="cs-CZ" b="1" dirty="0" smtClean="0"/>
              <a:t>Výbor finanční</a:t>
            </a:r>
          </a:p>
          <a:p>
            <a:r>
              <a:rPr lang="cs-CZ" b="1" dirty="0" smtClean="0"/>
              <a:t>Výbor kontrolní</a:t>
            </a:r>
          </a:p>
          <a:p>
            <a:r>
              <a:rPr lang="cs-CZ" b="1" dirty="0" smtClean="0"/>
              <a:t>Výbor pro výchovu, vzdělávání a zaměstnanost.</a:t>
            </a:r>
          </a:p>
          <a:p>
            <a:endParaRPr lang="cs-CZ" dirty="0"/>
          </a:p>
          <a:p>
            <a:pPr marL="36576" indent="0">
              <a:buNone/>
            </a:pPr>
            <a:r>
              <a:rPr lang="cs-CZ" dirty="0" smtClean="0"/>
              <a:t>Tyto výbory jsou nejméně pětičlenné.</a:t>
            </a:r>
            <a:endParaRPr lang="cs-CZ" dirty="0"/>
          </a:p>
        </p:txBody>
      </p:sp>
      <p:pic>
        <p:nvPicPr>
          <p:cNvPr id="9219" name="Picture 3" descr="C:\Users\uzivatel\AppData\Local\Microsoft\Windows\Temporary Internet Files\Content.IE5\EUZ7C3HW\MC900441886[1].wmf"/>
          <p:cNvPicPr>
            <a:picLocks noChangeAspect="1" noChangeArrowheads="1"/>
          </p:cNvPicPr>
          <p:nvPr/>
        </p:nvPicPr>
        <p:blipFill>
          <a:blip r:embed="rId2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2137" y="2204864"/>
            <a:ext cx="2200275" cy="176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2957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/>
              <a:t>Použitá literatura a zdroje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Zákon č. 129/2000 Sb., o krajích, ve znění pozdějších předpisů</a:t>
            </a:r>
          </a:p>
          <a:p>
            <a:pPr marL="36576" indent="0">
              <a:buNone/>
            </a:pPr>
            <a:endParaRPr lang="cs-CZ" sz="2800" dirty="0"/>
          </a:p>
          <a:p>
            <a:r>
              <a:rPr lang="cs-CZ" sz="2800" dirty="0" smtClean="0"/>
              <a:t>Šíma, A. Suk, M. </a:t>
            </a:r>
            <a:r>
              <a:rPr lang="cs-CZ" sz="2800" i="1" dirty="0" smtClean="0"/>
              <a:t>Základy práva pro střední a vyšší odborné školy, 12. vydání. </a:t>
            </a:r>
            <a:r>
              <a:rPr lang="cs-CZ" sz="2800" dirty="0" smtClean="0"/>
              <a:t>Praha: C. H. Beck, 2012. ISBN 978-80-7179-343-4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4273012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/>
              <a:t>Závěrečné informace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800" i="1" dirty="0"/>
              <a:t>Materiál je určen pro bezplatné používání pro potřeby výuky a vzdělávání na všech typech škol a školských zařízeních. Jakékoliv další využití podléhá autorskému zákonu.</a:t>
            </a:r>
          </a:p>
          <a:p>
            <a:pPr>
              <a:buFont typeface="Wingdings" pitchFamily="2" charset="2"/>
              <a:buNone/>
            </a:pPr>
            <a:endParaRPr lang="cs-CZ" sz="2800" i="1" dirty="0"/>
          </a:p>
          <a:p>
            <a:r>
              <a:rPr lang="cs-CZ" sz="2800" i="1" dirty="0"/>
              <a:t>Ostatní objekty a text je vlastní originální tvorbou autora nebo jsou součástí softwaru Microsoft® Office 2010 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35761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zivatel\AppData\Local\Microsoft\Windows\Temporary Internet Files\Content.IE5\6FNF4Z28\MC900441880[1].wmf"/>
          <p:cNvPicPr>
            <a:picLocks noChangeAspect="1" noChangeArrowheads="1"/>
          </p:cNvPicPr>
          <p:nvPr/>
        </p:nvPicPr>
        <p:blipFill>
          <a:blip r:embed="rId2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829" y="692696"/>
            <a:ext cx="1207517" cy="1683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Zastupitelstvo kraje</a:t>
            </a:r>
            <a:endParaRPr lang="cs-CZ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616821"/>
            <a:ext cx="8291264" cy="5257800"/>
          </a:xfrm>
        </p:spPr>
        <p:txBody>
          <a:bodyPr>
            <a:normAutofit lnSpcReduction="10000"/>
          </a:bodyPr>
          <a:lstStyle/>
          <a:p>
            <a:r>
              <a:rPr lang="cs-CZ" b="1" dirty="0" smtClean="0"/>
              <a:t>Je </a:t>
            </a:r>
            <a:r>
              <a:rPr lang="cs-CZ" b="1" dirty="0"/>
              <a:t>nejvyšším orgánem </a:t>
            </a:r>
            <a:r>
              <a:rPr lang="cs-CZ" b="1" dirty="0" smtClean="0"/>
              <a:t>kraje.</a:t>
            </a:r>
          </a:p>
          <a:p>
            <a:pPr marL="36576" indent="0">
              <a:buNone/>
            </a:pPr>
            <a:endParaRPr lang="cs-CZ" b="1" dirty="0" smtClean="0"/>
          </a:p>
          <a:p>
            <a:pPr lvl="0"/>
            <a:r>
              <a:rPr lang="cs-CZ" b="1" dirty="0"/>
              <a:t>Skládá se z </a:t>
            </a:r>
            <a:r>
              <a:rPr lang="cs-CZ" b="1" dirty="0" smtClean="0"/>
              <a:t>členů volených v </a:t>
            </a:r>
            <a:r>
              <a:rPr lang="cs-CZ" b="1" dirty="0" smtClean="0"/>
              <a:t>krajských </a:t>
            </a:r>
            <a:r>
              <a:rPr lang="cs-CZ" b="1" dirty="0" smtClean="0"/>
              <a:t>volbách a </a:t>
            </a:r>
            <a:r>
              <a:rPr lang="cs-CZ" b="1" dirty="0"/>
              <a:t>jeho velikost závisí na počtu obyvatel </a:t>
            </a:r>
            <a:r>
              <a:rPr lang="cs-CZ" b="1" dirty="0" smtClean="0"/>
              <a:t>kraje</a:t>
            </a:r>
            <a:r>
              <a:rPr lang="cs-CZ" b="1" dirty="0"/>
              <a:t> </a:t>
            </a:r>
            <a:r>
              <a:rPr lang="cs-CZ" b="1" dirty="0" smtClean="0"/>
              <a:t>( </a:t>
            </a:r>
            <a:r>
              <a:rPr lang="cs-CZ" b="1" dirty="0"/>
              <a:t>45 – 65 členů). </a:t>
            </a:r>
            <a:endParaRPr lang="cs-CZ" b="1" dirty="0" smtClean="0"/>
          </a:p>
          <a:p>
            <a:pPr marL="36576" lvl="0" indent="0">
              <a:buNone/>
            </a:pPr>
            <a:endParaRPr lang="cs-CZ" dirty="0"/>
          </a:p>
          <a:p>
            <a:pPr lvl="0"/>
            <a:r>
              <a:rPr lang="cs-CZ" b="1" dirty="0"/>
              <a:t>Zastupitelstvu je vyhrazeno rozhodovat o nejdůležitějších věcech patřících do samostatné působnosti kraje. </a:t>
            </a:r>
            <a:endParaRPr lang="cs-CZ" b="1" dirty="0" smtClean="0"/>
          </a:p>
          <a:p>
            <a:pPr marL="36576" lvl="0" indent="0">
              <a:buNone/>
            </a:pPr>
            <a:endParaRPr lang="cs-CZ" dirty="0"/>
          </a:p>
          <a:p>
            <a:r>
              <a:rPr lang="cs-CZ" sz="1800" i="1" dirty="0" smtClean="0"/>
              <a:t>Ve věcech přenesené působnosti rozhoduje zastupitelstvo, jen stanoví-li tak zákon</a:t>
            </a:r>
            <a:endParaRPr lang="cs-CZ" sz="1800" i="1" dirty="0"/>
          </a:p>
        </p:txBody>
      </p:sp>
    </p:spTree>
    <p:extLst>
      <p:ext uri="{BB962C8B-B14F-4D97-AF65-F5344CB8AC3E}">
        <p14:creationId xmlns:p14="http://schemas.microsoft.com/office/powerpoint/2010/main" val="3308458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Člen zastupitelstva</a:t>
            </a:r>
            <a:endParaRPr lang="cs-CZ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340768"/>
            <a:ext cx="6851104" cy="5328592"/>
          </a:xfrm>
        </p:spPr>
        <p:txBody>
          <a:bodyPr>
            <a:normAutofit fontScale="92500" lnSpcReduction="20000"/>
          </a:bodyPr>
          <a:lstStyle/>
          <a:p>
            <a:r>
              <a:rPr lang="cs-CZ" sz="2800" b="1" dirty="0" smtClean="0"/>
              <a:t>Mandát člena zastupitelstva vzniká jeho zvolením </a:t>
            </a:r>
            <a:r>
              <a:rPr lang="cs-CZ" sz="2800" dirty="0" smtClean="0"/>
              <a:t>(</a:t>
            </a:r>
            <a:r>
              <a:rPr lang="cs-CZ" sz="2800" i="1" dirty="0" smtClean="0"/>
              <a:t>ke zvolení dojde ukončením hlasování v komunálních volbách, které se konají každé 4 roky na podzim)</a:t>
            </a:r>
          </a:p>
          <a:p>
            <a:pPr marL="36576" indent="0">
              <a:buNone/>
            </a:pPr>
            <a:endParaRPr lang="cs-CZ" sz="2800" i="1" dirty="0" smtClean="0"/>
          </a:p>
          <a:p>
            <a:r>
              <a:rPr lang="cs-CZ" sz="2800" b="1" dirty="0" smtClean="0"/>
              <a:t>Funkce člena zastupitelstva je veřejnou funkcí.</a:t>
            </a:r>
          </a:p>
          <a:p>
            <a:pPr marL="36576" indent="0">
              <a:buNone/>
            </a:pPr>
            <a:endParaRPr lang="cs-CZ" sz="2800" i="1" dirty="0" smtClean="0"/>
          </a:p>
          <a:p>
            <a:r>
              <a:rPr lang="cs-CZ" sz="2800" b="1" dirty="0" smtClean="0"/>
              <a:t>Na začátku prvního zasedání zastupitelstva</a:t>
            </a:r>
            <a:r>
              <a:rPr lang="cs-CZ" sz="2800" dirty="0" smtClean="0"/>
              <a:t>, jehož se člen zastupitelstva po svém zvolení účastní, </a:t>
            </a:r>
            <a:r>
              <a:rPr lang="cs-CZ" sz="2800" b="1" dirty="0" smtClean="0"/>
              <a:t>skládá člen zastupitelstva slib</a:t>
            </a:r>
            <a:r>
              <a:rPr lang="cs-CZ" sz="2800" dirty="0" smtClean="0"/>
              <a:t>, který potvrdí i svým podpisem.</a:t>
            </a:r>
            <a:endParaRPr lang="cs-CZ" sz="2800" dirty="0"/>
          </a:p>
        </p:txBody>
      </p:sp>
      <p:pic>
        <p:nvPicPr>
          <p:cNvPr id="2051" name="Picture 3" descr="C:\Users\uzivatel\AppData\Local\Microsoft\Windows\Temporary Internet Files\Content.IE5\EC6393UT\MM910001104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4810" y="1484785"/>
            <a:ext cx="1805228" cy="4224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1058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Slib člena zastupitelstva</a:t>
            </a:r>
            <a:endParaRPr lang="cs-CZ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707904" y="1340768"/>
            <a:ext cx="4680520" cy="5112568"/>
          </a:xfrm>
        </p:spPr>
        <p:txBody>
          <a:bodyPr>
            <a:normAutofit/>
          </a:bodyPr>
          <a:lstStyle/>
          <a:p>
            <a:endParaRPr lang="cs-CZ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6576" indent="0">
              <a:buNone/>
            </a:pPr>
            <a:r>
              <a:rPr lang="cs-CZ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Slibuji věrnost České republice. Slibuji na svou čest a svědomí, že svoji funkci budu vykonávat svědomitě, v zájmu kraje a jeho občanů a řídit se Ústavou a zákony České republiky.</a:t>
            </a:r>
            <a:endParaRPr lang="cs-CZ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 descr="C:\Users\uzivatel\AppData\Local\Microsoft\Windows\Temporary Internet Files\Content.IE5\EV9L4UV8\MC900056529[2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420888"/>
            <a:ext cx="2706722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9045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7457256" cy="1143000"/>
          </a:xfrm>
        </p:spPr>
        <p:txBody>
          <a:bodyPr/>
          <a:lstStyle/>
          <a:p>
            <a:r>
              <a:rPr lang="cs-CZ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Pravomoc zastupitelstva</a:t>
            </a:r>
            <a:endParaRPr lang="cs-CZ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91264" cy="5257800"/>
          </a:xfrm>
        </p:spPr>
        <p:txBody>
          <a:bodyPr>
            <a:normAutofit/>
          </a:bodyPr>
          <a:lstStyle/>
          <a:p>
            <a:r>
              <a:rPr lang="cs-CZ" sz="1400" i="1" dirty="0" smtClean="0"/>
              <a:t>Jsou uvedeny v § 35 - 37 zákona č. 129/2000 Sb., o krajích, ve znění pozdějších předpisů</a:t>
            </a:r>
          </a:p>
          <a:p>
            <a:endParaRPr lang="cs-CZ" sz="1400" i="1" dirty="0"/>
          </a:p>
          <a:p>
            <a:pPr marL="36576" indent="0">
              <a:buNone/>
            </a:pPr>
            <a:r>
              <a:rPr lang="cs-CZ" sz="28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Mezi pravomoci zastupitelstva patří</a:t>
            </a:r>
            <a:r>
              <a:rPr lang="cs-CZ" sz="2800" dirty="0" smtClean="0"/>
              <a:t>:</a:t>
            </a:r>
          </a:p>
          <a:p>
            <a:r>
              <a:rPr lang="cs-CZ" sz="2800" dirty="0" smtClean="0"/>
              <a:t>Zákonodárná iniciativa, tj. možnost předkládat návrhy zákonů Poslanecké sněmovně ČR</a:t>
            </a:r>
          </a:p>
          <a:p>
            <a:pPr marL="36576" indent="0">
              <a:buNone/>
            </a:pPr>
            <a:endParaRPr lang="cs-CZ" sz="2800" dirty="0" smtClean="0"/>
          </a:p>
          <a:p>
            <a:r>
              <a:rPr lang="cs-CZ" sz="2800" dirty="0" smtClean="0"/>
              <a:t>Předkládat návrhy Ústavnímu soudu na zrušení právních předpisů, má-li za to, že jsou v rozporu se zákonem</a:t>
            </a:r>
          </a:p>
          <a:p>
            <a:pPr marL="36576" indent="0">
              <a:buNone/>
            </a:pPr>
            <a:endParaRPr lang="cs-CZ" sz="2800" dirty="0" smtClean="0"/>
          </a:p>
          <a:p>
            <a:r>
              <a:rPr lang="cs-CZ" sz="2800" dirty="0" smtClean="0"/>
              <a:t>Vydávat obecně závazné vyhlášky kraje</a:t>
            </a:r>
          </a:p>
          <a:p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3884641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zivatel\AppData\Local\Microsoft\Windows\Temporary Internet Files\Content.IE5\0PPJ4EOF\MC900198342[1].wmf"/>
          <p:cNvPicPr>
            <a:picLocks noChangeAspect="1" noChangeArrowheads="1"/>
          </p:cNvPicPr>
          <p:nvPr/>
        </p:nvPicPr>
        <p:blipFill>
          <a:blip r:embed="rId2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4369" y="4801635"/>
            <a:ext cx="2289631" cy="2064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Pravomoc zastupitelstva</a:t>
            </a:r>
            <a:endParaRPr lang="cs-CZ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6923112" cy="4525963"/>
          </a:xfrm>
        </p:spPr>
        <p:txBody>
          <a:bodyPr/>
          <a:lstStyle/>
          <a:p>
            <a:r>
              <a:rPr lang="cs-CZ" dirty="0" smtClean="0"/>
              <a:t>Stanoví rozsah dopravní obslužnosti pro území kraje</a:t>
            </a:r>
          </a:p>
          <a:p>
            <a:endParaRPr lang="cs-CZ" dirty="0"/>
          </a:p>
          <a:p>
            <a:r>
              <a:rPr lang="cs-CZ" dirty="0" smtClean="0"/>
              <a:t>Rozhoduje o spolupráci kraje s jinými kraji a o mezinárodní spolupráci</a:t>
            </a:r>
          </a:p>
          <a:p>
            <a:endParaRPr lang="cs-CZ" dirty="0"/>
          </a:p>
          <a:p>
            <a:r>
              <a:rPr lang="cs-CZ" dirty="0" smtClean="0"/>
              <a:t>Schvaluje rozpočet a závěrečný účet kraje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49319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Pravomoc zastupitelstva</a:t>
            </a:r>
            <a:endParaRPr lang="cs-CZ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843808" y="1412776"/>
            <a:ext cx="5976664" cy="5256584"/>
          </a:xfrm>
        </p:spPr>
        <p:txBody>
          <a:bodyPr>
            <a:normAutofit fontScale="85000" lnSpcReduction="20000"/>
          </a:bodyPr>
          <a:lstStyle/>
          <a:p>
            <a:r>
              <a:rPr lang="cs-CZ" dirty="0" smtClean="0"/>
              <a:t>Zřizuje a ruší příspěvkové organizace kraje</a:t>
            </a:r>
          </a:p>
          <a:p>
            <a:r>
              <a:rPr lang="cs-CZ" dirty="0" smtClean="0"/>
              <a:t>Volí a odvolává hejtmana</a:t>
            </a:r>
          </a:p>
          <a:p>
            <a:r>
              <a:rPr lang="cs-CZ" dirty="0" smtClean="0"/>
              <a:t>Uděluje ceny kraje</a:t>
            </a:r>
          </a:p>
          <a:p>
            <a:r>
              <a:rPr lang="cs-CZ" dirty="0" smtClean="0"/>
              <a:t>Rozhoduje o vyhlášení krajského referenda</a:t>
            </a:r>
          </a:p>
          <a:p>
            <a:r>
              <a:rPr lang="cs-CZ" dirty="0" smtClean="0"/>
              <a:t>Rozhoduje o majetkoprávních úkonech kraje, např. o nabytí a převodu nemovitostí, poskytování věcných i peněžitých darů, poskytování dotací občanským sdružením a humanitárním organizacím apod.</a:t>
            </a:r>
          </a:p>
          <a:p>
            <a:r>
              <a:rPr lang="cs-CZ" dirty="0" smtClean="0"/>
              <a:t>…..</a:t>
            </a:r>
            <a:endParaRPr lang="cs-CZ" dirty="0"/>
          </a:p>
        </p:txBody>
      </p:sp>
      <p:pic>
        <p:nvPicPr>
          <p:cNvPr id="6146" name="Picture 2" descr="C:\Users\uzivatel\AppData\Local\Microsoft\Windows\Temporary Internet Files\Content.IE5\6FNF4Z28\MC900078737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636912"/>
            <a:ext cx="2671638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2537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zivatel\AppData\Local\Microsoft\Windows\Temporary Internet Files\Content.IE5\EC6393UT\MC90007880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941893"/>
            <a:ext cx="3286125" cy="2914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Jednání zastupitelstva</a:t>
            </a:r>
            <a:endParaRPr lang="cs-CZ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 smtClean="0"/>
              <a:t>Zastupitelstvo se schází dle potřeby, nejméně však jednou za 3 měsíce.</a:t>
            </a:r>
          </a:p>
          <a:p>
            <a:r>
              <a:rPr lang="cs-CZ" dirty="0" smtClean="0"/>
              <a:t>Zasedání písemně svolává a řídí hejtman kraje.</a:t>
            </a:r>
          </a:p>
          <a:p>
            <a:r>
              <a:rPr lang="cs-CZ" dirty="0" smtClean="0"/>
              <a:t>K přijetí usnesení, rozhodnutí je třeba souhlasu nadpoloviční většiny všech členů zastupitelstva.</a:t>
            </a:r>
          </a:p>
          <a:p>
            <a:r>
              <a:rPr lang="cs-CZ" dirty="0" smtClean="0"/>
              <a:t>Zasedání zastupitelstva je veřejné.</a:t>
            </a:r>
          </a:p>
          <a:p>
            <a:r>
              <a:rPr lang="cs-CZ" dirty="0" smtClean="0"/>
              <a:t>O průběhu zasedání se pořizuje zápis.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52731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8" name="Picture 6" descr="C:\Users\uzivatel\AppData\Local\Microsoft\Windows\Temporary Internet Files\Content.IE5\0PPJ4EOF\MC900441926[1].wmf"/>
          <p:cNvPicPr>
            <a:picLocks noChangeAspect="1" noChangeArrowheads="1"/>
          </p:cNvPicPr>
          <p:nvPr/>
        </p:nvPicPr>
        <p:blipFill>
          <a:blip r:embed="rId2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-48877"/>
            <a:ext cx="1991274" cy="1566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C:\Users\uzivatel\AppData\Local\Microsoft\Windows\Temporary Internet Files\Content.IE5\EV9L4UV8\MC900441884[1].wmf"/>
          <p:cNvPicPr>
            <a:picLocks noChangeAspect="1" noChangeArrowheads="1"/>
          </p:cNvPicPr>
          <p:nvPr/>
        </p:nvPicPr>
        <p:blipFill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1146" y="4365104"/>
            <a:ext cx="2676571" cy="2167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Výbory </a:t>
            </a:r>
            <a:endParaRPr lang="cs-CZ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 smtClean="0"/>
              <a:t>Jsou to iniciativní a kontrolní orgány zastupitelstva. </a:t>
            </a:r>
            <a:r>
              <a:rPr lang="cs-CZ" i="1" dirty="0" smtClean="0"/>
              <a:t>Plní úkoly uložené zastupitelstvem a zastupitelstvu se ze své činnosti zodpovídají.</a:t>
            </a:r>
          </a:p>
          <a:p>
            <a:r>
              <a:rPr lang="cs-CZ" b="1" dirty="0" smtClean="0"/>
              <a:t>V čele výboru stojí vždy jeden z členů zastupitelstva.</a:t>
            </a:r>
          </a:p>
          <a:p>
            <a:r>
              <a:rPr lang="cs-CZ" b="1" dirty="0" smtClean="0"/>
              <a:t>Počet členů je vždy lichý.</a:t>
            </a:r>
          </a:p>
          <a:p>
            <a:r>
              <a:rPr lang="cs-CZ" b="1" dirty="0" smtClean="0"/>
              <a:t>Výbory se schází dle potřeby.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1666406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ký">
  <a:themeElements>
    <a:clrScheme name="Modul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Technický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ký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85</TotalTime>
  <Words>468</Words>
  <Application>Microsoft Office PowerPoint</Application>
  <PresentationFormat>Předvádění na obrazovce (4:3)</PresentationFormat>
  <Paragraphs>68</Paragraphs>
  <Slides>12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3" baseType="lpstr">
      <vt:lpstr>Technický</vt:lpstr>
      <vt:lpstr>Zastupitelstvo kraje</vt:lpstr>
      <vt:lpstr>Zastupitelstvo kraje</vt:lpstr>
      <vt:lpstr>Člen zastupitelstva</vt:lpstr>
      <vt:lpstr>Slib člena zastupitelstva</vt:lpstr>
      <vt:lpstr>Pravomoc zastupitelstva</vt:lpstr>
      <vt:lpstr>Pravomoc zastupitelstva</vt:lpstr>
      <vt:lpstr>Pravomoc zastupitelstva</vt:lpstr>
      <vt:lpstr>Jednání zastupitelstva</vt:lpstr>
      <vt:lpstr>Výbory </vt:lpstr>
      <vt:lpstr>Výbory </vt:lpstr>
      <vt:lpstr>Použitá literatura a zdroje</vt:lpstr>
      <vt:lpstr>Závěrečné informace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Zastupitelstvo kraje</dc:title>
  <dc:creator>uzivatel</dc:creator>
  <cp:lastModifiedBy>uzivatel</cp:lastModifiedBy>
  <cp:revision>10</cp:revision>
  <dcterms:created xsi:type="dcterms:W3CDTF">2012-10-27T13:07:42Z</dcterms:created>
  <dcterms:modified xsi:type="dcterms:W3CDTF">2013-01-20T15:10:18Z</dcterms:modified>
</cp:coreProperties>
</file>