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2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á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á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6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63EF06-4862-4F56-8FA5-05A8E04C5F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26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BD2F3-1DE4-4C8F-8448-42DB7B4F1F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369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07D68-016C-4D44-9EDB-CE20E9950B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697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9B172-4774-45D5-BAA3-0ED49D949C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733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bdélník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á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á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DA05E8-A3BC-4F2B-A261-4A669ABA59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186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F2A3-FE6E-4591-B5A3-1500B5010B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35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A16D59-48DC-4DE9-8867-BDC2C9D0C6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691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B94D-650F-4A25-AC3D-C8F0CE1E5A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154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Obdélník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B79667-62CA-4122-8AA8-49D4F775B5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22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BBE205-DDC8-443D-AB06-264BCAFA3B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212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Vývojový diagram: postup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Vývojový diagram: postup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F4BCF6-224F-4F75-8E40-06AAE0473B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50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á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Obdélník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33" name="Zástupný symbol pro text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+mn-cs"/>
              </a:defRPr>
            </a:lvl1pPr>
            <a:extLst/>
          </a:lstStyle>
          <a:p>
            <a:pPr>
              <a:defRPr/>
            </a:pPr>
            <a:fld id="{10910330-47F9-4117-91AF-5D9E35097AD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8" r:id="rId2"/>
    <p:sldLayoutId id="2147483864" r:id="rId3"/>
    <p:sldLayoutId id="2147483859" r:id="rId4"/>
    <p:sldLayoutId id="2147483865" r:id="rId5"/>
    <p:sldLayoutId id="2147483860" r:id="rId6"/>
    <p:sldLayoutId id="2147483866" r:id="rId7"/>
    <p:sldLayoutId id="2147483867" r:id="rId8"/>
    <p:sldLayoutId id="2147483868" r:id="rId9"/>
    <p:sldLayoutId id="2147483861" r:id="rId10"/>
    <p:sldLayoutId id="2147483862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413F2A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13F2A"/>
          </a:solidFill>
          <a:latin typeface="Gill Sans MT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FF6700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909465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Rozpočtový proces obce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cs-CZ" dirty="0"/>
          </a:p>
        </p:txBody>
      </p:sp>
      <p:pic>
        <p:nvPicPr>
          <p:cNvPr id="8196" name="Picture 3" descr="C:\Users\uzivatel\AppData\Local\Microsoft\Windows\Temporary Internet Files\Content.IE5\EGKXF8U1\MC90019633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2590800"/>
            <a:ext cx="3687762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Kontrola plnění rozpočtu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mtClean="0"/>
              <a:t>v průběhu roku může docházet ke změnám, které nebylo možné předvídat (nižší výběr daní, krácení dotací, vyšší výdaje na sociální dávky apod.) </a:t>
            </a:r>
          </a:p>
          <a:p>
            <a:pPr>
              <a:buFontTx/>
              <a:buChar char="-"/>
            </a:pPr>
            <a:r>
              <a:rPr lang="cs-CZ" smtClean="0"/>
              <a:t>změny v rozpočtu se provádějí tzv. </a:t>
            </a:r>
            <a:r>
              <a:rPr lang="cs-CZ" b="1" i="1" smtClean="0"/>
              <a:t>rozpočtovými opatřeními</a:t>
            </a:r>
            <a:r>
              <a:rPr lang="cs-CZ" smtClean="0"/>
              <a:t>, které schvaluje zastupitelstvo obce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Skutečné plnění rozpočtu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po skončení roku je vypracován </a:t>
            </a:r>
            <a:r>
              <a:rPr lang="cs-CZ" b="1" i="1" dirty="0" smtClean="0"/>
              <a:t>závěrečný účet</a:t>
            </a:r>
            <a:r>
              <a:rPr lang="cs-CZ" dirty="0" smtClean="0"/>
              <a:t>,</a:t>
            </a:r>
            <a:r>
              <a:rPr lang="cs-CZ" b="1" i="1" dirty="0" smtClean="0"/>
              <a:t> </a:t>
            </a:r>
            <a:r>
              <a:rPr lang="cs-CZ" dirty="0" smtClean="0"/>
              <a:t>jedná se přehled skutečných příjmů </a:t>
            </a:r>
            <a:r>
              <a:rPr lang="cs-CZ" smtClean="0"/>
              <a:t>a </a:t>
            </a:r>
            <a:r>
              <a:rPr lang="cs-CZ" smtClean="0"/>
              <a:t>výdajů </a:t>
            </a:r>
            <a:r>
              <a:rPr lang="cs-CZ" dirty="0" smtClean="0"/>
              <a:t>obce</a:t>
            </a:r>
          </a:p>
          <a:p>
            <a:pPr>
              <a:buFontTx/>
              <a:buChar char="-"/>
            </a:pPr>
            <a:r>
              <a:rPr lang="cs-CZ" dirty="0" smtClean="0"/>
              <a:t>výsledek je nutné nechat přezkoumat externím auditorem nebo krajským úřadem</a:t>
            </a:r>
          </a:p>
          <a:p>
            <a:pPr>
              <a:buFontTx/>
              <a:buChar char="-"/>
            </a:pPr>
            <a:r>
              <a:rPr lang="cs-CZ" b="1" i="1" dirty="0" smtClean="0"/>
              <a:t>zpráva o přezkoumání hospodaření obce</a:t>
            </a:r>
            <a:r>
              <a:rPr lang="cs-CZ" dirty="0" smtClean="0"/>
              <a:t> je nedílnou součástí závěrečného účtu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Skutečné plnění rozpočtu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mtClean="0"/>
              <a:t>zastupitelstvo obce musí projednat </a:t>
            </a:r>
            <a:r>
              <a:rPr lang="cs-CZ" b="1" i="1" smtClean="0"/>
              <a:t>závěrečný účet </a:t>
            </a:r>
            <a:r>
              <a:rPr lang="cs-CZ" smtClean="0"/>
              <a:t>nejpozději do 30. června </a:t>
            </a:r>
          </a:p>
          <a:p>
            <a:pPr>
              <a:buFontTx/>
              <a:buChar char="-"/>
            </a:pPr>
            <a:r>
              <a:rPr lang="cs-CZ" smtClean="0"/>
              <a:t>návrh závěrečného účtu musí být zveřejněn nejméně 15 dnů před projednáváním na úřední desce</a:t>
            </a:r>
          </a:p>
        </p:txBody>
      </p:sp>
      <p:pic>
        <p:nvPicPr>
          <p:cNvPr id="19460" name="Picture 2" descr="C:\Users\uzivatel\AppData\Local\Microsoft\Windows\Temporary Internet Files\Content.IE5\7H55IQ03\MC9000193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48200"/>
            <a:ext cx="1828800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Shrnutí 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2514600"/>
          <a:ext cx="8458200" cy="337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676400"/>
                <a:gridCol w="1524000"/>
                <a:gridCol w="1447800"/>
                <a:gridCol w="1447800"/>
              </a:tblGrid>
              <a:tr h="579175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Fáze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Zastupitelstvo</a:t>
                      </a:r>
                      <a:endParaRPr lang="cs-CZ" sz="16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Rada</a:t>
                      </a:r>
                      <a:endParaRPr lang="cs-CZ" sz="16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Finanční výbor</a:t>
                      </a:r>
                      <a:endParaRPr lang="cs-CZ" sz="16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Finanční</a:t>
                      </a:r>
                      <a:r>
                        <a:rPr lang="cs-CZ" sz="1600" baseline="0" dirty="0" smtClean="0"/>
                        <a:t> odbor</a:t>
                      </a:r>
                      <a:endParaRPr lang="cs-CZ" sz="1600" dirty="0"/>
                    </a:p>
                  </a:txBody>
                  <a:tcPr marT="45724" marB="45724"/>
                </a:tc>
              </a:tr>
              <a:tr h="558853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Příprava návrhu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</a:tr>
              <a:tr h="558853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Projednání návrhu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marT="45724" marB="45724"/>
                </a:tc>
              </a:tr>
              <a:tr h="558853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Schválení 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marT="45724" marB="45724"/>
                </a:tc>
              </a:tr>
              <a:tr h="558853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Kontrola plnění 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</a:tr>
              <a:tr h="558853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Závěrečný účet 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x</a:t>
                      </a:r>
                      <a:endParaRPr lang="cs-CZ" sz="1800" b="1" dirty="0"/>
                    </a:p>
                  </a:txBody>
                  <a:tcPr marT="45724" marB="45724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Závěrečné informace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Zástupný symbol pro obsah 2"/>
          <p:cNvSpPr>
            <a:spLocks noGrp="1"/>
          </p:cNvSpPr>
          <p:nvPr>
            <p:ph idx="1"/>
          </p:nvPr>
        </p:nvSpPr>
        <p:spPr>
          <a:xfrm>
            <a:off x="381000" y="2209800"/>
            <a:ext cx="8553450" cy="4038600"/>
          </a:xfrm>
        </p:spPr>
        <p:txBody>
          <a:bodyPr/>
          <a:lstStyle/>
          <a:p>
            <a:pPr marL="981075" lvl="1" indent="-342900"/>
            <a:r>
              <a:rPr lang="cs-CZ" sz="2400" smtClean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marL="981075" lvl="1" indent="-342900"/>
            <a:endParaRPr lang="cs-CZ" sz="2400" smtClean="0"/>
          </a:p>
          <a:p>
            <a:pPr marL="981075" lvl="1" indent="-342900"/>
            <a:r>
              <a:rPr lang="cs-CZ" sz="2400" smtClean="0"/>
              <a:t>Ostatní objekty a text je vlastní originální tvorbou autora nebo jsou součástí softwaru Microsoft ® Office.</a:t>
            </a:r>
          </a:p>
          <a:p>
            <a:endParaRPr lang="cs-CZ" smtClean="0"/>
          </a:p>
          <a:p>
            <a:pPr>
              <a:buFontTx/>
              <a:buChar char="-"/>
            </a:pPr>
            <a:endParaRPr lang="cs-CZ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Rozpočtový proces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cs-CZ" dirty="0" smtClean="0"/>
              <a:t>Rozpočtový proces obecně zahrnuje tyto etapy: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cs-CZ" dirty="0" smtClean="0"/>
              <a:t>sestavení návrhu rozpočtu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cs-CZ" dirty="0" smtClean="0"/>
              <a:t>projednání a schválení rozpočtu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cs-CZ" dirty="0" smtClean="0"/>
              <a:t>plnění rozpočtu a jeho průběžná kontrola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cs-CZ" dirty="0" smtClean="0"/>
              <a:t>sestavení přehledu o skutečném vývoji plnění rozpočtu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Rozpočtový proces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609600" y="2743200"/>
          <a:ext cx="8172450" cy="3383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490"/>
                <a:gridCol w="1634490"/>
                <a:gridCol w="1634490"/>
                <a:gridCol w="1634490"/>
                <a:gridCol w="1634490"/>
              </a:tblGrid>
              <a:tr h="640020">
                <a:tc>
                  <a:txBody>
                    <a:bodyPr/>
                    <a:lstStyle/>
                    <a:p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I. čtvrtletí 2013</a:t>
                      </a:r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II. čtvrtletí 2013</a:t>
                      </a:r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III. čtvrtletí 2013</a:t>
                      </a:r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IV. čtvrtletí 2013</a:t>
                      </a:r>
                      <a:endParaRPr lang="cs-CZ" sz="1800" dirty="0"/>
                    </a:p>
                  </a:txBody>
                  <a:tcPr marT="45716" marB="45716"/>
                </a:tc>
              </a:tr>
              <a:tr h="914314">
                <a:tc>
                  <a:txBody>
                    <a:bodyPr/>
                    <a:lstStyle/>
                    <a:p>
                      <a:pPr algn="ctr"/>
                      <a:endParaRPr lang="cs-CZ" sz="1600" b="1" dirty="0" smtClean="0"/>
                    </a:p>
                    <a:p>
                      <a:pPr algn="ctr"/>
                      <a:r>
                        <a:rPr lang="cs-CZ" sz="1600" b="1" dirty="0" smtClean="0"/>
                        <a:t>Rozpočet 2012</a:t>
                      </a:r>
                    </a:p>
                    <a:p>
                      <a:pPr algn="ctr"/>
                      <a:endParaRPr lang="cs-CZ" sz="16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fáze kontroly</a:t>
                      </a:r>
                      <a:r>
                        <a:rPr lang="cs-CZ" sz="1800" baseline="0" dirty="0" smtClean="0"/>
                        <a:t> a auditu</a:t>
                      </a:r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schvalování závěrečného</a:t>
                      </a:r>
                      <a:r>
                        <a:rPr lang="cs-CZ" sz="1800" baseline="0" dirty="0" smtClean="0"/>
                        <a:t> účtu</a:t>
                      </a:r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cs-CZ" sz="1800"/>
                    </a:p>
                  </a:txBody>
                  <a:tcPr marT="45716" marB="45716"/>
                </a:tc>
              </a:tr>
              <a:tr h="914314">
                <a:tc>
                  <a:txBody>
                    <a:bodyPr/>
                    <a:lstStyle/>
                    <a:p>
                      <a:pPr algn="ctr"/>
                      <a:endParaRPr lang="cs-CZ" sz="1600" b="1" dirty="0" smtClean="0"/>
                    </a:p>
                    <a:p>
                      <a:pPr algn="ctr"/>
                      <a:r>
                        <a:rPr lang="cs-CZ" sz="1600" b="1" dirty="0" smtClean="0"/>
                        <a:t>Rozpočet 2013</a:t>
                      </a:r>
                    </a:p>
                    <a:p>
                      <a:pPr algn="ctr"/>
                      <a:endParaRPr lang="cs-CZ" sz="16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cs-CZ" sz="1800" dirty="0" smtClean="0"/>
                    </a:p>
                    <a:p>
                      <a:pPr algn="ctr"/>
                      <a:r>
                        <a:rPr lang="cs-CZ" sz="1800" dirty="0" smtClean="0"/>
                        <a:t>fáze plnění</a:t>
                      </a:r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fáze plnění</a:t>
                      </a:r>
                    </a:p>
                    <a:p>
                      <a:pPr algn="ctr"/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fáze plnění</a:t>
                      </a:r>
                    </a:p>
                    <a:p>
                      <a:pPr algn="ctr"/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fáze plnění</a:t>
                      </a:r>
                    </a:p>
                    <a:p>
                      <a:pPr algn="ctr"/>
                      <a:endParaRPr lang="cs-CZ" sz="1800" dirty="0"/>
                    </a:p>
                  </a:txBody>
                  <a:tcPr marT="45716" marB="45716"/>
                </a:tc>
              </a:tr>
              <a:tr h="914314">
                <a:tc>
                  <a:txBody>
                    <a:bodyPr/>
                    <a:lstStyle/>
                    <a:p>
                      <a:pPr algn="ctr"/>
                      <a:endParaRPr lang="cs-CZ" sz="1600" b="1" dirty="0" smtClean="0"/>
                    </a:p>
                    <a:p>
                      <a:pPr algn="ctr"/>
                      <a:r>
                        <a:rPr lang="cs-CZ" sz="1600" b="1" dirty="0" smtClean="0"/>
                        <a:t>Rozpočet 2014</a:t>
                      </a:r>
                    </a:p>
                    <a:p>
                      <a:pPr algn="ctr"/>
                      <a:endParaRPr lang="cs-CZ" sz="16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cs-CZ" sz="180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endParaRPr lang="cs-CZ" sz="1800" dirty="0" smtClean="0"/>
                    </a:p>
                    <a:p>
                      <a:pPr algn="ctr"/>
                      <a:r>
                        <a:rPr lang="cs-CZ" sz="1800" dirty="0" smtClean="0"/>
                        <a:t>fáze přípravy</a:t>
                      </a:r>
                    </a:p>
                    <a:p>
                      <a:pPr algn="ctr"/>
                      <a:endParaRPr lang="cs-CZ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fáze</a:t>
                      </a:r>
                      <a:r>
                        <a:rPr lang="cs-CZ" sz="1800" baseline="0" dirty="0" smtClean="0"/>
                        <a:t> schvalování</a:t>
                      </a:r>
                      <a:endParaRPr lang="cs-CZ" sz="1800" dirty="0"/>
                    </a:p>
                  </a:txBody>
                  <a:tcPr marT="45716" marB="45716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Sestavování rozpočtu obce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mtClean="0"/>
              <a:t>patří do kompetence ekonomického nebo finančního odboru obecního úřadu (tzv. správce rozpočtu)</a:t>
            </a:r>
          </a:p>
          <a:p>
            <a:pPr>
              <a:buFontTx/>
              <a:buChar char="-"/>
            </a:pPr>
            <a:r>
              <a:rPr lang="cs-CZ" smtClean="0"/>
              <a:t>vychází se ze rozpočtového výhledu, zohlední se očekávané změny, plánované investice, požadavky jednotlivých odborů, organizačních složek, příspěvkových organizací,...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Sestavování rozpočtu obce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mtClean="0"/>
              <a:t>rozpočet se sestavuje zpravidla jako </a:t>
            </a:r>
            <a:r>
              <a:rPr lang="cs-CZ" b="1" smtClean="0"/>
              <a:t>vyrovnaný</a:t>
            </a:r>
            <a:r>
              <a:rPr lang="cs-CZ" smtClean="0"/>
              <a:t> </a:t>
            </a:r>
          </a:p>
          <a:p>
            <a:pPr>
              <a:buFontTx/>
              <a:buChar char="-"/>
            </a:pPr>
            <a:r>
              <a:rPr lang="cs-CZ" smtClean="0"/>
              <a:t>může být sestaven jako </a:t>
            </a:r>
            <a:r>
              <a:rPr lang="cs-CZ" b="1" smtClean="0"/>
              <a:t>přebytkový</a:t>
            </a:r>
            <a:r>
              <a:rPr lang="cs-CZ" smtClean="0"/>
              <a:t>, pokud je plánováno využití příjmů v následujících letech</a:t>
            </a:r>
          </a:p>
          <a:p>
            <a:pPr>
              <a:buFontTx/>
              <a:buChar char="-"/>
            </a:pPr>
            <a:r>
              <a:rPr lang="cs-CZ" b="1" smtClean="0"/>
              <a:t>schodkový</a:t>
            </a:r>
            <a:r>
              <a:rPr lang="cs-CZ" smtClean="0"/>
              <a:t> rozpočet může být sestaven pouze, pokud je zajištěno financování schodku (např. úvěrem, využitím přebytků předchozích let,...)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Schvalování rozpočtu obce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rozpočet je projednán ve finančním výboru (poradní orgán zastupitelstva) a následně v radě obce</a:t>
            </a:r>
          </a:p>
          <a:p>
            <a:pPr>
              <a:buFontTx/>
              <a:buChar char="-"/>
            </a:pPr>
            <a:r>
              <a:rPr lang="cs-CZ" dirty="0" smtClean="0"/>
              <a:t>ke schvalování rozpočtu dochází na zasedání zastupitelstva</a:t>
            </a:r>
          </a:p>
          <a:p>
            <a:pPr>
              <a:buFontTx/>
              <a:buChar char="-"/>
            </a:pPr>
            <a:r>
              <a:rPr lang="cs-CZ" dirty="0" smtClean="0"/>
              <a:t>15 dnů před jednáním zastupitelstva musí být návrh rozpočtu zveřejněn na úřední desce, aby se k němu mohli vyjádřit občané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Schvalování rozpočtu obce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cs-CZ" dirty="0" smtClean="0"/>
              <a:t>schválený rozpočet je závazný pro výkonné orgány obce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r>
              <a:rPr lang="cs-CZ" dirty="0" smtClean="0"/>
              <a:t>po schválení v zastupitelstvu je rozpočet podrobněji rozpracován podle platné </a:t>
            </a:r>
            <a:r>
              <a:rPr lang="cs-CZ" b="1" i="1" dirty="0" smtClean="0"/>
              <a:t>rozpočtové skladby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cs-CZ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Schvalování rozpočtu obce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mtClean="0"/>
              <a:t>pokud obec nemá rozpočet schválený do 31. prosince hospodaří podle </a:t>
            </a:r>
            <a:r>
              <a:rPr lang="cs-CZ" b="1" i="1" smtClean="0"/>
              <a:t>rozpočtového provizoria</a:t>
            </a:r>
          </a:p>
          <a:p>
            <a:pPr>
              <a:buFontTx/>
              <a:buChar char="-"/>
            </a:pPr>
            <a:r>
              <a:rPr lang="cs-CZ" smtClean="0"/>
              <a:t>pravidla rozpočtového provizoria stanoví obecní zastupitelstvo </a:t>
            </a:r>
            <a:r>
              <a:rPr lang="cs-CZ" i="1" smtClean="0"/>
              <a:t>(obvykle jde o čerpání podle rozpočtu předchozího roku)</a:t>
            </a:r>
          </a:p>
          <a:p>
            <a:pPr>
              <a:buFontTx/>
              <a:buChar char="-"/>
            </a:pPr>
            <a:endParaRPr lang="cs-CZ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2">
                    <a:satMod val="130000"/>
                  </a:schemeClr>
                </a:solidFill>
              </a:rPr>
              <a:t>Kontrola plnění rozpočtu</a:t>
            </a:r>
            <a:endParaRPr lang="cs-C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mtClean="0"/>
              <a:t>hospodaření podle rozpočtu zabezpečuje obecní rada</a:t>
            </a:r>
          </a:p>
          <a:p>
            <a:pPr>
              <a:buFontTx/>
              <a:buChar char="-"/>
            </a:pPr>
            <a:r>
              <a:rPr lang="cs-CZ" smtClean="0"/>
              <a:t>v průběhu roku je nutné provádět pravidelnou kontrolu plnění rozpočtu, kontrolní funkci plní finanční výbor a zastupitelstvo</a:t>
            </a:r>
          </a:p>
          <a:p>
            <a:pPr>
              <a:buFontTx/>
              <a:buChar char="-"/>
            </a:pPr>
            <a:r>
              <a:rPr lang="cs-CZ" smtClean="0"/>
              <a:t>podklady připravují pracovníci finančního (ekonomického) odboru, který vede také účetnictví obce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</TotalTime>
  <Words>489</Words>
  <Application>Microsoft Office PowerPoint</Application>
  <PresentationFormat>Předvádění na obrazovce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Slunovrat</vt:lpstr>
      <vt:lpstr>Rozpočtový proces obce</vt:lpstr>
      <vt:lpstr>Rozpočtový proces</vt:lpstr>
      <vt:lpstr>Rozpočtový proces</vt:lpstr>
      <vt:lpstr>Sestavování rozpočtu obce</vt:lpstr>
      <vt:lpstr>Sestavování rozpočtu obce</vt:lpstr>
      <vt:lpstr>Schvalování rozpočtu obce</vt:lpstr>
      <vt:lpstr>Schvalování rozpočtu obce</vt:lpstr>
      <vt:lpstr>Schvalování rozpočtu obce</vt:lpstr>
      <vt:lpstr>Kontrola plnění rozpočtu</vt:lpstr>
      <vt:lpstr>Kontrola plnění rozpočtu</vt:lpstr>
      <vt:lpstr>Skutečné plnění rozpočtu</vt:lpstr>
      <vt:lpstr>Skutečné plnění rozpočtu</vt:lpstr>
      <vt:lpstr>Shrnutí 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uzivatel</dc:creator>
  <cp:lastModifiedBy>ucitel</cp:lastModifiedBy>
  <cp:revision>11</cp:revision>
  <cp:lastPrinted>1601-01-01T00:00:00Z</cp:lastPrinted>
  <dcterms:created xsi:type="dcterms:W3CDTF">1601-01-01T00:00:00Z</dcterms:created>
  <dcterms:modified xsi:type="dcterms:W3CDTF">2013-02-04T07:49:56Z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