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 varScale="1">
        <p:scale>
          <a:sx n="69" d="100"/>
          <a:sy n="69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AB749F6-38E9-4B1E-B9BF-6A170B1CAE8C}" type="datetimeFigureOut">
              <a:rPr lang="cs-CZ" smtClean="0"/>
              <a:t>8.10.2012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E6801AB-78E9-4704-B65A-5EDE99FCABA3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4800" dirty="0" smtClean="0"/>
              <a:t>Teorie veřejné volby</a:t>
            </a:r>
            <a:endParaRPr lang="cs-CZ" sz="4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689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Způsoby hlasování (rozhodování)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609600" y="1752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Při veřejném rozhodování se rozhoduje obvykle </a:t>
            </a:r>
            <a:r>
              <a:rPr lang="cs-CZ" b="1" i="1" dirty="0"/>
              <a:t>hlasováním</a:t>
            </a:r>
            <a:r>
              <a:rPr lang="cs-CZ" dirty="0"/>
              <a:t>. 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Využívá </a:t>
            </a:r>
            <a:r>
              <a:rPr lang="cs-CZ" dirty="0"/>
              <a:t>se </a:t>
            </a:r>
            <a:r>
              <a:rPr lang="cs-CZ" dirty="0" smtClean="0"/>
              <a:t>zpravidla: 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a) pravidlo jednomyslnosti (konsensus)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b) pravidlo většinového rozhodnutí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- prostá většina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- absolutní (nadpoloviční) většina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- kvalifikovaná většina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c) poměrné hlasování - relativní většina</a:t>
            </a:r>
          </a:p>
        </p:txBody>
      </p:sp>
    </p:spTree>
    <p:extLst>
      <p:ext uri="{BB962C8B-B14F-4D97-AF65-F5344CB8AC3E}">
        <p14:creationId xmlns:p14="http://schemas.microsoft.com/office/powerpoint/2010/main" val="14095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Aktéři veřejného rozhodování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609600" y="1752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 smtClean="0"/>
              <a:t>Ekonomický trh je nahrazen </a:t>
            </a:r>
            <a:r>
              <a:rPr lang="cs-CZ" b="1" dirty="0" smtClean="0"/>
              <a:t>trhem politickým</a:t>
            </a:r>
            <a:r>
              <a:rPr lang="cs-CZ" dirty="0" smtClean="0"/>
              <a:t>, kterého se účastní:</a:t>
            </a:r>
          </a:p>
          <a:p>
            <a:r>
              <a:rPr lang="cs-CZ" b="1" dirty="0" smtClean="0"/>
              <a:t>občané</a:t>
            </a:r>
            <a:r>
              <a:rPr lang="cs-CZ" dirty="0" smtClean="0"/>
              <a:t> – </a:t>
            </a:r>
            <a:r>
              <a:rPr lang="cs-CZ" b="1" dirty="0" smtClean="0"/>
              <a:t>voliči</a:t>
            </a:r>
          </a:p>
          <a:p>
            <a:r>
              <a:rPr lang="cs-CZ" b="1" dirty="0" smtClean="0"/>
              <a:t>politici</a:t>
            </a:r>
            <a:r>
              <a:rPr lang="cs-CZ" dirty="0" smtClean="0"/>
              <a:t> (volení zástupci)</a:t>
            </a:r>
          </a:p>
          <a:p>
            <a:r>
              <a:rPr lang="cs-CZ" b="1" dirty="0" smtClean="0"/>
              <a:t>byrokracie</a:t>
            </a:r>
            <a:r>
              <a:rPr lang="cs-CZ" dirty="0" smtClean="0"/>
              <a:t> (úředníci) </a:t>
            </a:r>
          </a:p>
          <a:p>
            <a:r>
              <a:rPr lang="cs-CZ" b="1" dirty="0"/>
              <a:t>nátlakové</a:t>
            </a:r>
            <a:r>
              <a:rPr lang="cs-CZ" dirty="0"/>
              <a:t> </a:t>
            </a:r>
            <a:r>
              <a:rPr lang="cs-CZ" b="1" dirty="0"/>
              <a:t>skupiny </a:t>
            </a:r>
            <a:r>
              <a:rPr lang="cs-CZ" dirty="0"/>
              <a:t>(zájmové skupiny, lobby) -  snaha prosadit vlastní zájmy a ovlivnit rozhodování volených zástupců</a:t>
            </a:r>
            <a:endParaRPr lang="cs-CZ" b="1" dirty="0"/>
          </a:p>
          <a:p>
            <a:endParaRPr lang="cs-CZ" dirty="0" smtClean="0"/>
          </a:p>
          <a:p>
            <a:endParaRPr lang="cs-CZ" dirty="0" smtClean="0"/>
          </a:p>
        </p:txBody>
      </p:sp>
      <p:pic>
        <p:nvPicPr>
          <p:cNvPr id="4100" name="Picture 4" descr="C:\Users\uzivatel\AppData\Local\Microsoft\Windows\Temporary Internet Files\Content.IE5\YVLV21P1\MC9003013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27557"/>
            <a:ext cx="1957275" cy="205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79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Lobbing x korupce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609600" y="1752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 smtClean="0"/>
              <a:t>Lobbing</a:t>
            </a:r>
            <a:r>
              <a:rPr lang="cs-CZ" dirty="0" smtClean="0"/>
              <a:t> = prosazování zájmů určité skupiny v rámci politického procesu, tedy při schvalování legislativy nebo exekutivních rozhodnutí. Cílem lobbingu </a:t>
            </a:r>
            <a:r>
              <a:rPr lang="cs-CZ" smtClean="0"/>
              <a:t>je </a:t>
            </a:r>
            <a:r>
              <a:rPr lang="cs-CZ" smtClean="0"/>
              <a:t>poskytnout </a:t>
            </a:r>
            <a:r>
              <a:rPr lang="cs-CZ" dirty="0" err="1" smtClean="0"/>
              <a:t>rozhodovatelům</a:t>
            </a:r>
            <a:r>
              <a:rPr lang="cs-CZ" dirty="0" smtClean="0"/>
              <a:t> informace, výsledky studií, expertíz,... </a:t>
            </a:r>
          </a:p>
          <a:p>
            <a:endParaRPr lang="cs-CZ" dirty="0"/>
          </a:p>
          <a:p>
            <a:r>
              <a:rPr lang="cs-CZ" b="1" dirty="0" smtClean="0"/>
              <a:t>Korupce</a:t>
            </a:r>
            <a:r>
              <a:rPr lang="cs-CZ" dirty="0" smtClean="0"/>
              <a:t> – zneužití pravomocí za účelem získání neoprávněného osobního nebo jiného prospěchu, zejména poskytování nebo vyžadování úplatků, provizí, protislužeb, účelová manipulace s výběrovými řízeními,...</a:t>
            </a:r>
          </a:p>
        </p:txBody>
      </p:sp>
    </p:spTree>
    <p:extLst>
      <p:ext uri="{BB962C8B-B14F-4D97-AF65-F5344CB8AC3E}">
        <p14:creationId xmlns:p14="http://schemas.microsoft.com/office/powerpoint/2010/main" val="333507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179512" y="1752600"/>
            <a:ext cx="7416824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2345" lvl="1" indent="-342900"/>
            <a:r>
              <a:rPr lang="cs-CZ" sz="2400" dirty="0"/>
              <a:t>Materiál je určen pro bezplatné používání pro potřeby výuky a vzdělávání na všech typech škol a školských zařízeních. Jakékoliv další využití podléhá autorskému </a:t>
            </a:r>
            <a:r>
              <a:rPr lang="cs-CZ" sz="2400" dirty="0" smtClean="0"/>
              <a:t>zákonu.</a:t>
            </a:r>
          </a:p>
          <a:p>
            <a:pPr marL="982345" lvl="1" indent="-342900"/>
            <a:endParaRPr lang="cs-CZ" sz="2400" dirty="0"/>
          </a:p>
          <a:p>
            <a:pPr marL="982345" lvl="1" indent="-342900"/>
            <a:r>
              <a:rPr lang="cs-CZ" sz="2400" dirty="0" smtClean="0"/>
              <a:t>Ostatní </a:t>
            </a:r>
            <a:r>
              <a:rPr lang="cs-CZ" sz="2400" dirty="0"/>
              <a:t>objekty a text je vlastní originální tvorbou autora nebo jsou součástí softwaru </a:t>
            </a:r>
            <a:r>
              <a:rPr lang="cs-CZ" sz="2400" dirty="0" smtClean="0"/>
              <a:t> Microsoft ® </a:t>
            </a:r>
            <a:r>
              <a:rPr lang="cs-CZ" sz="2400" dirty="0"/>
              <a:t>Office.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2353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Veřejná volba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77072"/>
          </a:xfrm>
        </p:spPr>
        <p:txBody>
          <a:bodyPr/>
          <a:lstStyle/>
          <a:p>
            <a:r>
              <a:rPr lang="cs-CZ" dirty="0"/>
              <a:t>O míře státních zásahů do ekonomiky, o rozsahu veřejného sektoru, o tom, jaké veřejné statky a pro koho bude zajišťovat státní, regionální a místní veřejný sektor se v demokratických společnostech rozhoduje </a:t>
            </a:r>
            <a:r>
              <a:rPr lang="cs-CZ" b="1" i="1" dirty="0"/>
              <a:t>veřejnou volbou</a:t>
            </a:r>
            <a:r>
              <a:rPr lang="cs-CZ" i="1" dirty="0"/>
              <a:t>. </a:t>
            </a:r>
            <a:endParaRPr lang="cs-CZ" i="1" dirty="0" smtClean="0"/>
          </a:p>
          <a:p>
            <a:endParaRPr lang="cs-CZ" i="1" dirty="0" smtClean="0"/>
          </a:p>
          <a:p>
            <a:r>
              <a:rPr lang="cs-CZ" dirty="0"/>
              <a:t>Toto rozhodování může být:</a:t>
            </a:r>
          </a:p>
          <a:p>
            <a:pPr lvl="2"/>
            <a:r>
              <a:rPr lang="cs-CZ" sz="2200" dirty="0"/>
              <a:t>přímé </a:t>
            </a:r>
          </a:p>
          <a:p>
            <a:pPr lvl="2"/>
            <a:r>
              <a:rPr lang="cs-CZ" sz="2200" dirty="0"/>
              <a:t>nepřímé</a:t>
            </a:r>
          </a:p>
        </p:txBody>
      </p:sp>
      <p:pic>
        <p:nvPicPr>
          <p:cNvPr id="1026" name="Picture 2" descr="C:\Users\uzivatel\AppData\Local\Microsoft\Windows\Temporary Internet Files\Content.IE5\EUZ7C3HW\MP90043868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02021"/>
            <a:ext cx="4283968" cy="285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07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Přímé rozhodování (přímá demokracie)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77072"/>
          </a:xfrm>
        </p:spPr>
        <p:txBody>
          <a:bodyPr/>
          <a:lstStyle/>
          <a:p>
            <a:pPr lvl="0"/>
            <a:r>
              <a:rPr lang="cs-CZ" dirty="0" smtClean="0"/>
              <a:t>Občané </a:t>
            </a:r>
            <a:r>
              <a:rPr lang="cs-CZ" dirty="0"/>
              <a:t>rozhodují přímo, např. </a:t>
            </a:r>
            <a:r>
              <a:rPr lang="cs-CZ" b="1" i="1" dirty="0"/>
              <a:t>referendem</a:t>
            </a:r>
            <a:r>
              <a:rPr lang="cs-CZ" dirty="0"/>
              <a:t>. </a:t>
            </a:r>
            <a:r>
              <a:rPr lang="cs-CZ" dirty="0" smtClean="0"/>
              <a:t>V</a:t>
            </a:r>
            <a:r>
              <a:rPr lang="cs-CZ" dirty="0"/>
              <a:t> praxi </a:t>
            </a:r>
            <a:r>
              <a:rPr lang="cs-CZ" dirty="0" smtClean="0"/>
              <a:t>se využívá </a:t>
            </a:r>
            <a:r>
              <a:rPr lang="cs-CZ" dirty="0"/>
              <a:t>zřídka, protože je velmi zdlouhavé a nákladné. </a:t>
            </a:r>
            <a:endParaRPr lang="cs-CZ" dirty="0" smtClean="0"/>
          </a:p>
          <a:p>
            <a:pPr lvl="0"/>
            <a:endParaRPr lang="cs-CZ" dirty="0" smtClean="0"/>
          </a:p>
          <a:p>
            <a:pPr lvl="0"/>
            <a:r>
              <a:rPr lang="cs-CZ" dirty="0" smtClean="0"/>
              <a:t>Obyvatelé České republiky se referenda mohli zúčastnit  v</a:t>
            </a:r>
            <a:r>
              <a:rPr lang="cs-CZ" dirty="0"/>
              <a:t> roce 2003 v souvislosti </a:t>
            </a:r>
            <a:r>
              <a:rPr lang="cs-CZ" dirty="0" smtClean="0"/>
              <a:t>s naším </a:t>
            </a:r>
            <a:r>
              <a:rPr lang="cs-CZ" dirty="0"/>
              <a:t>vstupem </a:t>
            </a:r>
            <a:r>
              <a:rPr lang="cs-CZ" dirty="0" smtClean="0"/>
              <a:t>do </a:t>
            </a:r>
            <a:r>
              <a:rPr lang="cs-CZ" dirty="0"/>
              <a:t>Evropské unie. </a:t>
            </a:r>
            <a:endParaRPr lang="cs-CZ" dirty="0" smtClean="0"/>
          </a:p>
          <a:p>
            <a:pPr lvl="0"/>
            <a:endParaRPr lang="cs-CZ" dirty="0" smtClean="0"/>
          </a:p>
          <a:p>
            <a:pPr lvl="0"/>
            <a:r>
              <a:rPr lang="cs-CZ" dirty="0" smtClean="0"/>
              <a:t>Tradici využívání nástrojů přímé demokracie má v Evropě zejména Švýcarsko.</a:t>
            </a:r>
            <a:endParaRPr lang="cs-CZ" dirty="0"/>
          </a:p>
          <a:p>
            <a:endParaRPr lang="cs-CZ" sz="2200" dirty="0"/>
          </a:p>
        </p:txBody>
      </p:sp>
      <p:pic>
        <p:nvPicPr>
          <p:cNvPr id="2050" name="Picture 2" descr="C:\Users\uzivatel\AppData\Local\Microsoft\Windows\Temporary Internet Files\Content.IE5\I63F7OTC\MP90043111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022304"/>
            <a:ext cx="1835696" cy="183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41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Nepřímé rozhodování</a:t>
            </a:r>
            <a:br>
              <a:rPr lang="cs-CZ" dirty="0" smtClean="0"/>
            </a:br>
            <a:r>
              <a:rPr lang="cs-CZ" dirty="0" smtClean="0"/>
              <a:t>(nepřímá zastupitelská demokracie)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032448"/>
          </a:xfrm>
        </p:spPr>
        <p:txBody>
          <a:bodyPr/>
          <a:lstStyle/>
          <a:p>
            <a:pPr lvl="0"/>
            <a:r>
              <a:rPr lang="cs-CZ" dirty="0" smtClean="0"/>
              <a:t>Rozhodovací </a:t>
            </a:r>
            <a:r>
              <a:rPr lang="cs-CZ" dirty="0"/>
              <a:t>pravomoci jsou delegovány na </a:t>
            </a:r>
            <a:r>
              <a:rPr lang="cs-CZ" b="1" i="1" dirty="0"/>
              <a:t>volené zástupce</a:t>
            </a:r>
            <a:r>
              <a:rPr lang="cs-CZ" dirty="0"/>
              <a:t> (poslance a senátory v parlamentu, zastupitele v obecních a krajských zastupitelstvech</a:t>
            </a:r>
            <a:r>
              <a:rPr lang="cs-CZ" dirty="0" smtClean="0"/>
              <a:t>).</a:t>
            </a:r>
          </a:p>
          <a:p>
            <a:pPr marL="0" lvl="0" indent="0">
              <a:buNone/>
            </a:pPr>
            <a:endParaRPr lang="cs-CZ" dirty="0" smtClean="0"/>
          </a:p>
          <a:p>
            <a:r>
              <a:rPr lang="cs-CZ" dirty="0" smtClean="0"/>
              <a:t>Volič </a:t>
            </a:r>
            <a:r>
              <a:rPr lang="cs-CZ" dirty="0"/>
              <a:t>si vybírá reprezentanty svých zájmů (obvykle politické strany) podle jejich programu. Pokud je nespokojen s politikou strany, kterou volil, v příštím volebním období volí jinou politickou stranu. </a:t>
            </a:r>
          </a:p>
          <a:p>
            <a:pPr lvl="0"/>
            <a:endParaRPr lang="cs-CZ" dirty="0" smtClean="0"/>
          </a:p>
          <a:p>
            <a:pPr lvl="0"/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217970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Volební systémy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současné době se využívají dva základní </a:t>
            </a:r>
            <a:r>
              <a:rPr lang="cs-CZ" dirty="0" smtClean="0"/>
              <a:t>volební systémy: </a:t>
            </a:r>
          </a:p>
          <a:p>
            <a:pPr marL="0" indent="0">
              <a:buNone/>
            </a:pPr>
            <a:r>
              <a:rPr lang="cs-CZ" dirty="0" smtClean="0"/>
              <a:t>	a) poměrné </a:t>
            </a:r>
            <a:r>
              <a:rPr lang="cs-CZ" dirty="0"/>
              <a:t>zastoupení </a:t>
            </a:r>
          </a:p>
          <a:p>
            <a:pPr marL="0" indent="0">
              <a:buNone/>
            </a:pPr>
            <a:r>
              <a:rPr lang="cs-CZ" dirty="0" smtClean="0"/>
              <a:t>	b) většinové zastoupení</a:t>
            </a:r>
            <a:endParaRPr lang="cs-CZ" dirty="0"/>
          </a:p>
        </p:txBody>
      </p:sp>
      <p:pic>
        <p:nvPicPr>
          <p:cNvPr id="3074" name="Picture 2" descr="C:\Users\uzivatel\AppData\Local\Microsoft\Windows\Temporary Internet Files\Content.IE5\EUZ7C3HW\MP90043127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035" y="3840194"/>
            <a:ext cx="4533965" cy="302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Systém poměrného zastoupení: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</a:t>
            </a:r>
            <a:r>
              <a:rPr lang="cs-CZ" dirty="0" smtClean="0"/>
              <a:t>andáty v zastupitelském orgánu se rozdělují v poměru, který se blíží poměru hlasů </a:t>
            </a:r>
            <a:r>
              <a:rPr lang="cs-CZ" dirty="0"/>
              <a:t>získaných </a:t>
            </a:r>
            <a:r>
              <a:rPr lang="cs-CZ" dirty="0" smtClean="0"/>
              <a:t>od voličů.</a:t>
            </a:r>
          </a:p>
          <a:p>
            <a:endParaRPr lang="cs-CZ" dirty="0" smtClean="0"/>
          </a:p>
          <a:p>
            <a:r>
              <a:rPr lang="cs-CZ" dirty="0"/>
              <a:t>N</a:t>
            </a:r>
            <a:r>
              <a:rPr lang="cs-CZ" dirty="0" smtClean="0"/>
              <a:t>a </a:t>
            </a:r>
            <a:r>
              <a:rPr lang="cs-CZ" dirty="0"/>
              <a:t>region – volební obvod je stanoven počet mandátů, které se poměrně </a:t>
            </a:r>
            <a:r>
              <a:rPr lang="cs-CZ" dirty="0" smtClean="0"/>
              <a:t>rozdělí.</a:t>
            </a:r>
          </a:p>
          <a:p>
            <a:endParaRPr lang="cs-CZ" dirty="0" smtClean="0"/>
          </a:p>
          <a:p>
            <a:r>
              <a:rPr lang="cs-CZ" dirty="0"/>
              <a:t>V České republice se tento systém využívá při volbách do Poslanecké sněmovny Parlamentu, obecních a krajských zastupitelstev.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119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Systém poměrného zastoupení: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pPr marL="0" indent="0">
              <a:buNone/>
            </a:pPr>
            <a:r>
              <a:rPr lang="cs-CZ" b="1" dirty="0" smtClean="0"/>
              <a:t>Hlavní výhoda poměrného systému</a:t>
            </a:r>
          </a:p>
          <a:p>
            <a:r>
              <a:rPr lang="cs-CZ" dirty="0" smtClean="0"/>
              <a:t>ve voleném orgánu jsou zastoupeny i menší politické strany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b="1" dirty="0"/>
              <a:t>Hlavní </a:t>
            </a:r>
            <a:r>
              <a:rPr lang="cs-CZ" b="1" dirty="0" smtClean="0"/>
              <a:t>nevýhody </a:t>
            </a:r>
            <a:r>
              <a:rPr lang="cs-CZ" b="1" dirty="0"/>
              <a:t>poměrného systému</a:t>
            </a:r>
          </a:p>
          <a:p>
            <a:r>
              <a:rPr lang="cs-CZ" dirty="0" smtClean="0"/>
              <a:t>roztříštěnost politického spektra </a:t>
            </a:r>
          </a:p>
          <a:p>
            <a:r>
              <a:rPr lang="cs-CZ" dirty="0"/>
              <a:t>nutnost vytvářet povolební </a:t>
            </a:r>
            <a:r>
              <a:rPr lang="cs-CZ" dirty="0" smtClean="0"/>
              <a:t>koalice (koaliční kompromisy)</a:t>
            </a:r>
            <a:endParaRPr lang="cs-CZ" dirty="0"/>
          </a:p>
          <a:p>
            <a:r>
              <a:rPr lang="cs-CZ" dirty="0" smtClean="0"/>
              <a:t>umožňuje účast malých i extrémistických stran  (bývá stanovena uzavírací klauzule, např. 5 % hlasů) </a:t>
            </a:r>
          </a:p>
        </p:txBody>
      </p:sp>
    </p:spTree>
    <p:extLst>
      <p:ext uri="{BB962C8B-B14F-4D97-AF65-F5344CB8AC3E}">
        <p14:creationId xmlns:p14="http://schemas.microsoft.com/office/powerpoint/2010/main" val="338027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Systém většinového zastoupení: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</a:t>
            </a:r>
            <a:r>
              <a:rPr lang="cs-CZ" dirty="0" smtClean="0"/>
              <a:t>andáty v zastupitelském orgánu získá kandidát (strana), který získá většinu hlasů.</a:t>
            </a:r>
          </a:p>
          <a:p>
            <a:endParaRPr lang="cs-CZ" dirty="0" smtClean="0"/>
          </a:p>
          <a:p>
            <a:r>
              <a:rPr lang="cs-CZ" dirty="0" smtClean="0"/>
              <a:t>Většinou se jedná o jednomandátový volební obvod.</a:t>
            </a:r>
          </a:p>
          <a:p>
            <a:endParaRPr lang="cs-CZ" dirty="0" smtClean="0"/>
          </a:p>
          <a:p>
            <a:r>
              <a:rPr lang="cs-CZ" dirty="0"/>
              <a:t>V České republice se tento systém využívá při volbách do </a:t>
            </a:r>
            <a:r>
              <a:rPr lang="cs-CZ" dirty="0" smtClean="0"/>
              <a:t>Senátu a při přímé volbě prezidenta republiky. (Mandát získává kandidát, který získá v prvním kole více než 50 procent hlasů. Pokud nadpoloviční  většinu nezíská nikdo, postupují do druhé kola dva kandidáti s nejvyšším počtem hlasů.)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57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Systém většinového zastoupení: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609600" y="1752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 smtClean="0"/>
          </a:p>
          <a:p>
            <a:pPr marL="0" indent="0">
              <a:buFont typeface="Arial" pitchFamily="34" charset="0"/>
              <a:buNone/>
            </a:pPr>
            <a:r>
              <a:rPr lang="cs-CZ" b="1" dirty="0" smtClean="0"/>
              <a:t>Hlavní výhoda poměrného systému</a:t>
            </a:r>
          </a:p>
          <a:p>
            <a:r>
              <a:rPr lang="cs-CZ" dirty="0" smtClean="0"/>
              <a:t>omezuje vliv extrémistických stran</a:t>
            </a:r>
          </a:p>
          <a:p>
            <a:r>
              <a:rPr lang="cs-CZ" dirty="0" smtClean="0"/>
              <a:t>napomáhá vytvoření silné, stabilní, většinové vlády</a:t>
            </a:r>
          </a:p>
          <a:p>
            <a:pPr marL="0" indent="0">
              <a:buFont typeface="Arial" pitchFamily="34" charset="0"/>
              <a:buNone/>
            </a:pPr>
            <a:endParaRPr lang="cs-CZ" dirty="0" smtClean="0"/>
          </a:p>
          <a:p>
            <a:pPr marL="0" indent="0">
              <a:buFont typeface="Arial" pitchFamily="34" charset="0"/>
              <a:buNone/>
            </a:pPr>
            <a:r>
              <a:rPr lang="cs-CZ" b="1" dirty="0" smtClean="0"/>
              <a:t>Hlavní nevýhody poměrného systému</a:t>
            </a:r>
          </a:p>
          <a:p>
            <a:r>
              <a:rPr lang="cs-CZ" dirty="0" smtClean="0"/>
              <a:t>zvýhodňuje velké strany</a:t>
            </a:r>
          </a:p>
          <a:p>
            <a:r>
              <a:rPr lang="cs-CZ" dirty="0" smtClean="0"/>
              <a:t>dochází k deformaci volebního výsledku</a:t>
            </a:r>
          </a:p>
          <a:p>
            <a:r>
              <a:rPr lang="cs-CZ" dirty="0" smtClean="0"/>
              <a:t>znevýhodňuje menšiny, které se těžko dostávají do zastupitelského orgánu</a:t>
            </a:r>
          </a:p>
        </p:txBody>
      </p:sp>
    </p:spTree>
    <p:extLst>
      <p:ext uri="{BB962C8B-B14F-4D97-AF65-F5344CB8AC3E}">
        <p14:creationId xmlns:p14="http://schemas.microsoft.com/office/powerpoint/2010/main" val="352402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řehlednost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řehlednos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214</TotalTime>
  <Words>404</Words>
  <Application>Microsoft Office PowerPoint</Application>
  <PresentationFormat>Předvádění na obrazovce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Přehlednost</vt:lpstr>
      <vt:lpstr>Teorie veřejné volby</vt:lpstr>
      <vt:lpstr>Veřejná volba</vt:lpstr>
      <vt:lpstr>Přímé rozhodování (přímá demokracie)</vt:lpstr>
      <vt:lpstr>Nepřímé rozhodování (nepřímá zastupitelská demokracie)</vt:lpstr>
      <vt:lpstr>Volební systémy</vt:lpstr>
      <vt:lpstr>Systém poměrného zastoupení:</vt:lpstr>
      <vt:lpstr>Systém poměrného zastoupení:</vt:lpstr>
      <vt:lpstr>Systém většinového zastoupení:</vt:lpstr>
      <vt:lpstr>Systém většinového zastoupení:</vt:lpstr>
      <vt:lpstr>Způsoby hlasování (rozhodování)</vt:lpstr>
      <vt:lpstr>Aktéři veřejného rozhodování</vt:lpstr>
      <vt:lpstr>Lobbing x korupce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Teorie veřejné volby</dc:title>
  <dc:creator>uzivatel</dc:creator>
  <cp:lastModifiedBy>ucitel</cp:lastModifiedBy>
  <cp:revision>13</cp:revision>
  <dcterms:created xsi:type="dcterms:W3CDTF">2012-10-01T15:39:07Z</dcterms:created>
  <dcterms:modified xsi:type="dcterms:W3CDTF">2012-10-08T06:50:02Z</dcterms:modified>
</cp:coreProperties>
</file>