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A7BB4-9FFF-4092-ABC2-CF5FD311AD5A}" type="doc">
      <dgm:prSet loTypeId="urn:microsoft.com/office/officeart/2005/8/layout/hierarchy3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cs-CZ"/>
        </a:p>
      </dgm:t>
    </dgm:pt>
    <dgm:pt modelId="{0AC0E9A3-5E51-4925-A4FE-E30DF168BA80}">
      <dgm:prSet phldrT="[Text]"/>
      <dgm:spPr/>
      <dgm:t>
        <a:bodyPr/>
        <a:lstStyle/>
        <a:p>
          <a:r>
            <a:rPr lang="cs-CZ" dirty="0" smtClean="0"/>
            <a:t>Správa </a:t>
          </a:r>
          <a:endParaRPr lang="cs-CZ" dirty="0"/>
        </a:p>
      </dgm:t>
    </dgm:pt>
    <dgm:pt modelId="{DE03A32A-4D2D-4C12-87BF-FA81E00A6F4D}" type="parTrans" cxnId="{A47383DE-82C5-4CD8-9233-15709B5277D0}">
      <dgm:prSet/>
      <dgm:spPr/>
      <dgm:t>
        <a:bodyPr/>
        <a:lstStyle/>
        <a:p>
          <a:endParaRPr lang="cs-CZ"/>
        </a:p>
      </dgm:t>
    </dgm:pt>
    <dgm:pt modelId="{5177FE02-42A3-4C44-BA2D-698D1CD92C0C}" type="sibTrans" cxnId="{A47383DE-82C5-4CD8-9233-15709B5277D0}">
      <dgm:prSet/>
      <dgm:spPr/>
      <dgm:t>
        <a:bodyPr/>
        <a:lstStyle/>
        <a:p>
          <a:endParaRPr lang="cs-CZ"/>
        </a:p>
      </dgm:t>
    </dgm:pt>
    <dgm:pt modelId="{B5A1C983-AC6A-45AE-BA42-C4DE9CD628FD}">
      <dgm:prSet phldrT="[Text]"/>
      <dgm:spPr/>
      <dgm:t>
        <a:bodyPr/>
        <a:lstStyle/>
        <a:p>
          <a:pPr algn="ctr"/>
          <a:r>
            <a:rPr lang="cs-CZ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Veřejná správa</a:t>
          </a:r>
        </a:p>
        <a:p>
          <a:pPr algn="l"/>
          <a:r>
            <a:rPr lang="cs-CZ" dirty="0" smtClean="0"/>
            <a:t>- větší svázanost právním řádem</a:t>
          </a:r>
        </a:p>
        <a:p>
          <a:pPr algn="l"/>
          <a:r>
            <a:rPr lang="cs-CZ" dirty="0" smtClean="0"/>
            <a:t>- vyšší míra kontroly, regulace a  dozoru</a:t>
          </a:r>
          <a:endParaRPr lang="cs-CZ" dirty="0"/>
        </a:p>
      </dgm:t>
    </dgm:pt>
    <dgm:pt modelId="{B92BA582-73A3-4572-9B0C-921796F53A98}" type="parTrans" cxnId="{4A9D39D7-C691-4486-8E7D-1B1A18D77F16}">
      <dgm:prSet/>
      <dgm:spPr/>
      <dgm:t>
        <a:bodyPr/>
        <a:lstStyle/>
        <a:p>
          <a:endParaRPr lang="cs-CZ"/>
        </a:p>
      </dgm:t>
    </dgm:pt>
    <dgm:pt modelId="{365C9041-528E-4532-BC31-1017C9FF8622}" type="sibTrans" cxnId="{4A9D39D7-C691-4486-8E7D-1B1A18D77F16}">
      <dgm:prSet/>
      <dgm:spPr/>
      <dgm:t>
        <a:bodyPr/>
        <a:lstStyle/>
        <a:p>
          <a:endParaRPr lang="cs-CZ"/>
        </a:p>
      </dgm:t>
    </dgm:pt>
    <dgm:pt modelId="{6B939642-CC2F-4CCE-9D68-A13A3882A087}">
      <dgm:prSet phldrT="[Text]"/>
      <dgm:spPr/>
      <dgm:t>
        <a:bodyPr/>
        <a:lstStyle/>
        <a:p>
          <a:r>
            <a:rPr lang="cs-CZ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Soukromá správa</a:t>
          </a:r>
        </a:p>
        <a:p>
          <a:endParaRPr lang="cs-CZ" dirty="0"/>
        </a:p>
      </dgm:t>
    </dgm:pt>
    <dgm:pt modelId="{B82B8AD8-F12E-4294-8BB9-F05954077BA6}" type="parTrans" cxnId="{843DC0DC-30AF-4E7A-9C64-59F75B7F6BE9}">
      <dgm:prSet/>
      <dgm:spPr/>
      <dgm:t>
        <a:bodyPr/>
        <a:lstStyle/>
        <a:p>
          <a:endParaRPr lang="cs-CZ"/>
        </a:p>
      </dgm:t>
    </dgm:pt>
    <dgm:pt modelId="{5DE7A83E-6CF5-47D4-A7CA-A8C61E1399BF}" type="sibTrans" cxnId="{843DC0DC-30AF-4E7A-9C64-59F75B7F6BE9}">
      <dgm:prSet/>
      <dgm:spPr/>
      <dgm:t>
        <a:bodyPr/>
        <a:lstStyle/>
        <a:p>
          <a:endParaRPr lang="cs-CZ"/>
        </a:p>
      </dgm:t>
    </dgm:pt>
    <dgm:pt modelId="{1AD46ED4-7DD1-408B-81CF-4F823972607F}" type="pres">
      <dgm:prSet presAssocID="{78AA7BB4-9FFF-4092-ABC2-CF5FD311AD5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3094655-BFB4-4F5C-9F36-C947767705F9}" type="pres">
      <dgm:prSet presAssocID="{0AC0E9A3-5E51-4925-A4FE-E30DF168BA80}" presName="root" presStyleCnt="0"/>
      <dgm:spPr/>
    </dgm:pt>
    <dgm:pt modelId="{807F549C-1C37-4F6E-A931-0C17AFA5B68F}" type="pres">
      <dgm:prSet presAssocID="{0AC0E9A3-5E51-4925-A4FE-E30DF168BA80}" presName="rootComposite" presStyleCnt="0"/>
      <dgm:spPr/>
    </dgm:pt>
    <dgm:pt modelId="{8A72B672-B7A3-4A8F-B1BB-CD02D190EC26}" type="pres">
      <dgm:prSet presAssocID="{0AC0E9A3-5E51-4925-A4FE-E30DF168BA80}" presName="rootText" presStyleLbl="node1" presStyleIdx="0" presStyleCnt="1" custScaleX="102526" custScaleY="57617"/>
      <dgm:spPr/>
    </dgm:pt>
    <dgm:pt modelId="{A5E78C0E-00E2-49D0-988C-4031E58462C4}" type="pres">
      <dgm:prSet presAssocID="{0AC0E9A3-5E51-4925-A4FE-E30DF168BA80}" presName="rootConnector" presStyleLbl="node1" presStyleIdx="0" presStyleCnt="1"/>
      <dgm:spPr/>
    </dgm:pt>
    <dgm:pt modelId="{60F6A803-CF44-4F47-A292-B00897B89EDF}" type="pres">
      <dgm:prSet presAssocID="{0AC0E9A3-5E51-4925-A4FE-E30DF168BA80}" presName="childShape" presStyleCnt="0"/>
      <dgm:spPr/>
    </dgm:pt>
    <dgm:pt modelId="{8805FC09-5A39-4D6F-AD05-D93804DCC92C}" type="pres">
      <dgm:prSet presAssocID="{B92BA582-73A3-4572-9B0C-921796F53A98}" presName="Name13" presStyleLbl="parChTrans1D2" presStyleIdx="0" presStyleCnt="2"/>
      <dgm:spPr/>
    </dgm:pt>
    <dgm:pt modelId="{CD7B19F4-7803-48C8-A364-163888D52789}" type="pres">
      <dgm:prSet presAssocID="{B5A1C983-AC6A-45AE-BA42-C4DE9CD628FD}" presName="childText" presStyleLbl="bgAcc1" presStyleIdx="0" presStyleCnt="2" custScaleX="155053" custScaleY="98766" custLinFactNeighborX="5325" custLinFactNeighborY="-68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F5B4241-2E1E-481F-A708-85D08B02E2CA}" type="pres">
      <dgm:prSet presAssocID="{B82B8AD8-F12E-4294-8BB9-F05954077BA6}" presName="Name13" presStyleLbl="parChTrans1D2" presStyleIdx="1" presStyleCnt="2"/>
      <dgm:spPr/>
    </dgm:pt>
    <dgm:pt modelId="{D3C105F0-30E0-4129-BA8B-14BD85E2C9D4}" type="pres">
      <dgm:prSet presAssocID="{6B939642-CC2F-4CCE-9D68-A13A3882A087}" presName="childText" presStyleLbl="bgAcc1" presStyleIdx="1" presStyleCnt="2" custScaleX="119812" custScaleY="46845" custLinFactNeighborX="10723" custLinFactNeighborY="-3519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4D85EDA0-BD89-4DC8-A553-E4BACB8C6B82}" type="presOf" srcId="{0AC0E9A3-5E51-4925-A4FE-E30DF168BA80}" destId="{A5E78C0E-00E2-49D0-988C-4031E58462C4}" srcOrd="1" destOrd="0" presId="urn:microsoft.com/office/officeart/2005/8/layout/hierarchy3"/>
    <dgm:cxn modelId="{172A3B64-D4B8-49BC-B495-52D1FD7E6591}" type="presOf" srcId="{B5A1C983-AC6A-45AE-BA42-C4DE9CD628FD}" destId="{CD7B19F4-7803-48C8-A364-163888D52789}" srcOrd="0" destOrd="0" presId="urn:microsoft.com/office/officeart/2005/8/layout/hierarchy3"/>
    <dgm:cxn modelId="{4A9D39D7-C691-4486-8E7D-1B1A18D77F16}" srcId="{0AC0E9A3-5E51-4925-A4FE-E30DF168BA80}" destId="{B5A1C983-AC6A-45AE-BA42-C4DE9CD628FD}" srcOrd="0" destOrd="0" parTransId="{B92BA582-73A3-4572-9B0C-921796F53A98}" sibTransId="{365C9041-528E-4532-BC31-1017C9FF8622}"/>
    <dgm:cxn modelId="{67D54559-E27D-4A2F-8F9D-29F8C8A79D94}" type="presOf" srcId="{6B939642-CC2F-4CCE-9D68-A13A3882A087}" destId="{D3C105F0-30E0-4129-BA8B-14BD85E2C9D4}" srcOrd="0" destOrd="0" presId="urn:microsoft.com/office/officeart/2005/8/layout/hierarchy3"/>
    <dgm:cxn modelId="{D55874B8-5407-4BBC-9936-75520C5C293C}" type="presOf" srcId="{78AA7BB4-9FFF-4092-ABC2-CF5FD311AD5A}" destId="{1AD46ED4-7DD1-408B-81CF-4F823972607F}" srcOrd="0" destOrd="0" presId="urn:microsoft.com/office/officeart/2005/8/layout/hierarchy3"/>
    <dgm:cxn modelId="{63039915-B190-4FFD-942F-BAB7AAD58620}" type="presOf" srcId="{B82B8AD8-F12E-4294-8BB9-F05954077BA6}" destId="{FF5B4241-2E1E-481F-A708-85D08B02E2CA}" srcOrd="0" destOrd="0" presId="urn:microsoft.com/office/officeart/2005/8/layout/hierarchy3"/>
    <dgm:cxn modelId="{A47383DE-82C5-4CD8-9233-15709B5277D0}" srcId="{78AA7BB4-9FFF-4092-ABC2-CF5FD311AD5A}" destId="{0AC0E9A3-5E51-4925-A4FE-E30DF168BA80}" srcOrd="0" destOrd="0" parTransId="{DE03A32A-4D2D-4C12-87BF-FA81E00A6F4D}" sibTransId="{5177FE02-42A3-4C44-BA2D-698D1CD92C0C}"/>
    <dgm:cxn modelId="{843DC0DC-30AF-4E7A-9C64-59F75B7F6BE9}" srcId="{0AC0E9A3-5E51-4925-A4FE-E30DF168BA80}" destId="{6B939642-CC2F-4CCE-9D68-A13A3882A087}" srcOrd="1" destOrd="0" parTransId="{B82B8AD8-F12E-4294-8BB9-F05954077BA6}" sibTransId="{5DE7A83E-6CF5-47D4-A7CA-A8C61E1399BF}"/>
    <dgm:cxn modelId="{B8D68D39-E05F-49AB-B2E0-0A1A11A8739D}" type="presOf" srcId="{B92BA582-73A3-4572-9B0C-921796F53A98}" destId="{8805FC09-5A39-4D6F-AD05-D93804DCC92C}" srcOrd="0" destOrd="0" presId="urn:microsoft.com/office/officeart/2005/8/layout/hierarchy3"/>
    <dgm:cxn modelId="{0BD349F3-792C-413E-9BFE-BB7343EA247B}" type="presOf" srcId="{0AC0E9A3-5E51-4925-A4FE-E30DF168BA80}" destId="{8A72B672-B7A3-4A8F-B1BB-CD02D190EC26}" srcOrd="0" destOrd="0" presId="urn:microsoft.com/office/officeart/2005/8/layout/hierarchy3"/>
    <dgm:cxn modelId="{BE5EECDB-8113-4999-A439-56FB6884DFF3}" type="presParOf" srcId="{1AD46ED4-7DD1-408B-81CF-4F823972607F}" destId="{B3094655-BFB4-4F5C-9F36-C947767705F9}" srcOrd="0" destOrd="0" presId="urn:microsoft.com/office/officeart/2005/8/layout/hierarchy3"/>
    <dgm:cxn modelId="{71EC624D-628C-4A8B-9FA3-DB9A7641F26D}" type="presParOf" srcId="{B3094655-BFB4-4F5C-9F36-C947767705F9}" destId="{807F549C-1C37-4F6E-A931-0C17AFA5B68F}" srcOrd="0" destOrd="0" presId="urn:microsoft.com/office/officeart/2005/8/layout/hierarchy3"/>
    <dgm:cxn modelId="{2C9076A3-E0C3-4D03-BCE4-3105501C5525}" type="presParOf" srcId="{807F549C-1C37-4F6E-A931-0C17AFA5B68F}" destId="{8A72B672-B7A3-4A8F-B1BB-CD02D190EC26}" srcOrd="0" destOrd="0" presId="urn:microsoft.com/office/officeart/2005/8/layout/hierarchy3"/>
    <dgm:cxn modelId="{3B9F299C-D0D4-4DCA-A596-726B95AE9B4C}" type="presParOf" srcId="{807F549C-1C37-4F6E-A931-0C17AFA5B68F}" destId="{A5E78C0E-00E2-49D0-988C-4031E58462C4}" srcOrd="1" destOrd="0" presId="urn:microsoft.com/office/officeart/2005/8/layout/hierarchy3"/>
    <dgm:cxn modelId="{4915317A-7497-4733-8567-6AAD143834A4}" type="presParOf" srcId="{B3094655-BFB4-4F5C-9F36-C947767705F9}" destId="{60F6A803-CF44-4F47-A292-B00897B89EDF}" srcOrd="1" destOrd="0" presId="urn:microsoft.com/office/officeart/2005/8/layout/hierarchy3"/>
    <dgm:cxn modelId="{2E1C41E2-9071-4CA4-98B8-1B461967BAB4}" type="presParOf" srcId="{60F6A803-CF44-4F47-A292-B00897B89EDF}" destId="{8805FC09-5A39-4D6F-AD05-D93804DCC92C}" srcOrd="0" destOrd="0" presId="urn:microsoft.com/office/officeart/2005/8/layout/hierarchy3"/>
    <dgm:cxn modelId="{34AC9848-B5A6-44E7-B1EB-02FAF93930E2}" type="presParOf" srcId="{60F6A803-CF44-4F47-A292-B00897B89EDF}" destId="{CD7B19F4-7803-48C8-A364-163888D52789}" srcOrd="1" destOrd="0" presId="urn:microsoft.com/office/officeart/2005/8/layout/hierarchy3"/>
    <dgm:cxn modelId="{19F50FB3-0A12-4C18-ACB4-51FC0A99C39A}" type="presParOf" srcId="{60F6A803-CF44-4F47-A292-B00897B89EDF}" destId="{FF5B4241-2E1E-481F-A708-85D08B02E2CA}" srcOrd="2" destOrd="0" presId="urn:microsoft.com/office/officeart/2005/8/layout/hierarchy3"/>
    <dgm:cxn modelId="{C95C2C00-74BE-4347-9B5D-5875735198B0}" type="presParOf" srcId="{60F6A803-CF44-4F47-A292-B00897B89EDF}" destId="{D3C105F0-30E0-4129-BA8B-14BD85E2C9D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72B672-B7A3-4A8F-B1BB-CD02D190EC26}">
      <dsp:nvSpPr>
        <dsp:cNvPr id="0" name=""/>
        <dsp:cNvSpPr/>
      </dsp:nvSpPr>
      <dsp:spPr>
        <a:xfrm>
          <a:off x="538666" y="497"/>
          <a:ext cx="4138447" cy="116285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6500" kern="1200" dirty="0" smtClean="0"/>
            <a:t>Správa </a:t>
          </a:r>
          <a:endParaRPr lang="cs-CZ" sz="6500" kern="1200" dirty="0"/>
        </a:p>
      </dsp:txBody>
      <dsp:txXfrm>
        <a:off x="572725" y="34556"/>
        <a:ext cx="4070329" cy="1094732"/>
      </dsp:txXfrm>
    </dsp:sp>
    <dsp:sp modelId="{8805FC09-5A39-4D6F-AD05-D93804DCC92C}">
      <dsp:nvSpPr>
        <dsp:cNvPr id="0" name=""/>
        <dsp:cNvSpPr/>
      </dsp:nvSpPr>
      <dsp:spPr>
        <a:xfrm>
          <a:off x="952510" y="1163348"/>
          <a:ext cx="585798" cy="14874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7404"/>
              </a:lnTo>
              <a:lnTo>
                <a:pt x="585798" y="1487404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B19F4-7803-48C8-A364-163888D52789}">
      <dsp:nvSpPr>
        <dsp:cNvPr id="0" name=""/>
        <dsp:cNvSpPr/>
      </dsp:nvSpPr>
      <dsp:spPr>
        <a:xfrm>
          <a:off x="1538309" y="1654083"/>
          <a:ext cx="5006953" cy="1993337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Veřejná správa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- větší svázanost právním řádem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kern="1200" dirty="0" smtClean="0"/>
            <a:t>- vyšší míra kontroly, regulace a  dozoru</a:t>
          </a:r>
          <a:endParaRPr lang="cs-CZ" sz="2600" kern="1200" dirty="0"/>
        </a:p>
      </dsp:txBody>
      <dsp:txXfrm>
        <a:off x="1596692" y="1712466"/>
        <a:ext cx="4890187" cy="1876571"/>
      </dsp:txXfrm>
    </dsp:sp>
    <dsp:sp modelId="{FF5B4241-2E1E-481F-A708-85D08B02E2CA}">
      <dsp:nvSpPr>
        <dsp:cNvPr id="0" name=""/>
        <dsp:cNvSpPr/>
      </dsp:nvSpPr>
      <dsp:spPr>
        <a:xfrm>
          <a:off x="952510" y="1163348"/>
          <a:ext cx="760110" cy="34041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4159"/>
              </a:lnTo>
              <a:lnTo>
                <a:pt x="760110" y="3404159"/>
              </a:lnTo>
            </a:path>
          </a:pathLst>
        </a:custGeom>
        <a:noFill/>
        <a:ln w="1587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105F0-30E0-4129-BA8B-14BD85E2C9D4}">
      <dsp:nvSpPr>
        <dsp:cNvPr id="0" name=""/>
        <dsp:cNvSpPr/>
      </dsp:nvSpPr>
      <dsp:spPr>
        <a:xfrm>
          <a:off x="1712621" y="4094785"/>
          <a:ext cx="3868955" cy="945445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600" b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Soukromá správa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2600" kern="1200" dirty="0"/>
        </a:p>
      </dsp:txBody>
      <dsp:txXfrm>
        <a:off x="1740312" y="4122476"/>
        <a:ext cx="3813573" cy="8900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0DB720B-A646-4E00-8D3F-E208AF781A0B}" type="datetimeFigureOut">
              <a:rPr lang="cs-CZ" smtClean="0"/>
              <a:t>22.9.2012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166D202-9BD3-4C43-95CE-F902E9AD76AC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47664" y="1268760"/>
            <a:ext cx="5903005" cy="2736304"/>
          </a:xfrm>
        </p:spPr>
        <p:txBody>
          <a:bodyPr>
            <a:normAutofit/>
          </a:bodyPr>
          <a:lstStyle/>
          <a:p>
            <a:r>
              <a:rPr lang="cs-CZ" b="1" dirty="0" smtClean="0"/>
              <a:t>Veřejná správa </a:t>
            </a:r>
            <a:r>
              <a:rPr lang="cs-CZ" sz="4000" b="1" dirty="0" smtClean="0"/>
              <a:t>– činnost ve veřejném zájmu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4074076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/>
              <a:t>Výsledky činnosti veřejné správy</a:t>
            </a:r>
            <a:br>
              <a:rPr lang="cs-CZ" sz="3200" b="1" dirty="0"/>
            </a:br>
            <a:r>
              <a:rPr lang="cs-CZ" sz="2400" b="1" dirty="0"/>
              <a:t>příklady 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Přímý výkon správních úřadů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- povolení stavby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- přiznávání sociálních dávek, důchodů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- vydávání rodných listů, úmrtních listů,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občanských průkazů, živnostenských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 oprávnění, kolaudačních rozhodnutí…</a:t>
            </a:r>
            <a:endParaRPr lang="cs-CZ" dirty="0"/>
          </a:p>
        </p:txBody>
      </p:sp>
      <p:pic>
        <p:nvPicPr>
          <p:cNvPr id="8194" name="Picture 2" descr="C:\Users\uzivatel\AppData\Local\Microsoft\Windows\Temporary Internet Files\Content.IE5\EV9L4UV8\MC90044189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938" y="4869160"/>
            <a:ext cx="1514211" cy="133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128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/>
              <a:t>Výsledky činnosti veřejné správy</a:t>
            </a:r>
            <a:br>
              <a:rPr lang="cs-CZ" sz="3200" b="1" dirty="0"/>
            </a:br>
            <a:r>
              <a:rPr lang="cs-CZ" sz="2400" b="1" dirty="0"/>
              <a:t>příklady</a:t>
            </a:r>
            <a:r>
              <a:rPr lang="cs-CZ" sz="3200" b="1" dirty="0"/>
              <a:t>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činnost </a:t>
            </a:r>
            <a:r>
              <a:rPr lang="cs-CZ" dirty="0"/>
              <a:t>represivní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- pokuty a jiné sankce za přestupky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- exekuce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…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9218" name="Picture 2" descr="C:\Users\uzivatel\AppData\Local\Microsoft\Windows\Temporary Internet Files\Content.IE5\EV9L4UV8\MC9004418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014" y="4365104"/>
            <a:ext cx="1752325" cy="140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763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Veřejná správa v systému dělby státní moci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1640" y="3429000"/>
            <a:ext cx="6840760" cy="2294068"/>
          </a:xfrm>
        </p:spPr>
        <p:txBody>
          <a:bodyPr/>
          <a:lstStyle/>
          <a:p>
            <a:r>
              <a:rPr lang="cs-CZ" b="1" dirty="0"/>
              <a:t>V systému dělby správní moci a z hlediska institucionálního bývá veřejná správa zařazována k </a:t>
            </a:r>
            <a:r>
              <a:rPr lang="cs-CZ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moci </a:t>
            </a:r>
            <a:r>
              <a:rPr lang="cs-CZ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výkonné</a:t>
            </a:r>
            <a:r>
              <a:rPr lang="cs-CZ" b="1" dirty="0" smtClean="0"/>
              <a:t>. </a:t>
            </a:r>
          </a:p>
          <a:p>
            <a:endParaRPr lang="cs-CZ" b="1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42" name="Picture 2" descr="C:\Users\uzivatel\AppData\Local\Microsoft\Windows\Temporary Internet Files\Content.IE5\6FNF4Z28\MC9004419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69918"/>
            <a:ext cx="1265436" cy="93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06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400" dirty="0" smtClean="0"/>
              <a:t>Použitá literatura a zdroje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JUDr. Miroslav Brůna. </a:t>
            </a:r>
            <a:r>
              <a:rPr lang="cs-CZ" sz="2000" i="1" dirty="0"/>
              <a:t>Veřejná správa (po startu reformy). </a:t>
            </a:r>
            <a:r>
              <a:rPr lang="cs-CZ" sz="2000" dirty="0"/>
              <a:t>Praha: Institut pro místní správu, 2000.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82106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Závěrečné informace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i="1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buFont typeface="Wingdings" pitchFamily="2" charset="2"/>
              <a:buNone/>
            </a:pPr>
            <a:endParaRPr lang="cs-CZ" i="1" dirty="0"/>
          </a:p>
          <a:p>
            <a:r>
              <a:rPr lang="cs-CZ" i="1" dirty="0"/>
              <a:t>Ostatní objekty a text je vlastní originální tvorbou autora nebo jsou součástí softwaru Microsoft® Office 2010 .</a:t>
            </a:r>
          </a:p>
          <a:p>
            <a:pPr marL="45720" indent="0"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8447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1640" y="980729"/>
            <a:ext cx="6336703" cy="2592287"/>
          </a:xfrm>
        </p:spPr>
        <p:txBody>
          <a:bodyPr>
            <a:normAutofit/>
          </a:bodyPr>
          <a:lstStyle/>
          <a:p>
            <a:r>
              <a:rPr lang="cs-CZ" sz="3600" dirty="0" smtClean="0"/>
              <a:t>Veřejnou správu můžeme chápat jako </a:t>
            </a:r>
            <a:r>
              <a:rPr lang="cs-CZ" sz="3600" b="1" dirty="0" smtClean="0"/>
              <a:t>záměrnou</a:t>
            </a:r>
            <a:r>
              <a:rPr lang="cs-CZ" sz="3600" dirty="0" smtClean="0"/>
              <a:t> činnost vykonávanou ve </a:t>
            </a:r>
            <a:r>
              <a:rPr lang="cs-CZ" sz="3600" b="1" dirty="0" smtClean="0"/>
              <a:t>veřejném zájmu</a:t>
            </a:r>
            <a:r>
              <a:rPr lang="cs-CZ" dirty="0" smtClean="0"/>
              <a:t>.</a:t>
            </a:r>
            <a:endParaRPr lang="cs-CZ" dirty="0"/>
          </a:p>
        </p:txBody>
      </p:sp>
      <p:pic>
        <p:nvPicPr>
          <p:cNvPr id="1028" name="Picture 4" descr="C:\Users\uzivatel\AppData\Local\Microsoft\Windows\Temporary Internet Files\Content.IE5\0X7F22J2\MC90044188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924944"/>
            <a:ext cx="2245999" cy="313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65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15616" y="980728"/>
            <a:ext cx="4104456" cy="496855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Pro přesnější a snadnější pochopení smyslu veřejné správy je vhodné ji vymezit od </a:t>
            </a:r>
            <a:r>
              <a:rPr lang="cs-CZ" sz="3200" b="1" dirty="0" smtClean="0"/>
              <a:t>správy soukromé</a:t>
            </a:r>
            <a:r>
              <a:rPr lang="cs-CZ" sz="3200" dirty="0" smtClean="0"/>
              <a:t>, která je motivována </a:t>
            </a:r>
            <a:r>
              <a:rPr lang="cs-CZ" sz="3200" b="1" dirty="0" smtClean="0"/>
              <a:t>zájmem soukromým</a:t>
            </a:r>
            <a:r>
              <a:rPr lang="cs-CZ" sz="3200" dirty="0" smtClean="0"/>
              <a:t>. </a:t>
            </a:r>
            <a:endParaRPr lang="cs-CZ" sz="3200" dirty="0"/>
          </a:p>
        </p:txBody>
      </p:sp>
      <p:pic>
        <p:nvPicPr>
          <p:cNvPr id="2050" name="Picture 2" descr="C:\Users\uzivatel\AppData\Local\Microsoft\Windows\Temporary Internet Files\Content.IE5\LTZ0Z5DX\MC900441908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988840"/>
            <a:ext cx="30148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399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zivatel\AppData\Local\Microsoft\Windows\Temporary Internet Files\Content.IE5\YVLV21P1\MC900441926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589" y="1556792"/>
            <a:ext cx="2427210" cy="1909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>
            <a:normAutofit/>
          </a:bodyPr>
          <a:lstStyle/>
          <a:p>
            <a:r>
              <a:rPr lang="cs-CZ" sz="3200" b="1" dirty="0" smtClean="0"/>
              <a:t>Veřejná správa v. soukromá správa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23727" y="1700808"/>
            <a:ext cx="5400601" cy="4022261"/>
          </a:xfrm>
        </p:spPr>
        <p:txBody>
          <a:bodyPr>
            <a:normAutofit/>
          </a:bodyPr>
          <a:lstStyle/>
          <a:p>
            <a:r>
              <a:rPr lang="cs-CZ" dirty="0" smtClean="0"/>
              <a:t>Výkon veřejné správy je mnohem více svázán právním řádem, je více dozorován, kontrolován a regulován.</a:t>
            </a:r>
          </a:p>
          <a:p>
            <a:pPr marL="0" indent="0">
              <a:buNone/>
            </a:pPr>
            <a:r>
              <a:rPr lang="cs-CZ" dirty="0" smtClean="0"/>
              <a:t> </a:t>
            </a:r>
          </a:p>
          <a:p>
            <a:r>
              <a:rPr lang="cs-CZ" dirty="0" smtClean="0"/>
              <a:t>Správa soukromá je mnohem volnější. </a:t>
            </a:r>
          </a:p>
          <a:p>
            <a:endParaRPr lang="cs-CZ" dirty="0"/>
          </a:p>
          <a:p>
            <a:r>
              <a:rPr lang="cs-CZ" sz="2000" dirty="0" smtClean="0"/>
              <a:t>Nicméně, někdy je těžké přesně od sebe oddělit správu veřejnou a soukromou a jejich hranice se často prolínají.</a:t>
            </a:r>
            <a:endParaRPr lang="cs-CZ" sz="2000" dirty="0"/>
          </a:p>
        </p:txBody>
      </p:sp>
      <p:pic>
        <p:nvPicPr>
          <p:cNvPr id="3075" name="Picture 3" descr="C:\Users\uzivatel\AppData\Local\Microsoft\Windows\Temporary Internet Files\Content.IE5\E93304AY\MC90044188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645024"/>
            <a:ext cx="1423358" cy="83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759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2260150"/>
              </p:ext>
            </p:extLst>
          </p:nvPr>
        </p:nvGraphicFramePr>
        <p:xfrm>
          <a:off x="1116013" y="981075"/>
          <a:ext cx="6911975" cy="5111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1511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/>
              <a:t>Výsledky činnosti veřejné správy</a:t>
            </a:r>
            <a:endParaRPr lang="cs-CZ" sz="32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772816"/>
            <a:ext cx="5400600" cy="3950253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Jsou velmi rozmanité a každodenně nás provází na každém kroku. </a:t>
            </a:r>
          </a:p>
        </p:txBody>
      </p:sp>
      <p:pic>
        <p:nvPicPr>
          <p:cNvPr id="4099" name="Picture 3" descr="C:\Users\uzivatel\AppData\Local\Microsoft\Windows\Temporary Internet Files\Content.IE5\LTZ0Z5DX\MC90044189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2206" y="3212976"/>
            <a:ext cx="2328878" cy="257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217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/>
              <a:t>Výsledky činnosti veřejné </a:t>
            </a:r>
            <a:r>
              <a:rPr lang="cs-CZ" sz="3200" b="1" dirty="0" smtClean="0"/>
              <a:t>správy</a:t>
            </a:r>
            <a:br>
              <a:rPr lang="cs-CZ" sz="3200" b="1" dirty="0" smtClean="0"/>
            </a:br>
            <a:r>
              <a:rPr lang="cs-CZ" sz="2400" b="1" dirty="0" smtClean="0"/>
              <a:t>příklady</a:t>
            </a:r>
            <a:r>
              <a:rPr lang="cs-CZ" sz="3200" b="1" dirty="0" smtClean="0"/>
              <a:t> 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95736" y="2119257"/>
            <a:ext cx="4176464" cy="3603812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Sítě škol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Sítě zdravotnických zařízení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Ústavy sociální péče</a:t>
            </a:r>
          </a:p>
          <a:p>
            <a:endParaRPr lang="cs-CZ" dirty="0" smtClean="0"/>
          </a:p>
          <a:p>
            <a:r>
              <a:rPr lang="cs-CZ" dirty="0" smtClean="0"/>
              <a:t>Veřejné knihovny, divadla, galerie, muzea, zoologické zahrady</a:t>
            </a:r>
            <a:endParaRPr lang="cs-CZ" dirty="0"/>
          </a:p>
        </p:txBody>
      </p:sp>
      <p:pic>
        <p:nvPicPr>
          <p:cNvPr id="5122" name="Picture 2" descr="C:\Users\uzivatel\AppData\Local\Microsoft\Windows\Temporary Internet Files\Content.IE5\XSXQ98U1\MC90005296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286" y="4653134"/>
            <a:ext cx="1463071" cy="143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zivatel\AppData\Local\Microsoft\Windows\Temporary Internet Files\Content.IE5\0X7F22J2\MC9003707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83802"/>
            <a:ext cx="1085377" cy="76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3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9" y="764704"/>
            <a:ext cx="7016660" cy="1255363"/>
          </a:xfrm>
        </p:spPr>
        <p:txBody>
          <a:bodyPr>
            <a:normAutofit fontScale="90000"/>
          </a:bodyPr>
          <a:lstStyle/>
          <a:p>
            <a:r>
              <a:rPr lang="cs-CZ" sz="3600" b="1" dirty="0"/>
              <a:t>Výsledky činnosti veřejné správy</a:t>
            </a:r>
            <a:br>
              <a:rPr lang="cs-CZ" sz="3600" b="1" dirty="0"/>
            </a:br>
            <a:r>
              <a:rPr lang="cs-CZ" sz="2700" b="1" dirty="0"/>
              <a:t>příklady </a:t>
            </a:r>
            <a:endParaRPr lang="cs-CZ" sz="27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860032" y="2119257"/>
            <a:ext cx="2799413" cy="3603812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veřejné osvětlení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údržba komunikací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svoz a likvidace odpadu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kanalizace</a:t>
            </a:r>
            <a:endParaRPr lang="cs-CZ" dirty="0"/>
          </a:p>
        </p:txBody>
      </p:sp>
      <p:pic>
        <p:nvPicPr>
          <p:cNvPr id="6146" name="Picture 2" descr="C:\Users\uzivatel\AppData\Local\Microsoft\Windows\Temporary Internet Files\Content.IE5\0X7F22J2\MC900234854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15487"/>
            <a:ext cx="2950425" cy="2559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991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/>
              <a:t>Výsledky činnosti veřejné správy</a:t>
            </a:r>
            <a:br>
              <a:rPr lang="cs-CZ" sz="3200" b="1" dirty="0"/>
            </a:br>
            <a:r>
              <a:rPr lang="cs-CZ" sz="2400" b="1" dirty="0"/>
              <a:t>příklady 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telekomunikace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lvl="5"/>
            <a:r>
              <a:rPr lang="cs-CZ" dirty="0" smtClean="0"/>
              <a:t> </a:t>
            </a:r>
            <a:r>
              <a:rPr lang="cs-CZ" sz="2400" dirty="0" smtClean="0"/>
              <a:t>dopravní služby</a:t>
            </a:r>
          </a:p>
        </p:txBody>
      </p:sp>
      <p:pic>
        <p:nvPicPr>
          <p:cNvPr id="7171" name="Picture 3" descr="C:\Users\uzivatel\AppData\Local\Microsoft\Windows\Temporary Internet Files\Content.IE5\EV9L4UV8\MC9000787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1080120" cy="1247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zivatel\AppData\Local\Microsoft\Windows\Temporary Internet Files\Content.IE5\0PPJ4EOF\MM900309782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187220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597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Špendlík">
  <a:themeElements>
    <a:clrScheme name="Špendlík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Špendlík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Špendlí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97</TotalTime>
  <Words>306</Words>
  <Application>Microsoft Office PowerPoint</Application>
  <PresentationFormat>Předvádění na obrazovce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Špendlík</vt:lpstr>
      <vt:lpstr>Veřejná správa – činnost ve veřejném zájmu</vt:lpstr>
      <vt:lpstr>Prezentace aplikace PowerPoint</vt:lpstr>
      <vt:lpstr>Prezentace aplikace PowerPoint</vt:lpstr>
      <vt:lpstr>Veřejná správa v. soukromá správa</vt:lpstr>
      <vt:lpstr>Prezentace aplikace PowerPoint</vt:lpstr>
      <vt:lpstr>Výsledky činnosti veřejné správy</vt:lpstr>
      <vt:lpstr>Výsledky činnosti veřejné správy příklady </vt:lpstr>
      <vt:lpstr>Výsledky činnosti veřejné správy příklady </vt:lpstr>
      <vt:lpstr>Výsledky činnosti veřejné správy příklady </vt:lpstr>
      <vt:lpstr>Výsledky činnosti veřejné správy příklady </vt:lpstr>
      <vt:lpstr>Výsledky činnosti veřejné správy příklady </vt:lpstr>
      <vt:lpstr>Veřejná správa v systému dělby státní moci</vt:lpstr>
      <vt:lpstr>Použitá literatura a zdroje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Veřejná správa – činnost ve veřejném zájmu</dc:title>
  <dc:creator>uzivatel</dc:creator>
  <cp:lastModifiedBy>uzivatel</cp:lastModifiedBy>
  <cp:revision>9</cp:revision>
  <dcterms:created xsi:type="dcterms:W3CDTF">2012-09-22T16:08:55Z</dcterms:created>
  <dcterms:modified xsi:type="dcterms:W3CDTF">2012-09-22T17:46:01Z</dcterms:modified>
</cp:coreProperties>
</file>