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70" r:id="rId5"/>
    <p:sldId id="272" r:id="rId6"/>
    <p:sldId id="261" r:id="rId7"/>
    <p:sldId id="268" r:id="rId8"/>
    <p:sldId id="269" r:id="rId9"/>
    <p:sldId id="267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DC2027C-C0DE-4ABB-9A75-77934CA461C2}" type="datetimeFigureOut">
              <a:rPr lang="cs-CZ" smtClean="0"/>
              <a:t>26.1.2014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9249DCA5-7107-4AD7-A920-876CBB86382B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symbol pro obsah 3"/>
          <p:cNvPicPr>
            <a:picLocks noGrp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554" y="548680"/>
            <a:ext cx="8100900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bdélník 4"/>
          <p:cNvSpPr/>
          <p:nvPr/>
        </p:nvSpPr>
        <p:spPr>
          <a:xfrm>
            <a:off x="1043608" y="2492896"/>
            <a:ext cx="712879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/>
              <a:t>Projektový </a:t>
            </a:r>
            <a:r>
              <a:rPr lang="cs-CZ" b="1" dirty="0" smtClean="0"/>
              <a:t>záměr:</a:t>
            </a:r>
            <a:endParaRPr lang="cs-CZ" dirty="0"/>
          </a:p>
          <a:p>
            <a:r>
              <a:rPr lang="cs-CZ" b="1" dirty="0"/>
              <a:t> </a:t>
            </a:r>
            <a:endParaRPr lang="cs-CZ" dirty="0"/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Moderní škola, moderní výuka 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 </a:t>
            </a:r>
          </a:p>
          <a:p>
            <a:pPr algn="ctr"/>
            <a:r>
              <a:rPr lang="cs-CZ" b="1" dirty="0">
                <a:solidFill>
                  <a:srgbClr val="FF0000"/>
                </a:solidFill>
              </a:rPr>
              <a:t>EU peníze středním </a:t>
            </a:r>
            <a:r>
              <a:rPr lang="cs-CZ" b="1" dirty="0" smtClean="0">
                <a:solidFill>
                  <a:srgbClr val="FF0000"/>
                </a:solidFill>
              </a:rPr>
              <a:t>školám</a:t>
            </a:r>
          </a:p>
          <a:p>
            <a:endParaRPr lang="cs-CZ" dirty="0"/>
          </a:p>
          <a:p>
            <a:r>
              <a:rPr lang="cs-CZ" b="1" dirty="0" smtClean="0"/>
              <a:t>                Střední </a:t>
            </a:r>
            <a:r>
              <a:rPr lang="cs-CZ" b="1" dirty="0"/>
              <a:t>škola sociální péče a služeb, Zábřeh</a:t>
            </a:r>
            <a:r>
              <a:rPr lang="cs-CZ" b="1" dirty="0" smtClean="0"/>
              <a:t>,</a:t>
            </a:r>
          </a:p>
          <a:p>
            <a:r>
              <a:rPr lang="cs-CZ" b="1" dirty="0"/>
              <a:t> </a:t>
            </a:r>
            <a:r>
              <a:rPr lang="cs-CZ" b="1" dirty="0" smtClean="0"/>
              <a:t>                                     </a:t>
            </a:r>
            <a:r>
              <a:rPr lang="cs-CZ" b="1" dirty="0"/>
              <a:t>nám. 8. května 2</a:t>
            </a:r>
          </a:p>
        </p:txBody>
      </p:sp>
    </p:spTree>
    <p:extLst>
      <p:ext uri="{BB962C8B-B14F-4D97-AF65-F5344CB8AC3E}">
        <p14:creationId xmlns:p14="http://schemas.microsoft.com/office/powerpoint/2010/main" val="3740395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3609" y="4372168"/>
            <a:ext cx="7262192" cy="1143000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Adresy – umístění adres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9830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Adresa </a:t>
            </a:r>
            <a:r>
              <a:rPr lang="cs-CZ" sz="2800" dirty="0" smtClean="0"/>
              <a:t>odesílatele na obálkách </a:t>
            </a:r>
            <a:r>
              <a:rPr lang="cs-CZ" sz="2800" dirty="0" smtClean="0"/>
              <a:t/>
            </a:r>
            <a:br>
              <a:rPr lang="cs-CZ" sz="2800" dirty="0" smtClean="0"/>
            </a:b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899592" y="1772816"/>
            <a:ext cx="6984776" cy="4464496"/>
          </a:xfrm>
        </p:spPr>
        <p:txBody>
          <a:bodyPr>
            <a:normAutofit/>
          </a:bodyPr>
          <a:lstStyle/>
          <a:p>
            <a:pPr algn="just"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cs-CZ" sz="2400" dirty="0" smtClean="0"/>
              <a:t> na obálkách se adresa odesílatele umísťuje do levého horního rohu adresní strany obálky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cs-CZ" sz="2400" dirty="0"/>
              <a:t> </a:t>
            </a:r>
            <a:r>
              <a:rPr lang="cs-CZ" sz="2400" dirty="0" smtClean="0"/>
              <a:t>na obálkách DL (třetinových) a na obálkách C6 (kancelářských) smí být spodní okraj adresy nejdále 40 mm od horního okraje obálky a pravý okraj nejméně 74 mm od pravého kraje obálky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Ø"/>
            </a:pPr>
            <a:r>
              <a:rPr lang="cs-CZ" sz="2400" dirty="0"/>
              <a:t> </a:t>
            </a:r>
            <a:r>
              <a:rPr lang="cs-CZ" sz="2400" dirty="0" smtClean="0"/>
              <a:t>na obálkách C5 (</a:t>
            </a:r>
            <a:r>
              <a:rPr lang="cs-CZ" sz="2400" dirty="0" err="1" smtClean="0"/>
              <a:t>půlkových</a:t>
            </a:r>
            <a:r>
              <a:rPr lang="cs-CZ" sz="2400" dirty="0" smtClean="0"/>
              <a:t>) a C4 (listových), které nemají vyznačenou adresovou oblast, se umísťuje adresa rovněž do levé horní čtvrtiny adresní strany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Ø"/>
            </a:pPr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874138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Adresa </a:t>
            </a:r>
            <a:r>
              <a:rPr lang="cs-CZ" sz="2800" dirty="0" smtClean="0"/>
              <a:t>odesílatele na dopisních papírech</a:t>
            </a:r>
            <a:r>
              <a:rPr lang="cs-CZ" sz="2800" dirty="0" smtClean="0"/>
              <a:t/>
            </a:r>
            <a:br>
              <a:rPr lang="cs-CZ" sz="2800" dirty="0" smtClean="0"/>
            </a:b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683568" y="1844824"/>
            <a:ext cx="7416824" cy="403244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SzPct val="80000"/>
              <a:buFont typeface="Wingdings" panose="05000000000000000000" pitchFamily="2" charset="2"/>
              <a:buChar char="Ø"/>
            </a:pPr>
            <a:r>
              <a:rPr lang="cs-CZ" sz="2400" dirty="0" smtClean="0"/>
              <a:t> </a:t>
            </a:r>
            <a:r>
              <a:rPr lang="cs-CZ" sz="2800" b="1" dirty="0" smtClean="0"/>
              <a:t>na dopisních papírech </a:t>
            </a:r>
            <a:r>
              <a:rPr lang="cs-CZ" sz="2800" dirty="0" smtClean="0"/>
              <a:t>se adresa odesílatele uvádí v záhlaví dopisního papíru (bývá před-tištěna), spodní hranice pro hlavičku dopisu je  3 cm od horního okraje papíru</a:t>
            </a:r>
          </a:p>
        </p:txBody>
      </p:sp>
    </p:spTree>
    <p:extLst>
      <p:ext uri="{BB962C8B-B14F-4D97-AF65-F5344CB8AC3E}">
        <p14:creationId xmlns:p14="http://schemas.microsoft.com/office/powerpoint/2010/main" val="591651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764704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Adresa </a:t>
            </a:r>
            <a:r>
              <a:rPr lang="cs-CZ" sz="2800" dirty="0" smtClean="0"/>
              <a:t>adresáta na obálkách</a:t>
            </a:r>
            <a:r>
              <a:rPr lang="cs-CZ" sz="2800" dirty="0" smtClean="0"/>
              <a:t/>
            </a:r>
            <a:br>
              <a:rPr lang="cs-CZ" sz="2800" dirty="0" smtClean="0"/>
            </a:b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899592" y="1772816"/>
            <a:ext cx="6840760" cy="4032448"/>
          </a:xfrm>
        </p:spPr>
        <p:txBody>
          <a:bodyPr>
            <a:normAutofit fontScale="92500"/>
          </a:bodyPr>
          <a:lstStyle/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 smtClean="0"/>
              <a:t> na obálkách prochází oblast pro adresu adresáta přes celou obálku odleva </a:t>
            </a:r>
            <a:r>
              <a:rPr lang="cs-CZ" sz="2400" dirty="0" smtClean="0"/>
              <a:t>doprava, na obálkách DL a C6 je vzdálena 40 mm od horního okraje obálky a 27 mm od dolního okraje obálky, adresa </a:t>
            </a:r>
            <a:r>
              <a:rPr lang="cs-CZ" sz="2400" dirty="0" smtClean="0"/>
              <a:t>adresáta má vymezený prostor v pravé polovině oblasti, </a:t>
            </a:r>
            <a:r>
              <a:rPr lang="cs-CZ" sz="2400" dirty="0" smtClean="0"/>
              <a:t>u okénkových </a:t>
            </a:r>
            <a:r>
              <a:rPr lang="cs-CZ" sz="2400" dirty="0" smtClean="0"/>
              <a:t>obálek se připouští umístění také v levé </a:t>
            </a:r>
            <a:r>
              <a:rPr lang="cs-CZ" sz="2400" dirty="0" smtClean="0"/>
              <a:t>polovině</a:t>
            </a:r>
          </a:p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dirty="0"/>
              <a:t> </a:t>
            </a:r>
            <a:r>
              <a:rPr lang="cs-CZ" sz="2400" dirty="0" smtClean="0"/>
              <a:t>na obálkách C5 a C4 se umísťuje v pravé dolní čtvrtině rovnoběžně s delší stranou obálky, na obálkách C4 též rovnoběžně s kratší stranou obálkou</a:t>
            </a:r>
            <a:endParaRPr lang="cs-CZ" sz="2400" dirty="0" smtClean="0"/>
          </a:p>
          <a:p>
            <a:pPr marL="45720" indent="0">
              <a:buClr>
                <a:schemeClr val="tx1"/>
              </a:buClr>
              <a:buSzPct val="90000"/>
              <a:buNone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65546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692696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Adresa </a:t>
            </a:r>
            <a:r>
              <a:rPr lang="cs-CZ" sz="2800" dirty="0" smtClean="0"/>
              <a:t>adresáta na dopisních papírech</a:t>
            </a:r>
            <a:r>
              <a:rPr lang="cs-CZ" sz="2800" dirty="0" smtClean="0"/>
              <a:t/>
            </a:r>
            <a:br>
              <a:rPr lang="cs-CZ" sz="2800" dirty="0" smtClean="0"/>
            </a:b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899592" y="1772816"/>
            <a:ext cx="7056784" cy="4032448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SzPct val="90000"/>
              <a:buFont typeface="Wingdings" panose="05000000000000000000" pitchFamily="2" charset="2"/>
              <a:buChar char="Ø"/>
            </a:pPr>
            <a:r>
              <a:rPr lang="cs-CZ" sz="2400" b="1" dirty="0" smtClean="0"/>
              <a:t> </a:t>
            </a:r>
            <a:r>
              <a:rPr lang="cs-CZ" sz="2800" dirty="0" smtClean="0"/>
              <a:t>na </a:t>
            </a:r>
            <a:r>
              <a:rPr lang="cs-CZ" sz="2800" dirty="0" smtClean="0"/>
              <a:t>dopisních papírech s předtiskem se adresa vpisuje do adresového pole vymezeného čtyřmi orientačními body, uvnitř adresového pole je adresové pásmo vymezené třemi orientačními růžky (maximální prostor pro </a:t>
            </a:r>
            <a:r>
              <a:rPr lang="cs-CZ" sz="2800" dirty="0" smtClean="0"/>
              <a:t>vepsání </a:t>
            </a:r>
            <a:r>
              <a:rPr lang="cs-CZ" sz="2800" dirty="0" smtClean="0"/>
              <a:t>adresy</a:t>
            </a:r>
            <a:r>
              <a:rPr lang="cs-CZ" sz="2800" dirty="0" smtClean="0"/>
              <a:t>), ve Wordu se orientační značky označují jako skrytý text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05067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03648" y="4653136"/>
            <a:ext cx="7175351" cy="1880886"/>
          </a:xfrm>
        </p:spPr>
        <p:txBody>
          <a:bodyPr/>
          <a:lstStyle/>
          <a:p>
            <a:pPr marL="182880" indent="0" algn="r">
              <a:buNone/>
            </a:pPr>
            <a:r>
              <a:rPr lang="cs-CZ" sz="4600" dirty="0" smtClean="0"/>
              <a:t>Kontrolní otázky</a:t>
            </a:r>
            <a:endParaRPr lang="cs-CZ" sz="4600" dirty="0"/>
          </a:p>
        </p:txBody>
      </p:sp>
    </p:spTree>
    <p:extLst>
      <p:ext uri="{BB962C8B-B14F-4D97-AF65-F5344CB8AC3E}">
        <p14:creationId xmlns:p14="http://schemas.microsoft.com/office/powerpoint/2010/main" val="17212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17760"/>
          </a:xfrm>
        </p:spPr>
        <p:txBody>
          <a:bodyPr>
            <a:normAutofit lnSpcReduction="10000"/>
          </a:bodyPr>
          <a:lstStyle/>
          <a:p>
            <a:pPr marL="45720" indent="0">
              <a:buNone/>
            </a:pPr>
            <a:r>
              <a:rPr lang="cs-CZ" dirty="0" smtClean="0"/>
              <a:t>1. Co tvoří strukturu obchodního dopisu?</a:t>
            </a:r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2. Co zahrnují předtištěné </a:t>
            </a:r>
            <a:r>
              <a:rPr lang="cs-CZ" dirty="0"/>
              <a:t>ú</a:t>
            </a:r>
            <a:r>
              <a:rPr lang="cs-CZ" dirty="0" smtClean="0"/>
              <a:t>vodní náležitosti 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 obchodního dopisu?   </a:t>
            </a:r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3. Co zahrnuje vlastní text obchodního dopisu?</a:t>
            </a:r>
          </a:p>
          <a:p>
            <a:pPr marL="45720" indent="0">
              <a:buNone/>
            </a:pPr>
            <a:endParaRPr lang="cs-CZ" dirty="0" smtClean="0"/>
          </a:p>
          <a:p>
            <a:pPr marL="45720" indent="0">
              <a:buNone/>
            </a:pPr>
            <a:r>
              <a:rPr lang="cs-CZ" dirty="0" smtClean="0"/>
              <a:t>4. Co zahrnují náležitosti ukončující obchodní 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 dopis?</a:t>
            </a:r>
          </a:p>
          <a:p>
            <a:pPr marL="45720" indent="0">
              <a:buNone/>
            </a:pPr>
            <a:endParaRPr lang="cs-CZ" dirty="0"/>
          </a:p>
          <a:p>
            <a:pPr marL="45720" indent="0">
              <a:buNone/>
            </a:pPr>
            <a:r>
              <a:rPr lang="cs-CZ" dirty="0" smtClean="0"/>
              <a:t>5. Kam řadíme ve struktuře obchodního dopisu</a:t>
            </a:r>
          </a:p>
          <a:p>
            <a:pPr marL="45720" indent="0">
              <a:buNone/>
            </a:pPr>
            <a:r>
              <a:rPr lang="cs-CZ" dirty="0"/>
              <a:t> </a:t>
            </a:r>
            <a:r>
              <a:rPr lang="cs-CZ" dirty="0" smtClean="0"/>
              <a:t>   </a:t>
            </a:r>
            <a:r>
              <a:rPr lang="cs-CZ" smtClean="0"/>
              <a:t>závěrečný pozdrav?</a:t>
            </a:r>
            <a:endParaRPr lang="cs-CZ" dirty="0" smtClean="0"/>
          </a:p>
          <a:p>
            <a:pPr marL="4572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758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827584" y="836712"/>
            <a:ext cx="7478217" cy="936104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dirty="0" smtClean="0"/>
              <a:t>Závěrečné informace</a:t>
            </a:r>
            <a:endParaRPr lang="cs-CZ" sz="28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3"/>
          </p:nvPr>
        </p:nvSpPr>
        <p:spPr>
          <a:xfrm>
            <a:off x="755576" y="1772816"/>
            <a:ext cx="7272808" cy="44108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cs-CZ" dirty="0" smtClean="0"/>
              <a:t>Materiál je určen pro bezplatné používání  pro potřeby výuky a vzdělávání na všech typech škol a školských zařízeních. Jakékoliv další využití podléhá autorskému zákonu.</a:t>
            </a:r>
          </a:p>
          <a:p>
            <a:pPr marL="45720" indent="0">
              <a:buNone/>
            </a:pPr>
            <a:r>
              <a:rPr lang="cs-CZ" dirty="0" smtClean="0"/>
              <a:t>Zdroj:</a:t>
            </a:r>
          </a:p>
          <a:p>
            <a:pPr marL="45720" indent="0">
              <a:buNone/>
            </a:pPr>
            <a:r>
              <a:rPr lang="cs-CZ" dirty="0" smtClean="0"/>
              <a:t>Kroužek Jiří, Kuldová Olga – Písemná a elektronická komunikace pro střední školy a veřejnost, díl 1., Nakladatelství Fortuna, Praha 2007, ISBN 80-7168-924-6</a:t>
            </a:r>
          </a:p>
          <a:p>
            <a:pPr marL="45720" indent="0">
              <a:buNone/>
            </a:pPr>
            <a:r>
              <a:rPr lang="cs-CZ" dirty="0" smtClean="0"/>
              <a:t>Ostatní objekty a text je vlastní originální tvorbou autora nebo jsou součástí softwaru Microsoft® Office 2010.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18810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erodynamika">
  <a:themeElements>
    <a:clrScheme name="Aerodynamika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erodynamika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erodynamika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108</TotalTime>
  <Words>383</Words>
  <Application>Microsoft Office PowerPoint</Application>
  <PresentationFormat>Předvádění na obrazovce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Aerodynamika</vt:lpstr>
      <vt:lpstr>Prezentace aplikace PowerPoint</vt:lpstr>
      <vt:lpstr>Adresy – umístění adres</vt:lpstr>
      <vt:lpstr>Adresa odesílatele na obálkách  </vt:lpstr>
      <vt:lpstr>Adresa odesílatele na dopisních papírech </vt:lpstr>
      <vt:lpstr>Adresa adresáta na obálkách </vt:lpstr>
      <vt:lpstr>Adresa adresáta na dopisních papírech </vt:lpstr>
      <vt:lpstr>Kontrolní otázky</vt:lpstr>
      <vt:lpstr>Prezentace aplikace PowerPoint</vt:lpstr>
      <vt:lpstr>Závěrečné informace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uzivatel</dc:creator>
  <cp:lastModifiedBy>uzivatel</cp:lastModifiedBy>
  <cp:revision>18</cp:revision>
  <dcterms:created xsi:type="dcterms:W3CDTF">2013-12-03T18:58:05Z</dcterms:created>
  <dcterms:modified xsi:type="dcterms:W3CDTF">2014-01-26T19:27:02Z</dcterms:modified>
</cp:coreProperties>
</file>