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0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větlý styl 2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Světlý styl 2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>
        <p:scale>
          <a:sx n="80" d="100"/>
          <a:sy n="80" d="100"/>
        </p:scale>
        <p:origin x="-852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820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220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95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26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544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403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795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2140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033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396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5135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CE738-BBF9-444B-AD39-5A6CECC7AD91}" type="datetimeFigureOut">
              <a:rPr lang="cs-CZ" smtClean="0"/>
              <a:t>29.3.2013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EBEED-9D14-4995-95C8-1D4D8607C2D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462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99592" y="2132856"/>
            <a:ext cx="7772400" cy="1470025"/>
          </a:xfrm>
        </p:spPr>
        <p:txBody>
          <a:bodyPr>
            <a:noAutofit/>
          </a:bodyPr>
          <a:lstStyle/>
          <a:p>
            <a:r>
              <a:rPr lang="cs-CZ" sz="9600" b="1" i="1" dirty="0" smtClean="0">
                <a:solidFill>
                  <a:srgbClr val="7030A0"/>
                </a:solidFill>
                <a:latin typeface="HP PSG" pitchFamily="50" charset="0"/>
              </a:rPr>
              <a:t>Negace</a:t>
            </a:r>
            <a:endParaRPr lang="cs-CZ" sz="9600" b="1" i="1" dirty="0">
              <a:solidFill>
                <a:srgbClr val="7030A0"/>
              </a:solidFill>
              <a:latin typeface="HP PSG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80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 txBox="1">
            <a:spLocks/>
          </p:cNvSpPr>
          <p:nvPr/>
        </p:nvSpPr>
        <p:spPr>
          <a:xfrm>
            <a:off x="0" y="15652"/>
            <a:ext cx="9144000" cy="6741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cs-CZ" sz="2800" noProof="1" smtClean="0"/>
          </a:p>
          <a:p>
            <a:pPr marL="0" indent="0">
              <a:buFont typeface="Arial" pitchFamily="34" charset="0"/>
              <a:buNone/>
            </a:pPr>
            <a:endParaRPr lang="cs-CZ" sz="2800" noProof="1" smtClean="0"/>
          </a:p>
          <a:p>
            <a:pPr marL="0" indent="0">
              <a:buFont typeface="Arial" pitchFamily="34" charset="0"/>
              <a:buNone/>
            </a:pPr>
            <a:endParaRPr lang="cs-CZ" sz="2400" noProof="1" smtClean="0"/>
          </a:p>
          <a:p>
            <a:pPr marL="0" indent="0">
              <a:buFont typeface="Arial" pitchFamily="34" charset="0"/>
              <a:buNone/>
            </a:pPr>
            <a:endParaRPr lang="cs-CZ" sz="2800" b="1" noProof="1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cs-CZ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476672"/>
            <a:ext cx="8686800" cy="64807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       </a:t>
            </a:r>
            <a:r>
              <a:rPr lang="cs-CZ" b="1" i="1" dirty="0" smtClean="0"/>
              <a:t>Co byste měli vědět o negaci (záporu).</a:t>
            </a:r>
          </a:p>
          <a:p>
            <a:pPr marL="0" indent="0">
              <a:buNone/>
            </a:pPr>
            <a:r>
              <a:rPr lang="cs-CZ" sz="2800" dirty="0" smtClean="0"/>
              <a:t>Negace </a:t>
            </a:r>
            <a:r>
              <a:rPr lang="cs-CZ" sz="2800" u="sng" dirty="0" smtClean="0"/>
              <a:t>odmítá</a:t>
            </a:r>
            <a:r>
              <a:rPr lang="cs-CZ" sz="2800" dirty="0" smtClean="0"/>
              <a:t> danou výpověď. </a:t>
            </a:r>
            <a:r>
              <a:rPr lang="cs-CZ" sz="2800" b="1" dirty="0" smtClean="0"/>
              <a:t>Odmítnutí</a:t>
            </a:r>
            <a:r>
              <a:rPr lang="cs-CZ" sz="2800" dirty="0" smtClean="0"/>
              <a:t> výpovědi se vyjadřuje pomocí   negačních slov jako </a:t>
            </a:r>
            <a:r>
              <a:rPr lang="de-DE" sz="2800" b="1" dirty="0">
                <a:solidFill>
                  <a:srgbClr val="7030A0"/>
                </a:solidFill>
              </a:rPr>
              <a:t>nicht</a:t>
            </a:r>
            <a:r>
              <a:rPr lang="de-DE" sz="2800" dirty="0"/>
              <a:t>, </a:t>
            </a:r>
            <a:r>
              <a:rPr lang="de-DE" sz="2800" b="1" dirty="0">
                <a:solidFill>
                  <a:srgbClr val="7030A0"/>
                </a:solidFill>
              </a:rPr>
              <a:t>kein</a:t>
            </a:r>
            <a:r>
              <a:rPr lang="de-DE" sz="2800" dirty="0"/>
              <a:t>, </a:t>
            </a:r>
            <a:r>
              <a:rPr lang="de-DE" sz="2800" b="1" dirty="0">
                <a:solidFill>
                  <a:srgbClr val="7030A0"/>
                </a:solidFill>
              </a:rPr>
              <a:t>weder ... noch</a:t>
            </a:r>
            <a:r>
              <a:rPr lang="de-DE" sz="2800" dirty="0"/>
              <a:t>, </a:t>
            </a:r>
            <a:r>
              <a:rPr lang="de-DE" sz="2800" b="1" dirty="0">
                <a:solidFill>
                  <a:srgbClr val="7030A0"/>
                </a:solidFill>
              </a:rPr>
              <a:t>nichts</a:t>
            </a:r>
            <a:r>
              <a:rPr lang="de-DE" sz="2800" dirty="0"/>
              <a:t>, </a:t>
            </a:r>
            <a:r>
              <a:rPr lang="de-DE" sz="2800" b="1" dirty="0">
                <a:solidFill>
                  <a:srgbClr val="7030A0"/>
                </a:solidFill>
              </a:rPr>
              <a:t>niemand</a:t>
            </a:r>
            <a:r>
              <a:rPr lang="de-DE" sz="2800" dirty="0"/>
              <a:t> </a:t>
            </a:r>
            <a:r>
              <a:rPr lang="cs-CZ" sz="2800" noProof="1" smtClean="0"/>
              <a:t>atd</a:t>
            </a:r>
            <a:r>
              <a:rPr lang="de-DE" sz="2800" dirty="0" smtClean="0"/>
              <a:t>.</a:t>
            </a:r>
            <a:endParaRPr lang="cs-CZ" sz="2800" dirty="0"/>
          </a:p>
          <a:p>
            <a:pPr marL="0" indent="0">
              <a:buNone/>
            </a:pPr>
            <a:endParaRPr lang="cs-CZ" sz="2800" dirty="0" smtClean="0"/>
          </a:p>
          <a:p>
            <a:r>
              <a:rPr lang="cs-CZ" sz="2800" dirty="0" smtClean="0"/>
              <a:t>V podstatě jde výpověď</a:t>
            </a:r>
            <a:r>
              <a:rPr lang="cs-CZ" sz="2800" b="1" dirty="0" smtClean="0"/>
              <a:t> </a:t>
            </a:r>
            <a:r>
              <a:rPr lang="cs-CZ" sz="2800" b="1" dirty="0" smtClean="0">
                <a:solidFill>
                  <a:srgbClr val="7030A0"/>
                </a:solidFill>
              </a:rPr>
              <a:t>odmítnout</a:t>
            </a:r>
            <a:r>
              <a:rPr lang="cs-CZ" sz="2800" b="1" dirty="0" smtClean="0"/>
              <a:t> </a:t>
            </a:r>
            <a:r>
              <a:rPr lang="cs-CZ" sz="2800" dirty="0" smtClean="0"/>
              <a:t>nebo </a:t>
            </a:r>
            <a:r>
              <a:rPr lang="cs-CZ" sz="2800" b="1" dirty="0" smtClean="0">
                <a:solidFill>
                  <a:srgbClr val="0070C0"/>
                </a:solidFill>
              </a:rPr>
              <a:t>odsouhlasit</a:t>
            </a:r>
            <a:r>
              <a:rPr lang="cs-CZ" sz="2800" dirty="0" smtClean="0"/>
              <a:t>.</a:t>
            </a:r>
          </a:p>
          <a:p>
            <a:pPr marL="0" indent="0">
              <a:buNone/>
            </a:pPr>
            <a:r>
              <a:rPr lang="cs-CZ" sz="2800" dirty="0" smtClean="0"/>
              <a:t>     </a:t>
            </a:r>
            <a:r>
              <a:rPr lang="de-DE" sz="2800" dirty="0" smtClean="0"/>
              <a:t>Sind </a:t>
            </a:r>
            <a:r>
              <a:rPr lang="cs-CZ" sz="2800" dirty="0" smtClean="0"/>
              <a:t>S</a:t>
            </a:r>
            <a:r>
              <a:rPr lang="de-DE" sz="2800" dirty="0" smtClean="0"/>
              <a:t>ie Herr Müller? – </a:t>
            </a:r>
            <a:r>
              <a:rPr lang="de-DE" sz="2800" b="1" dirty="0" smtClean="0">
                <a:solidFill>
                  <a:srgbClr val="7030A0"/>
                </a:solidFill>
              </a:rPr>
              <a:t>Nein</a:t>
            </a:r>
            <a:r>
              <a:rPr lang="de-DE" sz="2800" dirty="0" smtClean="0"/>
              <a:t>.</a:t>
            </a:r>
            <a:endParaRPr lang="cs-CZ" sz="2800" dirty="0"/>
          </a:p>
          <a:p>
            <a:pPr marL="0" indent="0">
              <a:buNone/>
            </a:pPr>
            <a:r>
              <a:rPr lang="cs-CZ" sz="2800" dirty="0" smtClean="0"/>
              <a:t>     </a:t>
            </a:r>
            <a:r>
              <a:rPr lang="de-DE" sz="2800" dirty="0" smtClean="0"/>
              <a:t>Sind Sie Herr Werner? – </a:t>
            </a:r>
            <a:r>
              <a:rPr lang="de-DE" sz="2800" b="1" dirty="0" smtClean="0">
                <a:solidFill>
                  <a:srgbClr val="0070C0"/>
                </a:solidFill>
              </a:rPr>
              <a:t>Ja</a:t>
            </a:r>
            <a:r>
              <a:rPr lang="de-DE" sz="2800" dirty="0" smtClean="0"/>
              <a:t>.</a:t>
            </a:r>
            <a:endParaRPr lang="cs-CZ" sz="2800" dirty="0" smtClean="0"/>
          </a:p>
          <a:p>
            <a:pPr mar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    </a:t>
            </a:r>
          </a:p>
          <a:p>
            <a:r>
              <a:rPr lang="cs-CZ" sz="2800" dirty="0" smtClean="0"/>
              <a:t>Pokud chceme negovat větu musíme použít </a:t>
            </a:r>
            <a:r>
              <a:rPr lang="de-DE" sz="2800" b="1" dirty="0" smtClean="0">
                <a:solidFill>
                  <a:srgbClr val="7030A0"/>
                </a:solidFill>
              </a:rPr>
              <a:t>nicht</a:t>
            </a:r>
            <a:r>
              <a:rPr lang="de-DE" sz="2800" dirty="0" smtClean="0"/>
              <a:t>.</a:t>
            </a:r>
          </a:p>
          <a:p>
            <a:pPr marL="0" indent="0">
              <a:buNone/>
            </a:pPr>
            <a:r>
              <a:rPr lang="cs-CZ" sz="2800" dirty="0" smtClean="0"/>
              <a:t>     </a:t>
            </a:r>
            <a:r>
              <a:rPr lang="de-DE" sz="2800" dirty="0"/>
              <a:t>Sind Sie Herr </a:t>
            </a:r>
            <a:r>
              <a:rPr lang="cs-CZ" sz="2800" dirty="0" smtClean="0"/>
              <a:t>Müller</a:t>
            </a:r>
            <a:r>
              <a:rPr lang="de-DE" sz="2800" dirty="0" smtClean="0"/>
              <a:t>? </a:t>
            </a:r>
            <a:r>
              <a:rPr lang="de-DE" sz="2800" dirty="0"/>
              <a:t>- </a:t>
            </a:r>
            <a:r>
              <a:rPr lang="de-DE" sz="2800" b="1" dirty="0">
                <a:solidFill>
                  <a:srgbClr val="7030A0"/>
                </a:solidFill>
              </a:rPr>
              <a:t>Nein</a:t>
            </a:r>
            <a:r>
              <a:rPr lang="de-DE" sz="2800" dirty="0"/>
              <a:t>, der bin ich </a:t>
            </a:r>
            <a:r>
              <a:rPr lang="de-DE" sz="2800" b="1" dirty="0">
                <a:solidFill>
                  <a:srgbClr val="7030A0"/>
                </a:solidFill>
              </a:rPr>
              <a:t>nicht</a:t>
            </a:r>
            <a:r>
              <a:rPr lang="de-DE" sz="2800" dirty="0"/>
              <a:t>. Mein </a:t>
            </a:r>
            <a:r>
              <a:rPr lang="de-DE" sz="2800" dirty="0" smtClean="0"/>
              <a:t>Name</a:t>
            </a:r>
            <a:endParaRPr lang="cs-CZ" sz="2800" dirty="0" smtClean="0"/>
          </a:p>
          <a:p>
            <a:pPr marL="0" indent="0">
              <a:buNone/>
            </a:pPr>
            <a:r>
              <a:rPr lang="cs-CZ" sz="2800" dirty="0" smtClean="0"/>
              <a:t>                                              </a:t>
            </a:r>
            <a:r>
              <a:rPr lang="de-DE" sz="2800" dirty="0" smtClean="0"/>
              <a:t>ist</a:t>
            </a:r>
            <a:r>
              <a:rPr lang="cs-CZ" sz="2800" dirty="0" smtClean="0"/>
              <a:t> Otto, Karl Otto.</a:t>
            </a:r>
            <a:endParaRPr lang="cs-CZ" sz="2800" dirty="0"/>
          </a:p>
          <a:p>
            <a:pPr marL="0" indent="0">
              <a:buNone/>
            </a:pPr>
            <a:r>
              <a:rPr lang="de-DE" sz="2800" dirty="0" smtClean="0"/>
              <a:t> </a:t>
            </a:r>
            <a:r>
              <a:rPr lang="cs-CZ" sz="2800" dirty="0" smtClean="0"/>
              <a:t>    </a:t>
            </a:r>
            <a:r>
              <a:rPr lang="de-DE" sz="2800" dirty="0" smtClean="0"/>
              <a:t>Sind </a:t>
            </a:r>
            <a:r>
              <a:rPr lang="de-DE" sz="2800" dirty="0"/>
              <a:t>Sie Herr </a:t>
            </a:r>
            <a:r>
              <a:rPr lang="cs-CZ" sz="2800" dirty="0" smtClean="0"/>
              <a:t>Werner</a:t>
            </a:r>
            <a:r>
              <a:rPr lang="de-DE" sz="2800" dirty="0" smtClean="0"/>
              <a:t>? </a:t>
            </a:r>
            <a:r>
              <a:rPr lang="de-DE" sz="2800" dirty="0"/>
              <a:t>-</a:t>
            </a:r>
            <a:r>
              <a:rPr lang="de-DE" sz="2800" dirty="0">
                <a:solidFill>
                  <a:srgbClr val="0070C0"/>
                </a:solidFill>
              </a:rPr>
              <a:t> </a:t>
            </a:r>
            <a:r>
              <a:rPr lang="de-DE" sz="2800" b="1" dirty="0">
                <a:solidFill>
                  <a:srgbClr val="0070C0"/>
                </a:solidFill>
              </a:rPr>
              <a:t>Ja</a:t>
            </a:r>
            <a:r>
              <a:rPr lang="de-DE" sz="2800" dirty="0"/>
              <a:t>, ich bin Herr </a:t>
            </a:r>
            <a:r>
              <a:rPr lang="cs-CZ" sz="2800" dirty="0" smtClean="0"/>
              <a:t>Werner</a:t>
            </a:r>
            <a:r>
              <a:rPr lang="de-DE" sz="2800" dirty="0" smtClean="0"/>
              <a:t>.</a:t>
            </a:r>
            <a:endParaRPr lang="cs-CZ" sz="2800" dirty="0" smtClean="0"/>
          </a:p>
          <a:p>
            <a:pPr marL="0" indent="0">
              <a:buNone/>
            </a:pPr>
            <a:endParaRPr lang="cs-CZ" sz="2800" dirty="0"/>
          </a:p>
          <a:p>
            <a:r>
              <a:rPr lang="cs-CZ" sz="2800" dirty="0" smtClean="0"/>
              <a:t>Na negativní otázku zní pozitivní odpověď </a:t>
            </a:r>
            <a:r>
              <a:rPr lang="de-DE" sz="2800" b="1" noProof="1" smtClean="0">
                <a:solidFill>
                  <a:srgbClr val="0070C0"/>
                </a:solidFill>
              </a:rPr>
              <a:t>doch</a:t>
            </a:r>
            <a:r>
              <a:rPr lang="de-DE" sz="2800" b="1" noProof="1" smtClean="0">
                <a:solidFill>
                  <a:srgbClr val="7030A0"/>
                </a:solidFill>
              </a:rPr>
              <a:t>. </a:t>
            </a:r>
            <a:r>
              <a:rPr lang="cs-CZ" sz="2800" dirty="0" smtClean="0"/>
              <a:t>Negativní </a:t>
            </a:r>
          </a:p>
          <a:p>
            <a:pPr mar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    odpověď zůstává nezměněna.</a:t>
            </a:r>
          </a:p>
          <a:p>
            <a:pPr marL="0" indent="0">
              <a:buNone/>
            </a:pPr>
            <a:r>
              <a:rPr lang="de-DE" sz="2800" dirty="0" smtClean="0"/>
              <a:t>      Sind Sie </a:t>
            </a:r>
            <a:r>
              <a:rPr lang="de-DE" sz="2800" b="1" dirty="0" smtClean="0">
                <a:solidFill>
                  <a:srgbClr val="FF0000"/>
                </a:solidFill>
              </a:rPr>
              <a:t>nicht</a:t>
            </a:r>
            <a:r>
              <a:rPr lang="de-DE" sz="2800" dirty="0" smtClean="0"/>
              <a:t> Herr Müller? – Nein.</a:t>
            </a:r>
            <a:endParaRPr lang="cs-CZ" sz="2800" dirty="0" smtClean="0"/>
          </a:p>
          <a:p>
            <a:pPr mar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     Sind Sie </a:t>
            </a:r>
            <a:r>
              <a:rPr lang="cs-CZ" sz="2800" b="1" dirty="0" smtClean="0">
                <a:solidFill>
                  <a:srgbClr val="FF0000"/>
                </a:solidFill>
              </a:rPr>
              <a:t>nicht</a:t>
            </a:r>
            <a:r>
              <a:rPr lang="cs-CZ" sz="2800" dirty="0" smtClean="0"/>
              <a:t> Herr Werner? –</a:t>
            </a:r>
            <a:r>
              <a:rPr lang="cs-CZ" sz="2800" b="1" dirty="0" smtClean="0">
                <a:solidFill>
                  <a:srgbClr val="0070C0"/>
                </a:solidFill>
              </a:rPr>
              <a:t> Doch</a:t>
            </a:r>
            <a:r>
              <a:rPr lang="cs-CZ" sz="2800" dirty="0" smtClean="0"/>
              <a:t>. (Ich bin Herr Werner).</a:t>
            </a:r>
            <a:endParaRPr lang="de-DE" sz="2800" dirty="0" smtClean="0"/>
          </a:p>
          <a:p>
            <a:pPr marL="0" indent="0">
              <a:buNone/>
            </a:pPr>
            <a:r>
              <a:rPr lang="cs-CZ" sz="2800" dirty="0" smtClean="0"/>
              <a:t>   </a:t>
            </a:r>
          </a:p>
          <a:p>
            <a:pPr mar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     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68201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7214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    </a:t>
            </a:r>
          </a:p>
          <a:p>
            <a:pPr marL="0" indent="0">
              <a:buNone/>
            </a:pPr>
            <a:r>
              <a:rPr lang="cs-CZ" b="1" dirty="0"/>
              <a:t> </a:t>
            </a:r>
            <a:r>
              <a:rPr lang="cs-CZ" b="1" dirty="0" smtClean="0"/>
              <a:t>      </a:t>
            </a:r>
            <a:r>
              <a:rPr lang="cs-CZ" sz="2400" b="1" dirty="0" smtClean="0">
                <a:solidFill>
                  <a:srgbClr val="FFC000"/>
                </a:solidFill>
              </a:rPr>
              <a:t>Negace věty a postavení „</a:t>
            </a:r>
            <a:r>
              <a:rPr lang="de-DE" sz="2400" b="1" dirty="0" smtClean="0">
                <a:solidFill>
                  <a:srgbClr val="FFC000"/>
                </a:solidFill>
              </a:rPr>
              <a:t>nicht</a:t>
            </a:r>
            <a:r>
              <a:rPr lang="cs-CZ" sz="2400" b="1" dirty="0" smtClean="0">
                <a:solidFill>
                  <a:srgbClr val="FFC000"/>
                </a:solidFill>
              </a:rPr>
              <a:t>“ ve větě</a:t>
            </a:r>
            <a:r>
              <a:rPr lang="de-DE" sz="2400" b="1" dirty="0" smtClean="0">
                <a:solidFill>
                  <a:srgbClr val="FFC000"/>
                </a:solidFill>
              </a:rPr>
              <a:t>.</a:t>
            </a:r>
            <a:endParaRPr lang="cs-CZ" sz="24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cs-CZ" b="1" dirty="0" smtClean="0"/>
              <a:t> </a:t>
            </a:r>
          </a:p>
          <a:p>
            <a:endParaRPr lang="cs-CZ" b="1" dirty="0"/>
          </a:p>
          <a:p>
            <a:r>
              <a:rPr lang="cs-CZ" b="1" dirty="0" smtClean="0"/>
              <a:t>   </a:t>
            </a:r>
            <a:r>
              <a:rPr lang="cs-CZ" sz="2200" dirty="0" smtClean="0"/>
              <a:t>„</a:t>
            </a:r>
            <a:r>
              <a:rPr lang="de-DE" sz="2000" b="1" dirty="0" smtClean="0">
                <a:solidFill>
                  <a:srgbClr val="7030A0"/>
                </a:solidFill>
              </a:rPr>
              <a:t>Nicht</a:t>
            </a:r>
            <a:r>
              <a:rPr lang="cs-CZ" sz="2000" dirty="0" smtClean="0"/>
              <a:t>“</a:t>
            </a:r>
            <a:r>
              <a:rPr lang="de-DE" sz="2000" dirty="0" smtClean="0"/>
              <a:t> </a:t>
            </a:r>
            <a:r>
              <a:rPr lang="cs-CZ" sz="2000" dirty="0" smtClean="0"/>
              <a:t>může negovat</a:t>
            </a:r>
            <a:r>
              <a:rPr lang="de-DE" sz="2000" dirty="0" smtClean="0"/>
              <a:t> </a:t>
            </a:r>
            <a:r>
              <a:rPr lang="cs-CZ" sz="2000" dirty="0" smtClean="0"/>
              <a:t>buď</a:t>
            </a:r>
            <a:r>
              <a:rPr lang="de-DE" sz="2000" dirty="0" smtClean="0"/>
              <a:t> </a:t>
            </a:r>
            <a:r>
              <a:rPr lang="cs-CZ" sz="2000" dirty="0" smtClean="0"/>
              <a:t>celou větu</a:t>
            </a:r>
            <a:r>
              <a:rPr lang="de-DE" sz="2000" dirty="0" smtClean="0"/>
              <a:t>, </a:t>
            </a:r>
            <a:r>
              <a:rPr lang="cs-CZ" sz="2000" dirty="0" smtClean="0"/>
              <a:t>sloveso nebo podstatné jméno se </a:t>
            </a:r>
          </a:p>
          <a:p>
            <a:pPr marL="0" indent="0">
              <a:buNone/>
            </a:pPr>
            <a:r>
              <a:rPr lang="cs-CZ" sz="2000" dirty="0" smtClean="0"/>
              <a:t>            </a:t>
            </a:r>
            <a:r>
              <a:rPr lang="cs-CZ" sz="2000" u="sng" dirty="0" smtClean="0"/>
              <a:t>členem  </a:t>
            </a:r>
            <a:r>
              <a:rPr lang="cs-CZ" sz="2000" u="sng" dirty="0"/>
              <a:t>určitým</a:t>
            </a:r>
            <a:r>
              <a:rPr lang="cs-CZ" sz="2000" dirty="0"/>
              <a:t>.</a:t>
            </a:r>
            <a:endParaRPr lang="de-DE" sz="2000" dirty="0"/>
          </a:p>
          <a:p>
            <a:pPr marL="0" indent="0">
              <a:buNone/>
            </a:pPr>
            <a:endParaRPr lang="cs-CZ" sz="2000" dirty="0"/>
          </a:p>
          <a:p>
            <a:r>
              <a:rPr lang="cs-CZ" sz="2000" dirty="0" smtClean="0"/>
              <a:t>        „</a:t>
            </a:r>
            <a:r>
              <a:rPr lang="de-DE" sz="2000" b="1" dirty="0" smtClean="0">
                <a:solidFill>
                  <a:srgbClr val="7030A0"/>
                </a:solidFill>
              </a:rPr>
              <a:t>Nicht</a:t>
            </a:r>
            <a:r>
              <a:rPr lang="cs-CZ" sz="2000" dirty="0" smtClean="0"/>
              <a:t>“</a:t>
            </a:r>
            <a:r>
              <a:rPr lang="de-DE" sz="2000" dirty="0" smtClean="0"/>
              <a:t> </a:t>
            </a:r>
            <a:r>
              <a:rPr lang="cs-CZ" sz="2000" dirty="0" smtClean="0"/>
              <a:t>v postavení </a:t>
            </a:r>
            <a:r>
              <a:rPr lang="cs-CZ" sz="2000" b="1" dirty="0" smtClean="0">
                <a:solidFill>
                  <a:srgbClr val="7030A0"/>
                </a:solidFill>
              </a:rPr>
              <a:t>na konci věty</a:t>
            </a:r>
            <a:r>
              <a:rPr lang="de-DE" sz="2000" dirty="0" smtClean="0"/>
              <a:t>. 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cs-CZ" sz="2000" dirty="0" smtClean="0"/>
              <a:t>        - </a:t>
            </a:r>
            <a:r>
              <a:rPr lang="de-DE" sz="2000" dirty="0" smtClean="0"/>
              <a:t>Schläfst </a:t>
            </a:r>
            <a:r>
              <a:rPr lang="de-DE" sz="2000" dirty="0"/>
              <a:t>du? - Nein, ich schlafe </a:t>
            </a:r>
            <a:r>
              <a:rPr lang="de-DE" sz="2000" b="1" dirty="0" smtClean="0">
                <a:solidFill>
                  <a:srgbClr val="7030A0"/>
                </a:solidFill>
              </a:rPr>
              <a:t>nicht</a:t>
            </a:r>
            <a:r>
              <a:rPr lang="cs-CZ" sz="2000" dirty="0"/>
              <a:t>.</a:t>
            </a:r>
            <a:r>
              <a:rPr lang="cs-CZ" sz="2000" dirty="0" smtClean="0"/>
              <a:t>        </a:t>
            </a:r>
          </a:p>
          <a:p>
            <a:pPr marL="0" indent="0">
              <a:buNone/>
            </a:pPr>
            <a:r>
              <a:rPr lang="cs-CZ" sz="2000" dirty="0" smtClean="0"/>
              <a:t>             - </a:t>
            </a:r>
            <a:r>
              <a:rPr lang="de-DE" sz="2000" dirty="0" smtClean="0"/>
              <a:t>Kaufst du die Schuhe? - Nein, ich kaufe die Schuhe </a:t>
            </a:r>
            <a:r>
              <a:rPr lang="de-DE" sz="2000" b="1" dirty="0" smtClean="0">
                <a:solidFill>
                  <a:srgbClr val="7030A0"/>
                </a:solidFill>
              </a:rPr>
              <a:t>nicht</a:t>
            </a:r>
            <a:r>
              <a:rPr lang="de-DE" sz="2000" dirty="0" smtClean="0"/>
              <a:t>. 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   </a:t>
            </a:r>
          </a:p>
          <a:p>
            <a:r>
              <a:rPr lang="cs-CZ" sz="2000" dirty="0"/>
              <a:t> </a:t>
            </a:r>
            <a:r>
              <a:rPr lang="cs-CZ" sz="2000" dirty="0" smtClean="0"/>
              <a:t>        Pokud je na konci věty sloveso nedává se </a:t>
            </a:r>
            <a:r>
              <a:rPr lang="de-DE" sz="2000" b="1" dirty="0" smtClean="0">
                <a:solidFill>
                  <a:srgbClr val="7030A0"/>
                </a:solidFill>
              </a:rPr>
              <a:t>nicht</a:t>
            </a:r>
            <a:r>
              <a:rPr lang="cs-CZ" sz="2000" dirty="0" smtClean="0"/>
              <a:t> před něj.</a:t>
            </a:r>
          </a:p>
          <a:p>
            <a:pPr marL="0" indent="0">
              <a:buNone/>
            </a:pPr>
            <a:r>
              <a:rPr lang="cs-CZ" sz="2000" dirty="0" smtClean="0"/>
              <a:t>             - </a:t>
            </a:r>
            <a:r>
              <a:rPr lang="de-DE" sz="2000" dirty="0" smtClean="0"/>
              <a:t>Könntest </a:t>
            </a:r>
            <a:r>
              <a:rPr lang="de-DE" sz="2000" dirty="0"/>
              <a:t>du die drei schweren Koffer tragen? - Nein, die </a:t>
            </a:r>
            <a:r>
              <a:rPr lang="de-DE" sz="2000" b="1" dirty="0">
                <a:solidFill>
                  <a:srgbClr val="0070C0"/>
                </a:solidFill>
              </a:rPr>
              <a:t>kann</a:t>
            </a:r>
            <a:r>
              <a:rPr lang="de-DE" sz="2000" dirty="0"/>
              <a:t> ich </a:t>
            </a:r>
            <a:r>
              <a:rPr lang="de-DE" sz="2000" dirty="0" smtClean="0"/>
              <a:t>leider</a:t>
            </a:r>
            <a:r>
              <a:rPr lang="cs-CZ" sz="2000" dirty="0" smtClean="0"/>
              <a:t> </a:t>
            </a:r>
            <a:r>
              <a:rPr lang="de-DE" sz="2000" b="1" dirty="0" smtClean="0">
                <a:solidFill>
                  <a:srgbClr val="7030A0"/>
                </a:solidFill>
              </a:rPr>
              <a:t>nicht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cs-CZ" sz="2000" b="1" noProof="1" smtClean="0">
                <a:solidFill>
                  <a:srgbClr val="0070C0"/>
                </a:solidFill>
              </a:rPr>
              <a:t>                tragen</a:t>
            </a:r>
            <a:r>
              <a:rPr lang="cs-CZ" sz="2000" dirty="0" smtClean="0"/>
              <a:t>.</a:t>
            </a:r>
            <a:endParaRPr lang="de-DE" sz="2000" dirty="0" smtClean="0"/>
          </a:p>
          <a:p>
            <a:pPr marL="0" indent="0">
              <a:buNone/>
            </a:pP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883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79532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    </a:t>
            </a:r>
            <a:r>
              <a:rPr lang="cs-CZ" b="1" i="1" dirty="0" smtClean="0">
                <a:solidFill>
                  <a:srgbClr val="FFC000"/>
                </a:solidFill>
              </a:rPr>
              <a:t>Negace s „</a:t>
            </a:r>
            <a:r>
              <a:rPr lang="de-DE" b="1" i="1" dirty="0" smtClean="0">
                <a:solidFill>
                  <a:srgbClr val="FFC000"/>
                </a:solidFill>
              </a:rPr>
              <a:t>kein</a:t>
            </a:r>
            <a:r>
              <a:rPr lang="cs-CZ" b="1" i="1" dirty="0" smtClean="0">
                <a:solidFill>
                  <a:srgbClr val="FFC000"/>
                </a:solidFill>
              </a:rPr>
              <a:t>“</a:t>
            </a:r>
            <a:r>
              <a:rPr lang="de-DE" b="1" i="1" dirty="0" smtClean="0">
                <a:solidFill>
                  <a:srgbClr val="FFC000"/>
                </a:solidFill>
              </a:rPr>
              <a:t>.</a:t>
            </a:r>
            <a:endParaRPr lang="de-DE" b="1" i="1" dirty="0">
              <a:solidFill>
                <a:srgbClr val="FFC000"/>
              </a:solidFill>
            </a:endParaRPr>
          </a:p>
          <a:p>
            <a:endParaRPr lang="cs-CZ" sz="2600" dirty="0" smtClean="0"/>
          </a:p>
          <a:p>
            <a:r>
              <a:rPr lang="cs-CZ" sz="2600" dirty="0" smtClean="0"/>
              <a:t> Negace podstatného jména s</a:t>
            </a:r>
            <a:r>
              <a:rPr lang="de-DE" sz="2600" dirty="0" smtClean="0"/>
              <a:t> </a:t>
            </a:r>
            <a:r>
              <a:rPr lang="cs-CZ" sz="2600" b="1" u="sng" dirty="0" smtClean="0"/>
              <a:t>určitým členem </a:t>
            </a:r>
            <a:r>
              <a:rPr lang="cs-CZ" sz="2600" dirty="0" smtClean="0"/>
              <a:t>zní „</a:t>
            </a:r>
            <a:r>
              <a:rPr lang="de-DE" sz="2600" b="1" dirty="0" smtClean="0">
                <a:solidFill>
                  <a:srgbClr val="7030A0"/>
                </a:solidFill>
              </a:rPr>
              <a:t>nicht</a:t>
            </a:r>
            <a:r>
              <a:rPr lang="cs-CZ" sz="2600" dirty="0" smtClean="0"/>
              <a:t>“</a:t>
            </a:r>
            <a:r>
              <a:rPr lang="de-DE" sz="2600" dirty="0" smtClean="0"/>
              <a:t>. </a:t>
            </a:r>
            <a:endParaRPr lang="cs-CZ" sz="2600" dirty="0" smtClean="0"/>
          </a:p>
          <a:p>
            <a:r>
              <a:rPr lang="cs-CZ" sz="2600" dirty="0" smtClean="0"/>
              <a:t> Negace podstatného jména se </a:t>
            </a:r>
            <a:r>
              <a:rPr lang="cs-CZ" sz="2600" b="1" u="sng" dirty="0" smtClean="0"/>
              <a:t>členem neurčitým</a:t>
            </a:r>
            <a:r>
              <a:rPr lang="cs-CZ" sz="2600" dirty="0" smtClean="0"/>
              <a:t> zní „</a:t>
            </a:r>
            <a:r>
              <a:rPr lang="de-DE" sz="2600" b="1" dirty="0" smtClean="0">
                <a:solidFill>
                  <a:srgbClr val="7030A0"/>
                </a:solidFill>
              </a:rPr>
              <a:t>kein-</a:t>
            </a:r>
            <a:r>
              <a:rPr lang="cs-CZ" sz="2600" dirty="0" smtClean="0"/>
              <a:t>“</a:t>
            </a:r>
            <a:r>
              <a:rPr lang="de-DE" sz="2600" dirty="0" smtClean="0"/>
              <a:t>.</a:t>
            </a:r>
            <a:endParaRPr lang="cs-CZ" sz="2600" dirty="0" smtClean="0"/>
          </a:p>
          <a:p>
            <a:r>
              <a:rPr lang="de-DE" sz="2600" dirty="0" smtClean="0"/>
              <a:t> </a:t>
            </a:r>
            <a:r>
              <a:rPr lang="cs-CZ" sz="2600" dirty="0" smtClean="0"/>
              <a:t>Negace podstatného jména s </a:t>
            </a:r>
            <a:r>
              <a:rPr lang="cs-CZ" sz="2600" b="1" u="sng" dirty="0" smtClean="0"/>
              <a:t>nulovým členem</a:t>
            </a:r>
            <a:r>
              <a:rPr lang="cs-CZ" sz="2600" dirty="0" smtClean="0"/>
              <a:t> zní „</a:t>
            </a:r>
            <a:r>
              <a:rPr lang="de-DE" sz="2600" b="1" dirty="0" smtClean="0">
                <a:solidFill>
                  <a:srgbClr val="7030A0"/>
                </a:solidFill>
              </a:rPr>
              <a:t>kein-</a:t>
            </a:r>
            <a:r>
              <a:rPr lang="cs-CZ" sz="2600" dirty="0" smtClean="0"/>
              <a:t>“</a:t>
            </a:r>
            <a:r>
              <a:rPr lang="de-DE" sz="2600" dirty="0" smtClean="0"/>
              <a:t>. </a:t>
            </a:r>
            <a:endParaRPr lang="cs-CZ" sz="2600" dirty="0" smtClean="0"/>
          </a:p>
          <a:p>
            <a:r>
              <a:rPr lang="cs-CZ" sz="2600" dirty="0" smtClean="0"/>
              <a:t> </a:t>
            </a:r>
            <a:r>
              <a:rPr lang="cs-CZ" sz="2400" dirty="0" smtClean="0"/>
              <a:t>Negační člen </a:t>
            </a:r>
            <a:r>
              <a:rPr lang="cs-CZ" sz="2400" b="1" dirty="0" smtClean="0"/>
              <a:t>„</a:t>
            </a:r>
            <a:r>
              <a:rPr lang="de-DE" sz="2400" b="1" dirty="0" smtClean="0">
                <a:solidFill>
                  <a:srgbClr val="7030A0"/>
                </a:solidFill>
              </a:rPr>
              <a:t>kein-</a:t>
            </a:r>
            <a:r>
              <a:rPr lang="cs-CZ" sz="2400" b="1" dirty="0" smtClean="0"/>
              <a:t>“</a:t>
            </a:r>
            <a:r>
              <a:rPr lang="de-DE" sz="2400" dirty="0" smtClean="0"/>
              <a:t> </a:t>
            </a:r>
            <a:r>
              <a:rPr lang="cs-CZ" sz="2400" dirty="0" smtClean="0"/>
              <a:t>se časuje jako člen</a:t>
            </a:r>
            <a:r>
              <a:rPr lang="de-DE" sz="2400" b="1" dirty="0" smtClean="0"/>
              <a:t> </a:t>
            </a:r>
            <a:r>
              <a:rPr lang="cs-CZ" sz="2400" dirty="0" smtClean="0"/>
              <a:t>neurčitý</a:t>
            </a:r>
            <a:r>
              <a:rPr lang="de-DE" sz="2400" dirty="0" smtClean="0"/>
              <a:t>. </a:t>
            </a:r>
            <a:endParaRPr lang="cs-CZ" sz="2400" dirty="0" smtClean="0"/>
          </a:p>
          <a:p>
            <a:endParaRPr lang="cs-CZ" sz="2400" dirty="0" smtClean="0"/>
          </a:p>
          <a:p>
            <a:r>
              <a:rPr lang="cs-CZ" sz="2400" b="1" i="1" dirty="0" smtClean="0">
                <a:solidFill>
                  <a:srgbClr val="FFC000"/>
                </a:solidFill>
              </a:rPr>
              <a:t>Pozor</a:t>
            </a:r>
            <a:r>
              <a:rPr lang="de-DE" sz="2400" b="1" i="1" dirty="0" smtClean="0">
                <a:solidFill>
                  <a:srgbClr val="FFC000"/>
                </a:solidFill>
              </a:rPr>
              <a:t>:</a:t>
            </a:r>
            <a:r>
              <a:rPr lang="de-DE" sz="2400" b="1" i="1" dirty="0" smtClean="0"/>
              <a:t> </a:t>
            </a:r>
            <a:r>
              <a:rPr lang="cs-CZ" sz="2400" dirty="0" smtClean="0"/>
              <a:t>V plurálu odpadá neurčitý člen</a:t>
            </a:r>
            <a:r>
              <a:rPr lang="de-DE" sz="2400" dirty="0" smtClean="0"/>
              <a:t>!! </a:t>
            </a:r>
            <a:r>
              <a:rPr lang="cs-CZ" sz="2400" u="sng" dirty="0" smtClean="0"/>
              <a:t>Plurál má poté vždy negativní člen</a:t>
            </a:r>
            <a:r>
              <a:rPr lang="de-DE" sz="2400" u="sng" dirty="0" smtClean="0"/>
              <a:t>!!!</a:t>
            </a:r>
            <a:endParaRPr lang="de-DE" sz="2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684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cs-CZ" b="1" i="1" dirty="0" smtClean="0">
                <a:solidFill>
                  <a:srgbClr val="FFC000"/>
                </a:solidFill>
              </a:rPr>
              <a:t>Příklady:</a:t>
            </a:r>
          </a:p>
          <a:p>
            <a:pPr marL="0" indent="0">
              <a:buNone/>
            </a:pPr>
            <a:endParaRPr lang="cs-CZ" b="1" i="1" dirty="0" smtClean="0">
              <a:solidFill>
                <a:srgbClr val="FFC000"/>
              </a:solidFill>
            </a:endParaRPr>
          </a:p>
          <a:p>
            <a:r>
              <a:rPr lang="de-DE" sz="2400" dirty="0" smtClean="0"/>
              <a:t>Ist </a:t>
            </a:r>
            <a:r>
              <a:rPr lang="de-DE" sz="2400" dirty="0"/>
              <a:t>das </a:t>
            </a:r>
            <a:r>
              <a:rPr lang="de-DE" sz="2400" b="1" dirty="0">
                <a:solidFill>
                  <a:srgbClr val="0070C0"/>
                </a:solidFill>
              </a:rPr>
              <a:t>ein</a:t>
            </a:r>
            <a:r>
              <a:rPr lang="de-DE" sz="2400" dirty="0"/>
              <a:t> Auto? - Nein, das ist </a:t>
            </a:r>
            <a:r>
              <a:rPr lang="de-DE" sz="2400" b="1" dirty="0">
                <a:solidFill>
                  <a:srgbClr val="7030A0"/>
                </a:solidFill>
              </a:rPr>
              <a:t>kein</a:t>
            </a:r>
            <a:r>
              <a:rPr lang="de-DE" sz="2400" dirty="0"/>
              <a:t> Auto, sondern </a:t>
            </a:r>
            <a:r>
              <a:rPr lang="de-DE" sz="2400" b="1" dirty="0">
                <a:solidFill>
                  <a:srgbClr val="0070C0"/>
                </a:solidFill>
              </a:rPr>
              <a:t>ein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/>
              <a:t>Fahrrad. </a:t>
            </a:r>
            <a:endParaRPr lang="cs-CZ" sz="2400" dirty="0" smtClean="0"/>
          </a:p>
          <a:p>
            <a:pPr marL="0" indent="0">
              <a:buNone/>
            </a:pPr>
            <a:endParaRPr lang="de-DE" sz="2400" dirty="0"/>
          </a:p>
          <a:p>
            <a:r>
              <a:rPr lang="de-DE" sz="2400" dirty="0"/>
              <a:t>Ist das </a:t>
            </a:r>
            <a:r>
              <a:rPr lang="de-DE" sz="2400" b="1" dirty="0">
                <a:solidFill>
                  <a:srgbClr val="0070C0"/>
                </a:solidFill>
              </a:rPr>
              <a:t>ein</a:t>
            </a:r>
            <a:r>
              <a:rPr lang="de-DE" sz="2400" dirty="0"/>
              <a:t> Tisch? - Nein, das ist </a:t>
            </a:r>
            <a:r>
              <a:rPr lang="de-DE" sz="2400" b="1" dirty="0">
                <a:solidFill>
                  <a:srgbClr val="7030A0"/>
                </a:solidFill>
              </a:rPr>
              <a:t>kein</a:t>
            </a:r>
            <a:r>
              <a:rPr lang="de-DE" sz="2400" dirty="0"/>
              <a:t> Tisch, sondern </a:t>
            </a:r>
            <a:r>
              <a:rPr lang="de-DE" sz="2400" b="1" dirty="0">
                <a:solidFill>
                  <a:srgbClr val="0070C0"/>
                </a:solidFill>
              </a:rPr>
              <a:t>eine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/>
              <a:t>Lampe. </a:t>
            </a:r>
            <a:endParaRPr lang="cs-CZ" sz="2400" dirty="0" smtClean="0"/>
          </a:p>
          <a:p>
            <a:pPr marL="0" indent="0">
              <a:buNone/>
            </a:pPr>
            <a:endParaRPr lang="de-DE" sz="2400" dirty="0"/>
          </a:p>
          <a:p>
            <a:r>
              <a:rPr lang="de-DE" sz="2400" dirty="0"/>
              <a:t>Sind das </a:t>
            </a:r>
            <a:r>
              <a:rPr lang="de-DE" sz="2400" b="1" dirty="0">
                <a:solidFill>
                  <a:srgbClr val="0070C0"/>
                </a:solidFill>
              </a:rPr>
              <a:t>_</a:t>
            </a:r>
            <a:r>
              <a:rPr lang="de-DE" sz="2400" dirty="0"/>
              <a:t> Tische? - Nein, das sind </a:t>
            </a:r>
            <a:r>
              <a:rPr lang="de-DE" sz="2400" b="1" dirty="0">
                <a:solidFill>
                  <a:srgbClr val="7030A0"/>
                </a:solidFill>
              </a:rPr>
              <a:t>keine</a:t>
            </a:r>
            <a:r>
              <a:rPr lang="de-DE" sz="2400" dirty="0"/>
              <a:t> Tische, sondern </a:t>
            </a:r>
            <a:r>
              <a:rPr lang="de-DE" sz="2400" b="1" dirty="0"/>
              <a:t>_</a:t>
            </a:r>
            <a:r>
              <a:rPr lang="de-DE" sz="2400" dirty="0"/>
              <a:t> Stühle. ( Plural !!! ) </a:t>
            </a:r>
            <a:endParaRPr lang="cs-CZ" sz="2400" dirty="0" smtClean="0"/>
          </a:p>
          <a:p>
            <a:pPr marL="0" indent="0">
              <a:buNone/>
            </a:pPr>
            <a:endParaRPr lang="de-DE" sz="2400" dirty="0"/>
          </a:p>
          <a:p>
            <a:r>
              <a:rPr lang="de-DE" sz="2400" dirty="0"/>
              <a:t>Hat er </a:t>
            </a:r>
            <a:r>
              <a:rPr lang="de-DE" sz="2400" b="1" dirty="0">
                <a:solidFill>
                  <a:srgbClr val="0070C0"/>
                </a:solidFill>
              </a:rPr>
              <a:t>eine</a:t>
            </a:r>
            <a:r>
              <a:rPr lang="de-DE" sz="2400" dirty="0"/>
              <a:t> Tochter? - Nein, er hat </a:t>
            </a:r>
            <a:r>
              <a:rPr lang="de-DE" sz="2400" b="1" dirty="0">
                <a:solidFill>
                  <a:srgbClr val="7030A0"/>
                </a:solidFill>
              </a:rPr>
              <a:t>keine</a:t>
            </a:r>
            <a:r>
              <a:rPr lang="de-DE" sz="2400" dirty="0">
                <a:solidFill>
                  <a:srgbClr val="7030A0"/>
                </a:solidFill>
              </a:rPr>
              <a:t> </a:t>
            </a:r>
            <a:r>
              <a:rPr lang="de-DE" sz="2400" dirty="0"/>
              <a:t>Tochter, sondern </a:t>
            </a:r>
            <a:r>
              <a:rPr lang="de-DE" sz="2400" b="1" dirty="0">
                <a:solidFill>
                  <a:srgbClr val="0070C0"/>
                </a:solidFill>
              </a:rPr>
              <a:t>einen</a:t>
            </a:r>
            <a:r>
              <a:rPr lang="de-DE" sz="2400" dirty="0"/>
              <a:t> Sohn.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87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pPr marL="45720" lvl="0" indent="0">
              <a:buNone/>
            </a:pPr>
            <a:r>
              <a:rPr lang="cs-CZ" b="1" dirty="0" smtClean="0">
                <a:latin typeface="Calibri" pitchFamily="34" charset="0"/>
                <a:cs typeface="Calibri" pitchFamily="34" charset="0"/>
              </a:rPr>
              <a:t>Závěrečné informace</a:t>
            </a:r>
          </a:p>
          <a:p>
            <a:pPr marL="45720" lvl="0" indent="0">
              <a:buNone/>
            </a:pPr>
            <a:endParaRPr lang="cs-CZ" b="1" dirty="0" smtClean="0">
              <a:latin typeface="Calibri" pitchFamily="34" charset="0"/>
              <a:cs typeface="Calibri" pitchFamily="34" charset="0"/>
            </a:endParaRPr>
          </a:p>
          <a:p>
            <a:pPr marL="388620"/>
            <a:r>
              <a:rPr lang="cs-CZ" b="1" dirty="0" smtClean="0">
                <a:latin typeface="Calibri" pitchFamily="34" charset="0"/>
                <a:cs typeface="Calibri" pitchFamily="34" charset="0"/>
              </a:rPr>
              <a:t>Materiál je určen pro bezplatné používání pro potřeby výuky a vzdělávání na všech typech škol a školských zařízeních. Jakékoliv další využití podléhá autorskému zákonu.</a:t>
            </a:r>
            <a:endParaRPr lang="cs-CZ" dirty="0" smtClean="0">
              <a:latin typeface="Calibri" pitchFamily="34" charset="0"/>
              <a:cs typeface="Calibri" pitchFamily="34" charset="0"/>
            </a:endParaRPr>
          </a:p>
          <a:p>
            <a:pPr marL="45720" lvl="0" indent="0">
              <a:buNone/>
            </a:pPr>
            <a:r>
              <a:rPr lang="cs-CZ" b="1" dirty="0" smtClean="0">
                <a:latin typeface="Calibri" pitchFamily="34" charset="0"/>
                <a:cs typeface="Calibri" pitchFamily="34" charset="0"/>
              </a:rPr>
              <a:t>     Zdroje:</a:t>
            </a:r>
            <a:endParaRPr lang="cs-CZ" dirty="0" smtClean="0">
              <a:latin typeface="Calibri" pitchFamily="34" charset="0"/>
              <a:cs typeface="Calibri" pitchFamily="34" charset="0"/>
            </a:endParaRPr>
          </a:p>
          <a:p>
            <a:pPr marL="388620"/>
            <a:r>
              <a:rPr lang="de-AT" b="1" noProof="1" smtClean="0">
                <a:latin typeface="Calibri" pitchFamily="34" charset="0"/>
                <a:cs typeface="Calibri" pitchFamily="34" charset="0"/>
              </a:rPr>
              <a:t>AUFDERSTRAßE</a:t>
            </a:r>
            <a:r>
              <a:rPr lang="de-AT" b="1" dirty="0" smtClean="0">
                <a:latin typeface="Calibri" pitchFamily="34" charset="0"/>
                <a:cs typeface="Calibri" pitchFamily="34" charset="0"/>
              </a:rPr>
              <a:t>, Hartmut, MÜLLER, Jutta, STROZ, Thomas. </a:t>
            </a:r>
            <a:r>
              <a:rPr lang="de-AT" b="1" noProof="1" smtClean="0">
                <a:latin typeface="Calibri" pitchFamily="34" charset="0"/>
                <a:cs typeface="Calibri" pitchFamily="34" charset="0"/>
              </a:rPr>
              <a:t>Literatura</a:t>
            </a:r>
            <a:r>
              <a:rPr lang="de-AT" b="1" dirty="0" smtClean="0">
                <a:latin typeface="Calibri" pitchFamily="34" charset="0"/>
                <a:cs typeface="Calibri" pitchFamily="34" charset="0"/>
              </a:rPr>
              <a:t>: DELFIN, Lehrwerk für </a:t>
            </a:r>
            <a:r>
              <a:rPr lang="cs-CZ" b="1" noProof="1" smtClean="0">
                <a:latin typeface="Calibri" pitchFamily="34" charset="0"/>
                <a:cs typeface="Calibri" pitchFamily="34" charset="0"/>
              </a:rPr>
              <a:t>Deutsch als Fremdsprache </a:t>
            </a:r>
            <a:r>
              <a:rPr lang="cs-CZ" b="1" dirty="0" smtClean="0">
                <a:latin typeface="Calibri" pitchFamily="34" charset="0"/>
                <a:cs typeface="Calibri" pitchFamily="34" charset="0"/>
              </a:rPr>
              <a:t> 2001. ISBN 3-19-001601-1. </a:t>
            </a:r>
            <a:endParaRPr lang="cs-CZ" dirty="0" smtClean="0">
              <a:latin typeface="Calibri" pitchFamily="34" charset="0"/>
              <a:cs typeface="Calibri" pitchFamily="34" charset="0"/>
            </a:endParaRPr>
          </a:p>
          <a:p>
            <a:pPr marL="388620"/>
            <a:r>
              <a:rPr lang="cs-CZ" b="1" dirty="0" smtClean="0">
                <a:latin typeface="Calibri" pitchFamily="34" charset="0"/>
                <a:cs typeface="Calibri" pitchFamily="34" charset="0"/>
              </a:rPr>
              <a:t>Ostatní objekty a text je vlastní originální tvorbou autora nebo jsou součástí softwaru Microsoft ®Office.</a:t>
            </a:r>
          </a:p>
          <a:p>
            <a:pPr marL="388620"/>
            <a:r>
              <a:rPr lang="cs-CZ" b="1" dirty="0" smtClean="0"/>
              <a:t>Kvíz je vypracován v softwaru </a:t>
            </a:r>
            <a:r>
              <a:rPr lang="cs-CZ" b="1" noProof="1" smtClean="0"/>
              <a:t>HotPotatoes</a:t>
            </a:r>
            <a:r>
              <a:rPr lang="cs-CZ" b="1" baseline="30000" noProof="1" smtClean="0"/>
              <a:t>TM</a:t>
            </a:r>
            <a:r>
              <a:rPr lang="cs-CZ" b="1" noProof="1" smtClean="0"/>
              <a:t> </a:t>
            </a:r>
            <a:r>
              <a:rPr lang="cs-CZ" b="1" dirty="0" smtClean="0"/>
              <a:t>6. Je nedílnou součástí materiálu a je zakázáno šířit jej zvlášť. </a:t>
            </a:r>
            <a:endParaRPr lang="cs-CZ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61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431</Words>
  <Application>Microsoft Office PowerPoint</Application>
  <PresentationFormat>Předvádění na obrazovce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Negace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Předložky s dativem</dc:title>
  <dc:creator>uzivatel</dc:creator>
  <cp:lastModifiedBy>uzivatel</cp:lastModifiedBy>
  <cp:revision>35</cp:revision>
  <dcterms:created xsi:type="dcterms:W3CDTF">2013-03-27T20:49:20Z</dcterms:created>
  <dcterms:modified xsi:type="dcterms:W3CDTF">2013-03-29T16:39:08Z</dcterms:modified>
</cp:coreProperties>
</file>