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63" r:id="rId5"/>
    <p:sldId id="264" r:id="rId6"/>
    <p:sldId id="260" r:id="rId7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12C8C85-51F0-491E-9774-3900AFEF0FD7}" styleName="Světlý styl 2 – zvýraznění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5A111915-BE36-4E01-A7E5-04B1672EAD32}" styleName="Světlý styl 2 – zvýraznění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5940675A-B579-460E-94D1-54222C63F5DA}" styleName="Bez stylu, mřížka tabulky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16912" autoAdjust="0"/>
    <p:restoredTop sz="94660"/>
  </p:normalViewPr>
  <p:slideViewPr>
    <p:cSldViewPr>
      <p:cViewPr>
        <p:scale>
          <a:sx n="80" d="100"/>
          <a:sy n="80" d="100"/>
        </p:scale>
        <p:origin x="-852" y="-4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882064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9122072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49531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42644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254418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3540339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77957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821409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103379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2439686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751351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FCE738-BBF9-444B-AD39-5A6CECC7AD91}" type="datetimeFigureOut">
              <a:rPr lang="cs-CZ" smtClean="0"/>
              <a:t>29.3.2013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5EBEED-9D14-4995-95C8-1D4D8607C2DB}" type="slidenum">
              <a:rPr lang="cs-CZ" smtClean="0"/>
              <a:t>‹#›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7846292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899592" y="2132856"/>
            <a:ext cx="7772400" cy="1470025"/>
          </a:xfrm>
        </p:spPr>
        <p:txBody>
          <a:bodyPr>
            <a:noAutofit/>
          </a:bodyPr>
          <a:lstStyle/>
          <a:p>
            <a:r>
              <a:rPr lang="cs-CZ" sz="9600" b="1" i="1" dirty="0" smtClean="0">
                <a:solidFill>
                  <a:srgbClr val="7030A0"/>
                </a:solidFill>
                <a:latin typeface="HP PSG" pitchFamily="50" charset="0"/>
              </a:rPr>
              <a:t>Negace</a:t>
            </a:r>
            <a:endParaRPr lang="cs-CZ" sz="9600" b="1" i="1" dirty="0">
              <a:solidFill>
                <a:srgbClr val="7030A0"/>
              </a:solidFill>
              <a:latin typeface="HP PSG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38089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2"/>
          <p:cNvSpPr txBox="1">
            <a:spLocks/>
          </p:cNvSpPr>
          <p:nvPr/>
        </p:nvSpPr>
        <p:spPr>
          <a:xfrm>
            <a:off x="0" y="15652"/>
            <a:ext cx="9144000" cy="674136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endParaRPr lang="cs-CZ" sz="2800" noProof="1" smtClean="0"/>
          </a:p>
          <a:p>
            <a:pPr marL="0" indent="0">
              <a:buFont typeface="Arial" pitchFamily="34" charset="0"/>
              <a:buNone/>
            </a:pPr>
            <a:endParaRPr lang="cs-CZ" sz="2800" noProof="1" smtClean="0"/>
          </a:p>
          <a:p>
            <a:pPr marL="0" indent="0">
              <a:buFont typeface="Arial" pitchFamily="34" charset="0"/>
              <a:buNone/>
            </a:pPr>
            <a:endParaRPr lang="cs-CZ" sz="2400" noProof="1" smtClean="0"/>
          </a:p>
          <a:p>
            <a:pPr marL="0" indent="0">
              <a:buFont typeface="Arial" pitchFamily="34" charset="0"/>
              <a:buNone/>
            </a:pPr>
            <a:endParaRPr lang="cs-CZ" sz="2800" b="1" noProof="1" smtClean="0">
              <a:solidFill>
                <a:schemeClr val="accent3">
                  <a:lumMod val="50000"/>
                </a:schemeClr>
              </a:solidFill>
            </a:endParaRPr>
          </a:p>
          <a:p>
            <a:pPr marL="0" indent="0">
              <a:buFont typeface="Arial" pitchFamily="34" charset="0"/>
              <a:buNone/>
            </a:pPr>
            <a:endParaRPr lang="cs-CZ" sz="28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457200" y="476672"/>
            <a:ext cx="8686800" cy="6480720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cs-CZ" dirty="0" smtClean="0"/>
              <a:t>       </a:t>
            </a:r>
            <a:r>
              <a:rPr lang="cs-CZ" b="1" i="1" dirty="0" smtClean="0"/>
              <a:t>Co byste měli vědět o negaci (záporu).</a:t>
            </a:r>
          </a:p>
          <a:p>
            <a:pPr marL="0" indent="0">
              <a:buNone/>
            </a:pPr>
            <a:r>
              <a:rPr lang="cs-CZ" sz="2800" dirty="0" smtClean="0"/>
              <a:t>Negace </a:t>
            </a:r>
            <a:r>
              <a:rPr lang="cs-CZ" sz="2800" u="sng" dirty="0" smtClean="0"/>
              <a:t>odmítá</a:t>
            </a:r>
            <a:r>
              <a:rPr lang="cs-CZ" sz="2800" dirty="0" smtClean="0"/>
              <a:t> danou výpověď. </a:t>
            </a:r>
            <a:r>
              <a:rPr lang="cs-CZ" sz="2800" b="1" dirty="0" smtClean="0"/>
              <a:t>Odmítnutí</a:t>
            </a:r>
            <a:r>
              <a:rPr lang="cs-CZ" sz="2800" dirty="0" smtClean="0"/>
              <a:t> výpovědi se vyjadřuje pomocí   negačních slov jako </a:t>
            </a:r>
            <a:r>
              <a:rPr lang="de-DE" sz="2800" b="1" dirty="0">
                <a:solidFill>
                  <a:srgbClr val="7030A0"/>
                </a:solidFill>
              </a:rPr>
              <a:t>nicht</a:t>
            </a:r>
            <a:r>
              <a:rPr lang="de-DE" sz="2800" dirty="0"/>
              <a:t>, </a:t>
            </a:r>
            <a:r>
              <a:rPr lang="de-DE" sz="2800" b="1" dirty="0">
                <a:solidFill>
                  <a:srgbClr val="7030A0"/>
                </a:solidFill>
              </a:rPr>
              <a:t>kein</a:t>
            </a:r>
            <a:r>
              <a:rPr lang="de-DE" sz="2800" dirty="0"/>
              <a:t>, </a:t>
            </a:r>
            <a:r>
              <a:rPr lang="de-DE" sz="2800" b="1" dirty="0">
                <a:solidFill>
                  <a:srgbClr val="7030A0"/>
                </a:solidFill>
              </a:rPr>
              <a:t>weder ... noch</a:t>
            </a:r>
            <a:r>
              <a:rPr lang="de-DE" sz="2800" dirty="0"/>
              <a:t>, </a:t>
            </a:r>
            <a:r>
              <a:rPr lang="de-DE" sz="2800" b="1" dirty="0">
                <a:solidFill>
                  <a:srgbClr val="7030A0"/>
                </a:solidFill>
              </a:rPr>
              <a:t>nichts</a:t>
            </a:r>
            <a:r>
              <a:rPr lang="de-DE" sz="2800" dirty="0"/>
              <a:t>, </a:t>
            </a:r>
            <a:r>
              <a:rPr lang="de-DE" sz="2800" b="1" dirty="0">
                <a:solidFill>
                  <a:srgbClr val="7030A0"/>
                </a:solidFill>
              </a:rPr>
              <a:t>niemand</a:t>
            </a:r>
            <a:r>
              <a:rPr lang="de-DE" sz="2800" dirty="0"/>
              <a:t> </a:t>
            </a:r>
            <a:r>
              <a:rPr lang="cs-CZ" sz="2800" noProof="1" smtClean="0"/>
              <a:t>atd</a:t>
            </a:r>
            <a:r>
              <a:rPr lang="de-DE" sz="2800" dirty="0" smtClean="0"/>
              <a:t>.</a:t>
            </a:r>
            <a:endParaRPr lang="cs-CZ" sz="2800" dirty="0"/>
          </a:p>
          <a:p>
            <a:pPr marL="0" indent="0">
              <a:buNone/>
            </a:pPr>
            <a:endParaRPr lang="cs-CZ" sz="2800" dirty="0" smtClean="0"/>
          </a:p>
          <a:p>
            <a:r>
              <a:rPr lang="cs-CZ" sz="2800" dirty="0" smtClean="0"/>
              <a:t>V podstatě jde výpověď</a:t>
            </a:r>
            <a:r>
              <a:rPr lang="cs-CZ" sz="2800" b="1" dirty="0" smtClean="0"/>
              <a:t> </a:t>
            </a:r>
            <a:r>
              <a:rPr lang="cs-CZ" sz="2800" b="1" dirty="0" smtClean="0">
                <a:solidFill>
                  <a:srgbClr val="7030A0"/>
                </a:solidFill>
              </a:rPr>
              <a:t>odmítnout</a:t>
            </a:r>
            <a:r>
              <a:rPr lang="cs-CZ" sz="2800" b="1" dirty="0" smtClean="0"/>
              <a:t> </a:t>
            </a:r>
            <a:r>
              <a:rPr lang="cs-CZ" sz="2800" dirty="0" smtClean="0"/>
              <a:t>nebo </a:t>
            </a:r>
            <a:r>
              <a:rPr lang="cs-CZ" sz="2800" b="1" dirty="0" smtClean="0">
                <a:solidFill>
                  <a:srgbClr val="0070C0"/>
                </a:solidFill>
              </a:rPr>
              <a:t>odsouhlasit</a:t>
            </a:r>
            <a:r>
              <a:rPr lang="cs-CZ" sz="2800" dirty="0" smtClean="0"/>
              <a:t>.</a:t>
            </a:r>
          </a:p>
          <a:p>
            <a:pPr marL="0" indent="0">
              <a:buNone/>
            </a:pPr>
            <a:r>
              <a:rPr lang="cs-CZ" sz="2800" dirty="0" smtClean="0"/>
              <a:t>     </a:t>
            </a:r>
            <a:r>
              <a:rPr lang="de-DE" sz="2800" dirty="0" smtClean="0"/>
              <a:t>Sind </a:t>
            </a:r>
            <a:r>
              <a:rPr lang="cs-CZ" sz="2800" dirty="0" smtClean="0"/>
              <a:t>S</a:t>
            </a:r>
            <a:r>
              <a:rPr lang="de-DE" sz="2800" dirty="0" smtClean="0"/>
              <a:t>ie Herr Müller? – </a:t>
            </a:r>
            <a:r>
              <a:rPr lang="de-DE" sz="2800" b="1" dirty="0" smtClean="0">
                <a:solidFill>
                  <a:srgbClr val="7030A0"/>
                </a:solidFill>
              </a:rPr>
              <a:t>Nein</a:t>
            </a:r>
            <a:r>
              <a:rPr lang="de-DE" sz="2800" dirty="0" smtClean="0"/>
              <a:t>.</a:t>
            </a:r>
            <a:endParaRPr lang="cs-CZ" sz="2800" dirty="0"/>
          </a:p>
          <a:p>
            <a:pPr marL="0" indent="0">
              <a:buNone/>
            </a:pPr>
            <a:r>
              <a:rPr lang="cs-CZ" sz="2800" dirty="0" smtClean="0"/>
              <a:t>     </a:t>
            </a:r>
            <a:r>
              <a:rPr lang="de-DE" sz="2800" dirty="0" smtClean="0"/>
              <a:t>Sind Sie Herr Werner? – </a:t>
            </a:r>
            <a:r>
              <a:rPr lang="de-DE" sz="2800" b="1" dirty="0" smtClean="0">
                <a:solidFill>
                  <a:srgbClr val="0070C0"/>
                </a:solidFill>
              </a:rPr>
              <a:t>Ja</a:t>
            </a:r>
            <a:r>
              <a:rPr lang="de-DE" sz="2800" dirty="0" smtClean="0"/>
              <a:t>.</a:t>
            </a:r>
            <a:endParaRPr lang="cs-CZ" sz="2800" dirty="0" smtClean="0"/>
          </a:p>
          <a:p>
            <a:pPr marL="0" indent="0">
              <a:buNone/>
            </a:pPr>
            <a:r>
              <a:rPr lang="cs-CZ" sz="2800" dirty="0"/>
              <a:t> </a:t>
            </a:r>
            <a:r>
              <a:rPr lang="cs-CZ" sz="2800" dirty="0" smtClean="0"/>
              <a:t>    </a:t>
            </a:r>
          </a:p>
          <a:p>
            <a:r>
              <a:rPr lang="cs-CZ" sz="2800" dirty="0" smtClean="0"/>
              <a:t>Pokud chceme negovat větu musíme použít </a:t>
            </a:r>
            <a:r>
              <a:rPr lang="de-DE" sz="2800" b="1" dirty="0" smtClean="0">
                <a:solidFill>
                  <a:srgbClr val="7030A0"/>
                </a:solidFill>
              </a:rPr>
              <a:t>nicht</a:t>
            </a:r>
            <a:r>
              <a:rPr lang="de-DE" sz="2800" dirty="0" smtClean="0"/>
              <a:t>.</a:t>
            </a:r>
          </a:p>
          <a:p>
            <a:pPr marL="0" indent="0">
              <a:buNone/>
            </a:pPr>
            <a:r>
              <a:rPr lang="cs-CZ" sz="2800" dirty="0" smtClean="0"/>
              <a:t>     </a:t>
            </a:r>
            <a:r>
              <a:rPr lang="de-DE" sz="2800" dirty="0"/>
              <a:t>Sind Sie Herr </a:t>
            </a:r>
            <a:r>
              <a:rPr lang="cs-CZ" sz="2800" dirty="0" smtClean="0"/>
              <a:t>Müller</a:t>
            </a:r>
            <a:r>
              <a:rPr lang="de-DE" sz="2800" dirty="0" smtClean="0"/>
              <a:t>? </a:t>
            </a:r>
            <a:r>
              <a:rPr lang="de-DE" sz="2800" dirty="0"/>
              <a:t>- </a:t>
            </a:r>
            <a:r>
              <a:rPr lang="de-DE" sz="2800" b="1" dirty="0">
                <a:solidFill>
                  <a:srgbClr val="7030A0"/>
                </a:solidFill>
              </a:rPr>
              <a:t>Nein</a:t>
            </a:r>
            <a:r>
              <a:rPr lang="de-DE" sz="2800" dirty="0"/>
              <a:t>, der bin ich </a:t>
            </a:r>
            <a:r>
              <a:rPr lang="de-DE" sz="2800" b="1" dirty="0">
                <a:solidFill>
                  <a:srgbClr val="7030A0"/>
                </a:solidFill>
              </a:rPr>
              <a:t>nicht</a:t>
            </a:r>
            <a:r>
              <a:rPr lang="de-DE" sz="2800" dirty="0"/>
              <a:t>. Mein </a:t>
            </a:r>
            <a:r>
              <a:rPr lang="de-DE" sz="2800" dirty="0" smtClean="0"/>
              <a:t>Name</a:t>
            </a:r>
            <a:endParaRPr lang="cs-CZ" sz="2800" dirty="0" smtClean="0"/>
          </a:p>
          <a:p>
            <a:pPr marL="0" indent="0">
              <a:buNone/>
            </a:pPr>
            <a:r>
              <a:rPr lang="cs-CZ" sz="2800" dirty="0" smtClean="0"/>
              <a:t>                                              </a:t>
            </a:r>
            <a:r>
              <a:rPr lang="de-DE" sz="2800" dirty="0" smtClean="0"/>
              <a:t>ist</a:t>
            </a:r>
            <a:r>
              <a:rPr lang="cs-CZ" sz="2800" dirty="0" smtClean="0"/>
              <a:t> Otto, Karl Otto.</a:t>
            </a:r>
            <a:endParaRPr lang="cs-CZ" sz="2800" dirty="0"/>
          </a:p>
          <a:p>
            <a:pPr marL="0" indent="0">
              <a:buNone/>
            </a:pPr>
            <a:r>
              <a:rPr lang="de-DE" sz="2800" dirty="0" smtClean="0"/>
              <a:t> </a:t>
            </a:r>
            <a:r>
              <a:rPr lang="cs-CZ" sz="2800" dirty="0" smtClean="0"/>
              <a:t>    </a:t>
            </a:r>
            <a:r>
              <a:rPr lang="de-DE" sz="2800" dirty="0" smtClean="0"/>
              <a:t>Sind </a:t>
            </a:r>
            <a:r>
              <a:rPr lang="de-DE" sz="2800" dirty="0"/>
              <a:t>Sie Herr </a:t>
            </a:r>
            <a:r>
              <a:rPr lang="cs-CZ" sz="2800" dirty="0" smtClean="0"/>
              <a:t>Werner</a:t>
            </a:r>
            <a:r>
              <a:rPr lang="de-DE" sz="2800" dirty="0" smtClean="0"/>
              <a:t>? </a:t>
            </a:r>
            <a:r>
              <a:rPr lang="de-DE" sz="2800" dirty="0"/>
              <a:t>-</a:t>
            </a:r>
            <a:r>
              <a:rPr lang="de-DE" sz="2800" dirty="0">
                <a:solidFill>
                  <a:srgbClr val="0070C0"/>
                </a:solidFill>
              </a:rPr>
              <a:t> </a:t>
            </a:r>
            <a:r>
              <a:rPr lang="de-DE" sz="2800" b="1" dirty="0">
                <a:solidFill>
                  <a:srgbClr val="0070C0"/>
                </a:solidFill>
              </a:rPr>
              <a:t>Ja</a:t>
            </a:r>
            <a:r>
              <a:rPr lang="de-DE" sz="2800" dirty="0"/>
              <a:t>, ich bin Herr </a:t>
            </a:r>
            <a:r>
              <a:rPr lang="cs-CZ" sz="2800" dirty="0" smtClean="0"/>
              <a:t>Werner</a:t>
            </a:r>
            <a:r>
              <a:rPr lang="de-DE" sz="2800" dirty="0" smtClean="0"/>
              <a:t>.</a:t>
            </a:r>
            <a:endParaRPr lang="cs-CZ" sz="2800" dirty="0" smtClean="0"/>
          </a:p>
          <a:p>
            <a:pPr marL="0" indent="0">
              <a:buNone/>
            </a:pPr>
            <a:endParaRPr lang="cs-CZ" sz="2800" dirty="0"/>
          </a:p>
          <a:p>
            <a:r>
              <a:rPr lang="cs-CZ" sz="2800" dirty="0" smtClean="0"/>
              <a:t>Na negativní otázku zní pozitivní odpověď </a:t>
            </a:r>
            <a:r>
              <a:rPr lang="de-DE" sz="2800" b="1" noProof="1" smtClean="0">
                <a:solidFill>
                  <a:srgbClr val="0070C0"/>
                </a:solidFill>
              </a:rPr>
              <a:t>doch</a:t>
            </a:r>
            <a:r>
              <a:rPr lang="de-DE" sz="2800" b="1" noProof="1" smtClean="0">
                <a:solidFill>
                  <a:srgbClr val="7030A0"/>
                </a:solidFill>
              </a:rPr>
              <a:t>. </a:t>
            </a:r>
            <a:r>
              <a:rPr lang="cs-CZ" sz="2800" dirty="0" smtClean="0"/>
              <a:t>Negativní </a:t>
            </a:r>
          </a:p>
          <a:p>
            <a:pPr marL="0" indent="0">
              <a:buNone/>
            </a:pPr>
            <a:r>
              <a:rPr lang="cs-CZ" sz="2800" dirty="0"/>
              <a:t> </a:t>
            </a:r>
            <a:r>
              <a:rPr lang="cs-CZ" sz="2800" dirty="0" smtClean="0"/>
              <a:t>    odpověď zůstává nezměněna.</a:t>
            </a:r>
          </a:p>
          <a:p>
            <a:pPr marL="0" indent="0">
              <a:buNone/>
            </a:pPr>
            <a:r>
              <a:rPr lang="de-DE" sz="2800" dirty="0" smtClean="0"/>
              <a:t>      Sind Sie </a:t>
            </a:r>
            <a:r>
              <a:rPr lang="de-DE" sz="2800" b="1" dirty="0" smtClean="0">
                <a:solidFill>
                  <a:srgbClr val="FF0000"/>
                </a:solidFill>
              </a:rPr>
              <a:t>nicht</a:t>
            </a:r>
            <a:r>
              <a:rPr lang="de-DE" sz="2800" dirty="0" smtClean="0"/>
              <a:t> Herr Müller? – Nein.</a:t>
            </a:r>
            <a:endParaRPr lang="cs-CZ" sz="2800" dirty="0" smtClean="0"/>
          </a:p>
          <a:p>
            <a:pPr marL="0" indent="0">
              <a:buNone/>
            </a:pPr>
            <a:r>
              <a:rPr lang="cs-CZ" sz="2800" dirty="0"/>
              <a:t> </a:t>
            </a:r>
            <a:r>
              <a:rPr lang="cs-CZ" sz="2800" dirty="0" smtClean="0"/>
              <a:t>     Sind Sie </a:t>
            </a:r>
            <a:r>
              <a:rPr lang="cs-CZ" sz="2800" b="1" dirty="0" smtClean="0">
                <a:solidFill>
                  <a:srgbClr val="FF0000"/>
                </a:solidFill>
              </a:rPr>
              <a:t>nicht</a:t>
            </a:r>
            <a:r>
              <a:rPr lang="cs-CZ" sz="2800" dirty="0" smtClean="0"/>
              <a:t> Herr Werner? –</a:t>
            </a:r>
            <a:r>
              <a:rPr lang="cs-CZ" sz="2800" b="1" dirty="0" smtClean="0">
                <a:solidFill>
                  <a:srgbClr val="0070C0"/>
                </a:solidFill>
              </a:rPr>
              <a:t> Doch</a:t>
            </a:r>
            <a:r>
              <a:rPr lang="cs-CZ" sz="2800" dirty="0" smtClean="0"/>
              <a:t>. (Ich bin Herr Werner).</a:t>
            </a:r>
            <a:endParaRPr lang="de-DE" sz="2800" dirty="0" smtClean="0"/>
          </a:p>
          <a:p>
            <a:pPr marL="0" indent="0">
              <a:buNone/>
            </a:pPr>
            <a:r>
              <a:rPr lang="cs-CZ" sz="2800" dirty="0" smtClean="0"/>
              <a:t>   </a:t>
            </a:r>
          </a:p>
          <a:p>
            <a:pPr marL="0" indent="0">
              <a:buNone/>
            </a:pPr>
            <a:r>
              <a:rPr lang="cs-CZ" sz="2800" dirty="0"/>
              <a:t> </a:t>
            </a:r>
            <a:r>
              <a:rPr lang="cs-CZ" sz="2800" dirty="0" smtClean="0"/>
              <a:t>      </a:t>
            </a:r>
            <a:endParaRPr lang="de-DE" sz="2800" dirty="0"/>
          </a:p>
        </p:txBody>
      </p:sp>
    </p:spTree>
    <p:extLst>
      <p:ext uri="{BB962C8B-B14F-4D97-AF65-F5344CB8AC3E}">
        <p14:creationId xmlns:p14="http://schemas.microsoft.com/office/powerpoint/2010/main" val="16820108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0" y="404664"/>
            <a:ext cx="9144000" cy="5721499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cs-CZ" b="1" dirty="0" smtClean="0"/>
              <a:t>    </a:t>
            </a:r>
          </a:p>
          <a:p>
            <a:pPr marL="0" indent="0">
              <a:buNone/>
            </a:pPr>
            <a:r>
              <a:rPr lang="cs-CZ" b="1" dirty="0"/>
              <a:t> </a:t>
            </a:r>
            <a:r>
              <a:rPr lang="cs-CZ" b="1" dirty="0" smtClean="0"/>
              <a:t>      </a:t>
            </a:r>
            <a:r>
              <a:rPr lang="cs-CZ" sz="2400" b="1" dirty="0" smtClean="0">
                <a:solidFill>
                  <a:srgbClr val="FFC000"/>
                </a:solidFill>
              </a:rPr>
              <a:t>Negace věty a postavení „</a:t>
            </a:r>
            <a:r>
              <a:rPr lang="de-DE" sz="2400" b="1" dirty="0" smtClean="0">
                <a:solidFill>
                  <a:srgbClr val="FFC000"/>
                </a:solidFill>
              </a:rPr>
              <a:t>nicht</a:t>
            </a:r>
            <a:r>
              <a:rPr lang="cs-CZ" sz="2400" b="1" dirty="0" smtClean="0">
                <a:solidFill>
                  <a:srgbClr val="FFC000"/>
                </a:solidFill>
              </a:rPr>
              <a:t>“ ve větě</a:t>
            </a:r>
            <a:r>
              <a:rPr lang="de-DE" sz="2400" b="1" dirty="0" smtClean="0">
                <a:solidFill>
                  <a:srgbClr val="FFC000"/>
                </a:solidFill>
              </a:rPr>
              <a:t>.</a:t>
            </a:r>
            <a:endParaRPr lang="cs-CZ" sz="2400" b="1" dirty="0" smtClean="0">
              <a:solidFill>
                <a:srgbClr val="FFC000"/>
              </a:solidFill>
            </a:endParaRPr>
          </a:p>
          <a:p>
            <a:pPr marL="0" indent="0">
              <a:buNone/>
            </a:pPr>
            <a:r>
              <a:rPr lang="cs-CZ" b="1" dirty="0" smtClean="0"/>
              <a:t> </a:t>
            </a:r>
          </a:p>
          <a:p>
            <a:endParaRPr lang="cs-CZ" b="1" dirty="0"/>
          </a:p>
          <a:p>
            <a:r>
              <a:rPr lang="cs-CZ" b="1" dirty="0" smtClean="0"/>
              <a:t>   </a:t>
            </a:r>
            <a:r>
              <a:rPr lang="cs-CZ" sz="2200" dirty="0" smtClean="0"/>
              <a:t>„</a:t>
            </a:r>
            <a:r>
              <a:rPr lang="de-DE" sz="2000" b="1" dirty="0" smtClean="0">
                <a:solidFill>
                  <a:srgbClr val="7030A0"/>
                </a:solidFill>
              </a:rPr>
              <a:t>Nicht</a:t>
            </a:r>
            <a:r>
              <a:rPr lang="cs-CZ" sz="2000" dirty="0" smtClean="0"/>
              <a:t>“</a:t>
            </a:r>
            <a:r>
              <a:rPr lang="de-DE" sz="2000" dirty="0" smtClean="0"/>
              <a:t> </a:t>
            </a:r>
            <a:r>
              <a:rPr lang="cs-CZ" sz="2000" dirty="0" smtClean="0"/>
              <a:t>může negovat</a:t>
            </a:r>
            <a:r>
              <a:rPr lang="de-DE" sz="2000" dirty="0" smtClean="0"/>
              <a:t> </a:t>
            </a:r>
            <a:r>
              <a:rPr lang="cs-CZ" sz="2000" dirty="0" smtClean="0"/>
              <a:t>buď</a:t>
            </a:r>
            <a:r>
              <a:rPr lang="de-DE" sz="2000" dirty="0" smtClean="0"/>
              <a:t> </a:t>
            </a:r>
            <a:r>
              <a:rPr lang="cs-CZ" sz="2000" dirty="0" smtClean="0"/>
              <a:t>celou větu</a:t>
            </a:r>
            <a:r>
              <a:rPr lang="de-DE" sz="2000" dirty="0" smtClean="0"/>
              <a:t>, </a:t>
            </a:r>
            <a:r>
              <a:rPr lang="cs-CZ" sz="2000" dirty="0" smtClean="0"/>
              <a:t>sloveso nebo podstatné jméno se </a:t>
            </a:r>
          </a:p>
          <a:p>
            <a:pPr marL="0" indent="0">
              <a:buNone/>
            </a:pPr>
            <a:r>
              <a:rPr lang="cs-CZ" sz="2000" dirty="0" smtClean="0"/>
              <a:t>            </a:t>
            </a:r>
            <a:r>
              <a:rPr lang="cs-CZ" sz="2000" u="sng" dirty="0" smtClean="0"/>
              <a:t>členem  </a:t>
            </a:r>
            <a:r>
              <a:rPr lang="cs-CZ" sz="2000" u="sng" dirty="0"/>
              <a:t>určitým</a:t>
            </a:r>
            <a:r>
              <a:rPr lang="cs-CZ" sz="2000" dirty="0"/>
              <a:t>.</a:t>
            </a:r>
            <a:endParaRPr lang="de-DE" sz="2000" dirty="0"/>
          </a:p>
          <a:p>
            <a:pPr marL="0" indent="0">
              <a:buNone/>
            </a:pPr>
            <a:endParaRPr lang="cs-CZ" sz="2000" dirty="0"/>
          </a:p>
          <a:p>
            <a:r>
              <a:rPr lang="cs-CZ" sz="2000" dirty="0" smtClean="0"/>
              <a:t>        „</a:t>
            </a:r>
            <a:r>
              <a:rPr lang="de-DE" sz="2000" b="1" dirty="0" smtClean="0">
                <a:solidFill>
                  <a:srgbClr val="7030A0"/>
                </a:solidFill>
              </a:rPr>
              <a:t>Nicht</a:t>
            </a:r>
            <a:r>
              <a:rPr lang="cs-CZ" sz="2000" dirty="0" smtClean="0"/>
              <a:t>“</a:t>
            </a:r>
            <a:r>
              <a:rPr lang="de-DE" sz="2000" dirty="0" smtClean="0"/>
              <a:t> </a:t>
            </a:r>
            <a:r>
              <a:rPr lang="cs-CZ" sz="2000" dirty="0" smtClean="0"/>
              <a:t>v postavení </a:t>
            </a:r>
            <a:r>
              <a:rPr lang="cs-CZ" sz="2000" b="1" dirty="0" smtClean="0">
                <a:solidFill>
                  <a:srgbClr val="7030A0"/>
                </a:solidFill>
              </a:rPr>
              <a:t>na konci věty</a:t>
            </a:r>
            <a:r>
              <a:rPr lang="de-DE" sz="2000" dirty="0" smtClean="0"/>
              <a:t>. </a:t>
            </a:r>
            <a:r>
              <a:rPr lang="de-DE" sz="2000" dirty="0"/>
              <a:t/>
            </a:r>
            <a:br>
              <a:rPr lang="de-DE" sz="2000" dirty="0"/>
            </a:br>
            <a:r>
              <a:rPr lang="cs-CZ" sz="2000" dirty="0" smtClean="0"/>
              <a:t>        - </a:t>
            </a:r>
            <a:r>
              <a:rPr lang="de-DE" sz="2000" dirty="0" smtClean="0"/>
              <a:t>Schläfst </a:t>
            </a:r>
            <a:r>
              <a:rPr lang="de-DE" sz="2000" dirty="0"/>
              <a:t>du? - Nein, ich schlafe </a:t>
            </a:r>
            <a:r>
              <a:rPr lang="de-DE" sz="2000" b="1" dirty="0" smtClean="0">
                <a:solidFill>
                  <a:srgbClr val="7030A0"/>
                </a:solidFill>
              </a:rPr>
              <a:t>nicht</a:t>
            </a:r>
            <a:r>
              <a:rPr lang="cs-CZ" sz="2000" dirty="0"/>
              <a:t>.</a:t>
            </a:r>
            <a:r>
              <a:rPr lang="cs-CZ" sz="2000" dirty="0" smtClean="0"/>
              <a:t>        </a:t>
            </a:r>
          </a:p>
          <a:p>
            <a:pPr marL="0" indent="0">
              <a:buNone/>
            </a:pPr>
            <a:r>
              <a:rPr lang="cs-CZ" sz="2000" dirty="0" smtClean="0"/>
              <a:t>             - </a:t>
            </a:r>
            <a:r>
              <a:rPr lang="de-DE" sz="2000" dirty="0" smtClean="0"/>
              <a:t>Kaufst du die Schuhe? - Nein, ich kaufe die Schuhe </a:t>
            </a:r>
            <a:r>
              <a:rPr lang="de-DE" sz="2000" b="1" dirty="0" smtClean="0">
                <a:solidFill>
                  <a:srgbClr val="7030A0"/>
                </a:solidFill>
              </a:rPr>
              <a:t>nicht</a:t>
            </a:r>
            <a:r>
              <a:rPr lang="de-DE" sz="2000" dirty="0" smtClean="0"/>
              <a:t>. </a:t>
            </a:r>
            <a:endParaRPr lang="cs-CZ" sz="2000" dirty="0" smtClean="0"/>
          </a:p>
          <a:p>
            <a:pPr marL="0" indent="0">
              <a:buNone/>
            </a:pPr>
            <a:r>
              <a:rPr lang="cs-CZ" sz="2000" dirty="0" smtClean="0"/>
              <a:t>   </a:t>
            </a:r>
          </a:p>
          <a:p>
            <a:r>
              <a:rPr lang="cs-CZ" sz="2000" dirty="0"/>
              <a:t> </a:t>
            </a:r>
            <a:r>
              <a:rPr lang="cs-CZ" sz="2000" dirty="0" smtClean="0"/>
              <a:t>        Pokud je na konci věty sloveso nedává se </a:t>
            </a:r>
            <a:r>
              <a:rPr lang="de-DE" sz="2000" b="1" dirty="0" smtClean="0">
                <a:solidFill>
                  <a:srgbClr val="7030A0"/>
                </a:solidFill>
              </a:rPr>
              <a:t>nicht</a:t>
            </a:r>
            <a:r>
              <a:rPr lang="cs-CZ" sz="2000" dirty="0" smtClean="0"/>
              <a:t> před něj.</a:t>
            </a:r>
          </a:p>
          <a:p>
            <a:pPr marL="0" indent="0">
              <a:buNone/>
            </a:pPr>
            <a:r>
              <a:rPr lang="cs-CZ" sz="2000" dirty="0" smtClean="0"/>
              <a:t>             - </a:t>
            </a:r>
            <a:r>
              <a:rPr lang="de-DE" sz="2000" dirty="0" smtClean="0"/>
              <a:t>Könntest </a:t>
            </a:r>
            <a:r>
              <a:rPr lang="de-DE" sz="2000" dirty="0"/>
              <a:t>du die drei schweren Koffer tragen? - Nein, die </a:t>
            </a:r>
            <a:r>
              <a:rPr lang="de-DE" sz="2000" b="1" dirty="0">
                <a:solidFill>
                  <a:srgbClr val="0070C0"/>
                </a:solidFill>
              </a:rPr>
              <a:t>kann</a:t>
            </a:r>
            <a:r>
              <a:rPr lang="de-DE" sz="2000" dirty="0"/>
              <a:t> ich </a:t>
            </a:r>
            <a:r>
              <a:rPr lang="de-DE" sz="2000" dirty="0" smtClean="0"/>
              <a:t>leider</a:t>
            </a:r>
            <a:r>
              <a:rPr lang="cs-CZ" sz="2000" dirty="0" smtClean="0"/>
              <a:t> </a:t>
            </a:r>
            <a:r>
              <a:rPr lang="de-DE" sz="2000" b="1" dirty="0" smtClean="0">
                <a:solidFill>
                  <a:srgbClr val="7030A0"/>
                </a:solidFill>
              </a:rPr>
              <a:t>nicht</a:t>
            </a:r>
            <a:r>
              <a:rPr lang="de-DE" sz="2000" dirty="0"/>
              <a:t/>
            </a:r>
            <a:br>
              <a:rPr lang="de-DE" sz="2000" dirty="0"/>
            </a:br>
            <a:r>
              <a:rPr lang="cs-CZ" sz="2000" b="1" noProof="1" smtClean="0">
                <a:solidFill>
                  <a:srgbClr val="0070C0"/>
                </a:solidFill>
              </a:rPr>
              <a:t>                tragen</a:t>
            </a:r>
            <a:r>
              <a:rPr lang="cs-CZ" sz="2000" dirty="0" smtClean="0"/>
              <a:t>.</a:t>
            </a:r>
            <a:endParaRPr lang="de-DE" sz="2000" dirty="0" smtClean="0"/>
          </a:p>
          <a:p>
            <a:pPr marL="0" indent="0">
              <a:buNone/>
            </a:pPr>
            <a:r>
              <a:rPr lang="de-DE" dirty="0"/>
              <a:t/>
            </a:r>
            <a:br>
              <a:rPr lang="de-DE" dirty="0"/>
            </a:br>
            <a:endParaRPr lang="de-DE" dirty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08832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57200" y="980728"/>
            <a:ext cx="8795320" cy="514543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cs-CZ" b="1" dirty="0" smtClean="0"/>
              <a:t>    </a:t>
            </a:r>
            <a:r>
              <a:rPr lang="cs-CZ" b="1" i="1" dirty="0" smtClean="0">
                <a:solidFill>
                  <a:srgbClr val="FFC000"/>
                </a:solidFill>
              </a:rPr>
              <a:t>Negace s „</a:t>
            </a:r>
            <a:r>
              <a:rPr lang="de-DE" b="1" i="1" dirty="0" smtClean="0">
                <a:solidFill>
                  <a:srgbClr val="FFC000"/>
                </a:solidFill>
              </a:rPr>
              <a:t>kein</a:t>
            </a:r>
            <a:r>
              <a:rPr lang="cs-CZ" b="1" i="1" dirty="0" smtClean="0">
                <a:solidFill>
                  <a:srgbClr val="FFC000"/>
                </a:solidFill>
              </a:rPr>
              <a:t>“</a:t>
            </a:r>
            <a:r>
              <a:rPr lang="de-DE" b="1" i="1" dirty="0" smtClean="0">
                <a:solidFill>
                  <a:srgbClr val="FFC000"/>
                </a:solidFill>
              </a:rPr>
              <a:t>.</a:t>
            </a:r>
            <a:endParaRPr lang="de-DE" b="1" i="1" dirty="0">
              <a:solidFill>
                <a:srgbClr val="FFC000"/>
              </a:solidFill>
            </a:endParaRPr>
          </a:p>
          <a:p>
            <a:endParaRPr lang="cs-CZ" sz="2600" dirty="0" smtClean="0"/>
          </a:p>
          <a:p>
            <a:r>
              <a:rPr lang="cs-CZ" sz="2600" dirty="0" smtClean="0"/>
              <a:t> Negace podstatného jména s</a:t>
            </a:r>
            <a:r>
              <a:rPr lang="de-DE" sz="2600" dirty="0" smtClean="0"/>
              <a:t> </a:t>
            </a:r>
            <a:r>
              <a:rPr lang="cs-CZ" sz="2600" b="1" u="sng" dirty="0" smtClean="0"/>
              <a:t>určitým členem </a:t>
            </a:r>
            <a:r>
              <a:rPr lang="cs-CZ" sz="2600" dirty="0" smtClean="0"/>
              <a:t>zní „</a:t>
            </a:r>
            <a:r>
              <a:rPr lang="de-DE" sz="2600" b="1" dirty="0" smtClean="0">
                <a:solidFill>
                  <a:srgbClr val="7030A0"/>
                </a:solidFill>
              </a:rPr>
              <a:t>nicht</a:t>
            </a:r>
            <a:r>
              <a:rPr lang="cs-CZ" sz="2600" dirty="0" smtClean="0"/>
              <a:t>“</a:t>
            </a:r>
            <a:r>
              <a:rPr lang="de-DE" sz="2600" dirty="0" smtClean="0"/>
              <a:t>. </a:t>
            </a:r>
            <a:endParaRPr lang="cs-CZ" sz="2600" dirty="0" smtClean="0"/>
          </a:p>
          <a:p>
            <a:r>
              <a:rPr lang="cs-CZ" sz="2600" dirty="0" smtClean="0"/>
              <a:t> Negace podstatného jména se </a:t>
            </a:r>
            <a:r>
              <a:rPr lang="cs-CZ" sz="2600" b="1" u="sng" dirty="0" smtClean="0"/>
              <a:t>členem neurčitým</a:t>
            </a:r>
            <a:r>
              <a:rPr lang="cs-CZ" sz="2600" dirty="0" smtClean="0"/>
              <a:t> zní „</a:t>
            </a:r>
            <a:r>
              <a:rPr lang="de-DE" sz="2600" b="1" dirty="0" smtClean="0">
                <a:solidFill>
                  <a:srgbClr val="7030A0"/>
                </a:solidFill>
              </a:rPr>
              <a:t>kein-</a:t>
            </a:r>
            <a:r>
              <a:rPr lang="cs-CZ" sz="2600" dirty="0" smtClean="0"/>
              <a:t>“</a:t>
            </a:r>
            <a:r>
              <a:rPr lang="de-DE" sz="2600" dirty="0" smtClean="0"/>
              <a:t>.</a:t>
            </a:r>
            <a:endParaRPr lang="cs-CZ" sz="2600" dirty="0" smtClean="0"/>
          </a:p>
          <a:p>
            <a:r>
              <a:rPr lang="de-DE" sz="2600" dirty="0" smtClean="0"/>
              <a:t> </a:t>
            </a:r>
            <a:r>
              <a:rPr lang="cs-CZ" sz="2600" dirty="0" smtClean="0"/>
              <a:t>Negace podstatného jména s </a:t>
            </a:r>
            <a:r>
              <a:rPr lang="cs-CZ" sz="2600" b="1" u="sng" dirty="0" smtClean="0"/>
              <a:t>nulovým členem</a:t>
            </a:r>
            <a:r>
              <a:rPr lang="cs-CZ" sz="2600" dirty="0" smtClean="0"/>
              <a:t> zní „</a:t>
            </a:r>
            <a:r>
              <a:rPr lang="de-DE" sz="2600" b="1" dirty="0" smtClean="0">
                <a:solidFill>
                  <a:srgbClr val="7030A0"/>
                </a:solidFill>
              </a:rPr>
              <a:t>kein-</a:t>
            </a:r>
            <a:r>
              <a:rPr lang="cs-CZ" sz="2600" dirty="0" smtClean="0"/>
              <a:t>“</a:t>
            </a:r>
            <a:r>
              <a:rPr lang="de-DE" sz="2600" dirty="0" smtClean="0"/>
              <a:t>. </a:t>
            </a:r>
            <a:endParaRPr lang="cs-CZ" sz="2600" dirty="0" smtClean="0"/>
          </a:p>
          <a:p>
            <a:r>
              <a:rPr lang="cs-CZ" sz="2600" dirty="0" smtClean="0"/>
              <a:t> </a:t>
            </a:r>
            <a:r>
              <a:rPr lang="cs-CZ" sz="2400" dirty="0" smtClean="0"/>
              <a:t>Negační člen </a:t>
            </a:r>
            <a:r>
              <a:rPr lang="cs-CZ" sz="2400" b="1" dirty="0" smtClean="0"/>
              <a:t>„</a:t>
            </a:r>
            <a:r>
              <a:rPr lang="de-DE" sz="2400" b="1" dirty="0" smtClean="0">
                <a:solidFill>
                  <a:srgbClr val="7030A0"/>
                </a:solidFill>
              </a:rPr>
              <a:t>kein-</a:t>
            </a:r>
            <a:r>
              <a:rPr lang="cs-CZ" sz="2400" b="1" dirty="0" smtClean="0"/>
              <a:t>“</a:t>
            </a:r>
            <a:r>
              <a:rPr lang="de-DE" sz="2400" dirty="0" smtClean="0"/>
              <a:t> </a:t>
            </a:r>
            <a:r>
              <a:rPr lang="cs-CZ" sz="2400" dirty="0" smtClean="0"/>
              <a:t>se časuje jako člen</a:t>
            </a:r>
            <a:r>
              <a:rPr lang="de-DE" sz="2400" b="1" dirty="0" smtClean="0"/>
              <a:t> </a:t>
            </a:r>
            <a:r>
              <a:rPr lang="cs-CZ" sz="2400" dirty="0" smtClean="0"/>
              <a:t>neurčitý</a:t>
            </a:r>
            <a:r>
              <a:rPr lang="de-DE" sz="2400" dirty="0" smtClean="0"/>
              <a:t>. </a:t>
            </a:r>
            <a:endParaRPr lang="cs-CZ" sz="2400" dirty="0" smtClean="0"/>
          </a:p>
          <a:p>
            <a:endParaRPr lang="cs-CZ" sz="2400" dirty="0" smtClean="0"/>
          </a:p>
          <a:p>
            <a:r>
              <a:rPr lang="cs-CZ" sz="2400" b="1" i="1" dirty="0" smtClean="0">
                <a:solidFill>
                  <a:srgbClr val="FFC000"/>
                </a:solidFill>
              </a:rPr>
              <a:t>Pozor</a:t>
            </a:r>
            <a:r>
              <a:rPr lang="de-DE" sz="2400" b="1" i="1" dirty="0" smtClean="0">
                <a:solidFill>
                  <a:srgbClr val="FFC000"/>
                </a:solidFill>
              </a:rPr>
              <a:t>:</a:t>
            </a:r>
            <a:r>
              <a:rPr lang="de-DE" sz="2400" b="1" i="1" dirty="0" smtClean="0"/>
              <a:t> </a:t>
            </a:r>
            <a:r>
              <a:rPr lang="cs-CZ" sz="2400" dirty="0" smtClean="0"/>
              <a:t>V plurálu odpadá neurčitý člen</a:t>
            </a:r>
            <a:r>
              <a:rPr lang="de-DE" sz="2400" dirty="0" smtClean="0"/>
              <a:t>!! </a:t>
            </a:r>
            <a:r>
              <a:rPr lang="cs-CZ" sz="2400" u="sng" dirty="0" smtClean="0"/>
              <a:t>Plurál má poté vždy negativní člen</a:t>
            </a:r>
            <a:r>
              <a:rPr lang="de-DE" sz="2400" u="sng" dirty="0" smtClean="0"/>
              <a:t>!!!</a:t>
            </a:r>
            <a:endParaRPr lang="de-DE" sz="2400" dirty="0"/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768445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721499"/>
          </a:xfrm>
        </p:spPr>
        <p:txBody>
          <a:bodyPr/>
          <a:lstStyle/>
          <a:p>
            <a:pPr marL="0" indent="0">
              <a:buNone/>
            </a:pPr>
            <a:r>
              <a:rPr lang="cs-CZ" b="1" i="1" dirty="0" smtClean="0">
                <a:solidFill>
                  <a:srgbClr val="FFC000"/>
                </a:solidFill>
              </a:rPr>
              <a:t>Příklady:</a:t>
            </a:r>
          </a:p>
          <a:p>
            <a:pPr marL="0" indent="0">
              <a:buNone/>
            </a:pPr>
            <a:endParaRPr lang="cs-CZ" b="1" i="1" dirty="0" smtClean="0">
              <a:solidFill>
                <a:srgbClr val="FFC000"/>
              </a:solidFill>
            </a:endParaRPr>
          </a:p>
          <a:p>
            <a:r>
              <a:rPr lang="de-DE" sz="2400" dirty="0" smtClean="0"/>
              <a:t>Ist </a:t>
            </a:r>
            <a:r>
              <a:rPr lang="de-DE" sz="2400" dirty="0"/>
              <a:t>das </a:t>
            </a:r>
            <a:r>
              <a:rPr lang="de-DE" sz="2400" b="1" dirty="0">
                <a:solidFill>
                  <a:srgbClr val="0070C0"/>
                </a:solidFill>
              </a:rPr>
              <a:t>ein</a:t>
            </a:r>
            <a:r>
              <a:rPr lang="de-DE" sz="2400" dirty="0"/>
              <a:t> Auto? - Nein, das ist </a:t>
            </a:r>
            <a:r>
              <a:rPr lang="de-DE" sz="2400" b="1" dirty="0">
                <a:solidFill>
                  <a:srgbClr val="7030A0"/>
                </a:solidFill>
              </a:rPr>
              <a:t>kein</a:t>
            </a:r>
            <a:r>
              <a:rPr lang="de-DE" sz="2400" dirty="0"/>
              <a:t> Auto, sondern </a:t>
            </a:r>
            <a:r>
              <a:rPr lang="de-DE" sz="2400" b="1" dirty="0">
                <a:solidFill>
                  <a:srgbClr val="0070C0"/>
                </a:solidFill>
              </a:rPr>
              <a:t>ein</a:t>
            </a:r>
            <a:r>
              <a:rPr lang="de-DE" sz="2400" dirty="0">
                <a:solidFill>
                  <a:srgbClr val="0070C0"/>
                </a:solidFill>
              </a:rPr>
              <a:t> </a:t>
            </a:r>
            <a:r>
              <a:rPr lang="de-DE" sz="2400" dirty="0"/>
              <a:t>Fahrrad. </a:t>
            </a:r>
            <a:endParaRPr lang="cs-CZ" sz="2400" dirty="0" smtClean="0"/>
          </a:p>
          <a:p>
            <a:pPr marL="0" indent="0">
              <a:buNone/>
            </a:pPr>
            <a:endParaRPr lang="de-DE" sz="2400" dirty="0"/>
          </a:p>
          <a:p>
            <a:r>
              <a:rPr lang="de-DE" sz="2400" dirty="0"/>
              <a:t>Ist das </a:t>
            </a:r>
            <a:r>
              <a:rPr lang="de-DE" sz="2400" b="1" dirty="0">
                <a:solidFill>
                  <a:srgbClr val="0070C0"/>
                </a:solidFill>
              </a:rPr>
              <a:t>ein</a:t>
            </a:r>
            <a:r>
              <a:rPr lang="de-DE" sz="2400" dirty="0"/>
              <a:t> Tisch? - Nein, das ist </a:t>
            </a:r>
            <a:r>
              <a:rPr lang="de-DE" sz="2400" b="1" dirty="0">
                <a:solidFill>
                  <a:srgbClr val="7030A0"/>
                </a:solidFill>
              </a:rPr>
              <a:t>kein</a:t>
            </a:r>
            <a:r>
              <a:rPr lang="de-DE" sz="2400" dirty="0"/>
              <a:t> Tisch, sondern </a:t>
            </a:r>
            <a:r>
              <a:rPr lang="de-DE" sz="2400" b="1" dirty="0">
                <a:solidFill>
                  <a:srgbClr val="0070C0"/>
                </a:solidFill>
              </a:rPr>
              <a:t>eine</a:t>
            </a:r>
            <a:r>
              <a:rPr lang="de-DE" sz="2400" dirty="0">
                <a:solidFill>
                  <a:srgbClr val="0070C0"/>
                </a:solidFill>
              </a:rPr>
              <a:t> </a:t>
            </a:r>
            <a:r>
              <a:rPr lang="de-DE" sz="2400" dirty="0"/>
              <a:t>Lampe. </a:t>
            </a:r>
            <a:endParaRPr lang="cs-CZ" sz="2400" dirty="0" smtClean="0"/>
          </a:p>
          <a:p>
            <a:pPr marL="0" indent="0">
              <a:buNone/>
            </a:pPr>
            <a:endParaRPr lang="de-DE" sz="2400" dirty="0"/>
          </a:p>
          <a:p>
            <a:r>
              <a:rPr lang="de-DE" sz="2400" dirty="0"/>
              <a:t>Sind das </a:t>
            </a:r>
            <a:r>
              <a:rPr lang="de-DE" sz="2400" b="1" dirty="0">
                <a:solidFill>
                  <a:srgbClr val="0070C0"/>
                </a:solidFill>
              </a:rPr>
              <a:t>_</a:t>
            </a:r>
            <a:r>
              <a:rPr lang="de-DE" sz="2400" dirty="0"/>
              <a:t> Tische? - Nein, das sind </a:t>
            </a:r>
            <a:r>
              <a:rPr lang="de-DE" sz="2400" b="1" dirty="0">
                <a:solidFill>
                  <a:srgbClr val="7030A0"/>
                </a:solidFill>
              </a:rPr>
              <a:t>keine</a:t>
            </a:r>
            <a:r>
              <a:rPr lang="de-DE" sz="2400" dirty="0"/>
              <a:t> Tische, sondern </a:t>
            </a:r>
            <a:r>
              <a:rPr lang="de-DE" sz="2400" b="1" dirty="0"/>
              <a:t>_</a:t>
            </a:r>
            <a:r>
              <a:rPr lang="de-DE" sz="2400" dirty="0"/>
              <a:t> Stühle. ( Plural !!! ) </a:t>
            </a:r>
            <a:endParaRPr lang="cs-CZ" sz="2400" dirty="0" smtClean="0"/>
          </a:p>
          <a:p>
            <a:pPr marL="0" indent="0">
              <a:buNone/>
            </a:pPr>
            <a:endParaRPr lang="de-DE" sz="2400" dirty="0"/>
          </a:p>
          <a:p>
            <a:r>
              <a:rPr lang="de-DE" sz="2400" dirty="0"/>
              <a:t>Hat er </a:t>
            </a:r>
            <a:r>
              <a:rPr lang="de-DE" sz="2400" b="1" dirty="0">
                <a:solidFill>
                  <a:srgbClr val="0070C0"/>
                </a:solidFill>
              </a:rPr>
              <a:t>eine</a:t>
            </a:r>
            <a:r>
              <a:rPr lang="de-DE" sz="2400" dirty="0"/>
              <a:t> Tochter? - Nein, er hat </a:t>
            </a:r>
            <a:r>
              <a:rPr lang="de-DE" sz="2400" b="1" dirty="0">
                <a:solidFill>
                  <a:srgbClr val="7030A0"/>
                </a:solidFill>
              </a:rPr>
              <a:t>keine</a:t>
            </a:r>
            <a:r>
              <a:rPr lang="de-DE" sz="2400" dirty="0">
                <a:solidFill>
                  <a:srgbClr val="7030A0"/>
                </a:solidFill>
              </a:rPr>
              <a:t> </a:t>
            </a:r>
            <a:r>
              <a:rPr lang="de-DE" sz="2400" dirty="0"/>
              <a:t>Tochter, sondern </a:t>
            </a:r>
            <a:r>
              <a:rPr lang="de-DE" sz="2400" b="1" dirty="0">
                <a:solidFill>
                  <a:srgbClr val="0070C0"/>
                </a:solidFill>
              </a:rPr>
              <a:t>einen</a:t>
            </a:r>
            <a:r>
              <a:rPr lang="de-DE" sz="2400" dirty="0"/>
              <a:t> Sohn.</a:t>
            </a:r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987570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rmAutofit fontScale="85000" lnSpcReduction="20000"/>
          </a:bodyPr>
          <a:lstStyle/>
          <a:p>
            <a:pPr marL="45720" lvl="0" indent="0">
              <a:buNone/>
            </a:pPr>
            <a:r>
              <a:rPr lang="cs-CZ" b="1" dirty="0" smtClean="0">
                <a:latin typeface="Calibri" pitchFamily="34" charset="0"/>
                <a:cs typeface="Calibri" pitchFamily="34" charset="0"/>
              </a:rPr>
              <a:t>Závěrečné informace</a:t>
            </a:r>
          </a:p>
          <a:p>
            <a:pPr marL="45720" lvl="0" indent="0">
              <a:buNone/>
            </a:pPr>
            <a:endParaRPr lang="cs-CZ" b="1" dirty="0" smtClean="0">
              <a:latin typeface="Calibri" pitchFamily="34" charset="0"/>
              <a:cs typeface="Calibri" pitchFamily="34" charset="0"/>
            </a:endParaRPr>
          </a:p>
          <a:p>
            <a:pPr marL="388620"/>
            <a:r>
              <a:rPr lang="cs-CZ" b="1" dirty="0" smtClean="0">
                <a:latin typeface="Calibri" pitchFamily="34" charset="0"/>
                <a:cs typeface="Calibri" pitchFamily="34" charset="0"/>
              </a:rPr>
              <a:t>Materiál je určen pro bezplatné používání pro potřeby výuky a vzdělávání na všech typech škol a školských zařízeních. Jakékoliv další využití podléhá autorskému zákonu.</a:t>
            </a:r>
            <a:endParaRPr lang="cs-CZ" dirty="0" smtClean="0">
              <a:latin typeface="Calibri" pitchFamily="34" charset="0"/>
              <a:cs typeface="Calibri" pitchFamily="34" charset="0"/>
            </a:endParaRPr>
          </a:p>
          <a:p>
            <a:pPr marL="45720" lvl="0" indent="0">
              <a:buNone/>
            </a:pPr>
            <a:r>
              <a:rPr lang="cs-CZ" b="1" dirty="0" smtClean="0">
                <a:latin typeface="Calibri" pitchFamily="34" charset="0"/>
                <a:cs typeface="Calibri" pitchFamily="34" charset="0"/>
              </a:rPr>
              <a:t>     Zdroje:</a:t>
            </a:r>
            <a:endParaRPr lang="cs-CZ" dirty="0" smtClean="0">
              <a:latin typeface="Calibri" pitchFamily="34" charset="0"/>
              <a:cs typeface="Calibri" pitchFamily="34" charset="0"/>
            </a:endParaRPr>
          </a:p>
          <a:p>
            <a:pPr marL="388620"/>
            <a:r>
              <a:rPr lang="de-AT" b="1" noProof="1" smtClean="0">
                <a:latin typeface="Calibri" pitchFamily="34" charset="0"/>
                <a:cs typeface="Calibri" pitchFamily="34" charset="0"/>
              </a:rPr>
              <a:t>AUFDERSTRAßE</a:t>
            </a:r>
            <a:r>
              <a:rPr lang="de-AT" b="1" dirty="0" smtClean="0">
                <a:latin typeface="Calibri" pitchFamily="34" charset="0"/>
                <a:cs typeface="Calibri" pitchFamily="34" charset="0"/>
              </a:rPr>
              <a:t>, Hartmut, MÜLLER, Jutta, STROZ, Thomas. </a:t>
            </a:r>
            <a:r>
              <a:rPr lang="de-AT" b="1" noProof="1" smtClean="0">
                <a:latin typeface="Calibri" pitchFamily="34" charset="0"/>
                <a:cs typeface="Calibri" pitchFamily="34" charset="0"/>
              </a:rPr>
              <a:t>Literatura</a:t>
            </a:r>
            <a:r>
              <a:rPr lang="de-AT" b="1" dirty="0" smtClean="0">
                <a:latin typeface="Calibri" pitchFamily="34" charset="0"/>
                <a:cs typeface="Calibri" pitchFamily="34" charset="0"/>
              </a:rPr>
              <a:t>: DELFIN, Lehrwerk für </a:t>
            </a:r>
            <a:r>
              <a:rPr lang="cs-CZ" b="1" noProof="1" smtClean="0">
                <a:latin typeface="Calibri" pitchFamily="34" charset="0"/>
                <a:cs typeface="Calibri" pitchFamily="34" charset="0"/>
              </a:rPr>
              <a:t>Deutsch als Fremdsprache </a:t>
            </a:r>
            <a:r>
              <a:rPr lang="cs-CZ" b="1" dirty="0" smtClean="0">
                <a:latin typeface="Calibri" pitchFamily="34" charset="0"/>
                <a:cs typeface="Calibri" pitchFamily="34" charset="0"/>
              </a:rPr>
              <a:t> 2001. ISBN 3-19-001601-1. </a:t>
            </a:r>
            <a:endParaRPr lang="cs-CZ" dirty="0" smtClean="0">
              <a:latin typeface="Calibri" pitchFamily="34" charset="0"/>
              <a:cs typeface="Calibri" pitchFamily="34" charset="0"/>
            </a:endParaRPr>
          </a:p>
          <a:p>
            <a:pPr marL="388620"/>
            <a:r>
              <a:rPr lang="cs-CZ" b="1" dirty="0" smtClean="0">
                <a:latin typeface="Calibri" pitchFamily="34" charset="0"/>
                <a:cs typeface="Calibri" pitchFamily="34" charset="0"/>
              </a:rPr>
              <a:t>Ostatní objekty a text je vlastní originální tvorbou autora nebo jsou součástí softwaru Microsoft ®Office.</a:t>
            </a:r>
          </a:p>
          <a:p>
            <a:pPr marL="388620"/>
            <a:r>
              <a:rPr lang="cs-CZ" b="1" dirty="0" smtClean="0"/>
              <a:t>Kvíz je vypracován v softwaru </a:t>
            </a:r>
            <a:r>
              <a:rPr lang="cs-CZ" b="1" noProof="1" smtClean="0"/>
              <a:t>HotPotatoes</a:t>
            </a:r>
            <a:r>
              <a:rPr lang="cs-CZ" b="1" baseline="30000" noProof="1" smtClean="0"/>
              <a:t>TM</a:t>
            </a:r>
            <a:r>
              <a:rPr lang="cs-CZ" b="1" noProof="1" smtClean="0"/>
              <a:t> </a:t>
            </a:r>
            <a:r>
              <a:rPr lang="cs-CZ" b="1" dirty="0" smtClean="0"/>
              <a:t>6. Je nedílnou součástí materiálu a je zakázáno šířit jej zvlášť. </a:t>
            </a:r>
            <a:endParaRPr lang="cs-CZ" b="1" dirty="0" smtClean="0">
              <a:latin typeface="Calibri" pitchFamily="34" charset="0"/>
              <a:cs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296160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488</TotalTime>
  <Words>431</Words>
  <Application>Microsoft Office PowerPoint</Application>
  <PresentationFormat>Předvádění na obrazovce (4:3)</PresentationFormat>
  <Paragraphs>59</Paragraphs>
  <Slides>6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6</vt:i4>
      </vt:variant>
    </vt:vector>
  </HeadingPairs>
  <TitlesOfParts>
    <vt:vector size="7" baseType="lpstr">
      <vt:lpstr>Motiv systému Office</vt:lpstr>
      <vt:lpstr>Negace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Předložky s dativem</dc:title>
  <dc:creator>uzivatel</dc:creator>
  <cp:lastModifiedBy>uzivatel</cp:lastModifiedBy>
  <cp:revision>35</cp:revision>
  <dcterms:created xsi:type="dcterms:W3CDTF">2013-03-27T20:49:20Z</dcterms:created>
  <dcterms:modified xsi:type="dcterms:W3CDTF">2013-03-29T16:39:08Z</dcterms:modified>
</cp:coreProperties>
</file>

<file path=docProps/thumbnail.jpeg>
</file>