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06799F8-075E-4A3A-A7F6-7FBC6576F1A4}" styleName="Styl s motivem 2 – zvýraznění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Styl s motivem 2 – zvýraznění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04" y="786"/>
      </p:cViewPr>
      <p:guideLst>
        <p:guide orient="horz" pos="2160"/>
        <p:guide pos="2880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7560C-14BC-4931-BF81-176C96FEA868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A7990-E067-4F4C-9147-F37FB88115A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6731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A7990-E067-4F4C-9147-F37FB88115A8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280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A7990-E067-4F4C-9147-F37FB88115A8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610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06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915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896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8093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8727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30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941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13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194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890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7183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9404-6E10-4E3E-B334-BAB0462E6C50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A7EC4-40CB-4C03-B78C-494FCD9BDA1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486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cs-CZ" sz="80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cs-CZ" sz="8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cs-CZ" sz="80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cs-CZ" sz="8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cs-CZ" sz="8000" b="1" dirty="0" smtClean="0">
                <a:solidFill>
                  <a:schemeClr val="accent5">
                    <a:lumMod val="50000"/>
                  </a:schemeClr>
                </a:solidFill>
              </a:rPr>
              <a:t>Osobní zájmena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151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checker/>
      </p:transition>
    </mc:Choice>
    <mc:Fallback xmlns="">
      <p:transition spd="slow" advClick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 smtClean="0"/>
              <a:t>Osobní zájmena se rozdělují podle: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tx2"/>
                </a:solidFill>
              </a:rPr>
              <a:t>Osoby(Person)</a:t>
            </a:r>
            <a:r>
              <a:rPr lang="cs-CZ" sz="2400" b="1" dirty="0" smtClean="0"/>
              <a:t>:  </a:t>
            </a:r>
            <a:r>
              <a:rPr lang="de-AT" sz="2400" dirty="0" smtClean="0">
                <a:solidFill>
                  <a:schemeClr val="tx2"/>
                </a:solidFill>
              </a:rPr>
              <a:t>ich, du, er, sie, es, wir, ihr, sie, Sie</a:t>
            </a:r>
            <a:endParaRPr lang="cs-CZ" sz="24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accent2"/>
                </a:solidFill>
              </a:rPr>
              <a:t>Čísla</a:t>
            </a:r>
            <a:r>
              <a:rPr lang="cs-CZ" sz="2400" b="1" dirty="0" smtClean="0"/>
              <a:t>:  </a:t>
            </a:r>
            <a:r>
              <a:rPr lang="cs-CZ" sz="2400" dirty="0" smtClean="0">
                <a:solidFill>
                  <a:schemeClr val="accent2"/>
                </a:solidFill>
              </a:rPr>
              <a:t>Jednotné(</a:t>
            </a:r>
            <a:r>
              <a:rPr lang="de-AT" sz="2400" dirty="0" smtClean="0">
                <a:solidFill>
                  <a:schemeClr val="accent2"/>
                </a:solidFill>
              </a:rPr>
              <a:t>Singular), </a:t>
            </a:r>
            <a:r>
              <a:rPr lang="cs-CZ" sz="2400" dirty="0" smtClean="0">
                <a:solidFill>
                  <a:schemeClr val="accent2"/>
                </a:solidFill>
              </a:rPr>
              <a:t>Množné(</a:t>
            </a:r>
            <a:r>
              <a:rPr lang="de-AT" sz="2400" dirty="0" smtClean="0">
                <a:solidFill>
                  <a:schemeClr val="accent2"/>
                </a:solidFill>
              </a:rPr>
              <a:t>Plural)</a:t>
            </a:r>
            <a:endParaRPr lang="cs-CZ" sz="2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Pádu</a:t>
            </a:r>
            <a:r>
              <a:rPr lang="cs-CZ" sz="2400" b="1" dirty="0" smtClean="0"/>
              <a:t>:  </a:t>
            </a:r>
            <a:r>
              <a:rPr lang="cs-CZ" sz="2400" dirty="0" smtClean="0">
                <a:solidFill>
                  <a:schemeClr val="accent6">
                    <a:lumMod val="50000"/>
                  </a:schemeClr>
                </a:solidFill>
              </a:rPr>
              <a:t>1. pád(Nominativ)</a:t>
            </a:r>
          </a:p>
          <a:p>
            <a:pPr marL="0" indent="0">
              <a:buNone/>
            </a:pPr>
            <a:r>
              <a:rPr lang="cs-CZ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sz="2400" dirty="0" smtClean="0">
                <a:solidFill>
                  <a:schemeClr val="accent6">
                    <a:lumMod val="50000"/>
                  </a:schemeClr>
                </a:solidFill>
              </a:rPr>
              <a:t>            2. pád(Genitiv)</a:t>
            </a:r>
          </a:p>
          <a:p>
            <a:pPr marL="0" indent="0">
              <a:buNone/>
            </a:pPr>
            <a:r>
              <a:rPr lang="cs-CZ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sz="2400" dirty="0" smtClean="0">
                <a:solidFill>
                  <a:schemeClr val="accent6">
                    <a:lumMod val="50000"/>
                  </a:schemeClr>
                </a:solidFill>
              </a:rPr>
              <a:t>            3. pád(Dativ)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</a:t>
            </a:r>
            <a:r>
              <a:rPr lang="cs-CZ" sz="2400" dirty="0" smtClean="0">
                <a:solidFill>
                  <a:schemeClr val="accent6">
                    <a:lumMod val="50000"/>
                  </a:schemeClr>
                </a:solidFill>
              </a:rPr>
              <a:t>4. pád(</a:t>
            </a:r>
            <a:r>
              <a:rPr lang="de-AT" sz="2400" dirty="0" smtClean="0">
                <a:solidFill>
                  <a:schemeClr val="accent6">
                    <a:lumMod val="50000"/>
                  </a:schemeClr>
                </a:solidFill>
              </a:rPr>
              <a:t>Akkusativ</a:t>
            </a:r>
            <a:r>
              <a:rPr lang="cs-CZ" sz="2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de-AT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5530775"/>
              </p:ext>
            </p:extLst>
          </p:nvPr>
        </p:nvGraphicFramePr>
        <p:xfrm>
          <a:off x="457200" y="1600200"/>
          <a:ext cx="8229600" cy="1729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noProof="0" dirty="0" smtClean="0"/>
                        <a:t>                 </a:t>
                      </a:r>
                      <a:r>
                        <a:rPr lang="cs-CZ" sz="2400" b="1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 I N</a:t>
                      </a:r>
                      <a:r>
                        <a:rPr lang="cs-CZ" sz="2400" b="1" baseline="0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G U L A R                                           P L U R A L</a:t>
                      </a:r>
                      <a:endParaRPr lang="de-AT" sz="2400" b="1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8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1" noProof="0" dirty="0" smtClean="0">
                          <a:solidFill>
                            <a:schemeClr val="accent5"/>
                          </a:solidFill>
                        </a:rPr>
                        <a:t>1. Person  </a:t>
                      </a:r>
                      <a:r>
                        <a:rPr lang="cs-CZ" sz="2000" b="1" noProof="0" dirty="0" smtClean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de-AT" sz="2000" b="1" noProof="0" dirty="0" smtClean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de-AT" sz="2000" b="1" noProof="0" dirty="0" smtClean="0">
                          <a:solidFill>
                            <a:schemeClr val="accent1"/>
                          </a:solidFill>
                        </a:rPr>
                        <a:t>2. Person  </a:t>
                      </a:r>
                      <a:r>
                        <a:rPr lang="cs-CZ" sz="2000" b="1" noProof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AT" sz="2000" b="1" noProof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AT" sz="2000" b="1" noProof="0" dirty="0" smtClean="0">
                          <a:solidFill>
                            <a:schemeClr val="tx2"/>
                          </a:solidFill>
                        </a:rPr>
                        <a:t>3. Pers</a:t>
                      </a:r>
                      <a:r>
                        <a:rPr lang="cs-CZ" sz="2000" b="1" noProof="0" dirty="0" smtClean="0">
                          <a:solidFill>
                            <a:schemeClr val="tx2"/>
                          </a:solidFill>
                        </a:rPr>
                        <a:t>on</a:t>
                      </a:r>
                      <a:r>
                        <a:rPr lang="de-AT" sz="2000" b="1" noProof="0" dirty="0" smtClean="0">
                          <a:solidFill>
                            <a:schemeClr val="tx2"/>
                          </a:solidFill>
                        </a:rPr>
                        <a:t>           </a:t>
                      </a:r>
                      <a:r>
                        <a:rPr lang="cs-CZ" sz="2000" b="1" noProof="0" dirty="0" smtClean="0">
                          <a:solidFill>
                            <a:schemeClr val="tx2"/>
                          </a:solidFill>
                        </a:rPr>
                        <a:t>        </a:t>
                      </a:r>
                      <a:r>
                        <a:rPr lang="de-AT" sz="2000" b="1" noProof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AT" sz="2000" b="1" noProof="0" dirty="0" smtClean="0">
                          <a:solidFill>
                            <a:schemeClr val="accent5"/>
                          </a:solidFill>
                        </a:rPr>
                        <a:t>1. Person   </a:t>
                      </a:r>
                      <a:r>
                        <a:rPr lang="de-AT" sz="2000" b="1" noProof="0" dirty="0" smtClean="0">
                          <a:solidFill>
                            <a:schemeClr val="accent1"/>
                          </a:solidFill>
                        </a:rPr>
                        <a:t>2. Person   </a:t>
                      </a:r>
                      <a:r>
                        <a:rPr lang="de-AT" sz="2000" b="1" noProof="0" dirty="0" smtClean="0">
                          <a:solidFill>
                            <a:schemeClr val="tx2"/>
                          </a:solidFill>
                        </a:rPr>
                        <a:t>3. Person</a:t>
                      </a:r>
                    </a:p>
                    <a:p>
                      <a:endParaRPr lang="de-AT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856"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    </a:t>
                      </a:r>
                      <a:r>
                        <a:rPr lang="de-AT" b="1" noProof="0" dirty="0" smtClean="0">
                          <a:solidFill>
                            <a:schemeClr val="accent5"/>
                          </a:solidFill>
                        </a:rPr>
                        <a:t> ich               </a:t>
                      </a:r>
                      <a:r>
                        <a:rPr lang="cs-CZ" b="1" noProof="0" dirty="0" smtClean="0">
                          <a:solidFill>
                            <a:schemeClr val="accent5"/>
                          </a:solidFill>
                        </a:rPr>
                        <a:t>  </a:t>
                      </a:r>
                      <a:r>
                        <a:rPr lang="de-AT" noProof="0" dirty="0" smtClean="0">
                          <a:solidFill>
                            <a:schemeClr val="accent1"/>
                          </a:solidFill>
                        </a:rPr>
                        <a:t>du  </a:t>
                      </a:r>
                      <a:r>
                        <a:rPr lang="de-AT" noProof="0" dirty="0" smtClean="0"/>
                        <a:t>       </a:t>
                      </a:r>
                      <a:r>
                        <a:rPr lang="cs-CZ" noProof="0" dirty="0" smtClean="0"/>
                        <a:t>         </a:t>
                      </a:r>
                      <a:r>
                        <a:rPr lang="de-AT" noProof="0" dirty="0" smtClean="0"/>
                        <a:t> </a:t>
                      </a:r>
                      <a:r>
                        <a:rPr lang="de-AT" b="1" noProof="0" dirty="0" smtClean="0">
                          <a:solidFill>
                            <a:schemeClr val="tx2"/>
                          </a:solidFill>
                        </a:rPr>
                        <a:t>er, sie, es                        </a:t>
                      </a:r>
                      <a:r>
                        <a:rPr lang="de-AT" b="0" noProof="0" dirty="0" smtClean="0">
                          <a:solidFill>
                            <a:schemeClr val="accent5"/>
                          </a:solidFill>
                        </a:rPr>
                        <a:t> wir          </a:t>
                      </a:r>
                      <a:r>
                        <a:rPr lang="cs-CZ" b="0" noProof="0" dirty="0" smtClean="0">
                          <a:solidFill>
                            <a:schemeClr val="accent5"/>
                          </a:solidFill>
                        </a:rPr>
                        <a:t>    </a:t>
                      </a:r>
                      <a:r>
                        <a:rPr lang="de-AT" b="0" noProof="0" dirty="0" smtClean="0">
                          <a:solidFill>
                            <a:schemeClr val="accent5"/>
                          </a:solidFill>
                        </a:rPr>
                        <a:t>  </a:t>
                      </a:r>
                      <a:r>
                        <a:rPr lang="de-AT" b="1" noProof="0" dirty="0" smtClean="0">
                          <a:solidFill>
                            <a:schemeClr val="accent1"/>
                          </a:solidFill>
                        </a:rPr>
                        <a:t>ihr </a:t>
                      </a:r>
                      <a:r>
                        <a:rPr lang="de-AT" noProof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de-AT" noProof="0" dirty="0" smtClean="0"/>
                        <a:t>          </a:t>
                      </a:r>
                      <a:r>
                        <a:rPr lang="cs-CZ" noProof="0" dirty="0" smtClean="0"/>
                        <a:t> </a:t>
                      </a:r>
                      <a:r>
                        <a:rPr lang="de-AT" noProof="0" dirty="0" smtClean="0"/>
                        <a:t>   </a:t>
                      </a:r>
                      <a:r>
                        <a:rPr lang="de-AT" b="1" noProof="0" dirty="0" smtClean="0">
                          <a:solidFill>
                            <a:schemeClr val="tx2"/>
                          </a:solidFill>
                        </a:rPr>
                        <a:t>sie, Sie</a:t>
                      </a:r>
                      <a:endParaRPr lang="de-AT" b="1" noProof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9" name="Přímá spojnice 8"/>
          <p:cNvCxnSpPr>
            <a:stCxn id="5" idx="0"/>
            <a:endCxn id="5" idx="2"/>
          </p:cNvCxnSpPr>
          <p:nvPr/>
        </p:nvCxnSpPr>
        <p:spPr>
          <a:xfrm>
            <a:off x="4572000" y="1600200"/>
            <a:ext cx="0" cy="1729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1619672" y="2060848"/>
            <a:ext cx="0" cy="1268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2843808" y="2060848"/>
            <a:ext cx="0" cy="1268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56176" y="2060848"/>
            <a:ext cx="0" cy="1268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>
            <a:off x="7308304" y="2060848"/>
            <a:ext cx="0" cy="1268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25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2000">
        <p:checker/>
      </p:transition>
    </mc:Choice>
    <mc:Fallback xmlns="">
      <p:transition spd="slow" advTm="12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Skloňování osobních zájmen</a:t>
            </a:r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074185"/>
              </p:ext>
            </p:extLst>
          </p:nvPr>
        </p:nvGraphicFramePr>
        <p:xfrm>
          <a:off x="457200" y="1600200"/>
          <a:ext cx="8229600" cy="22269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38536"/>
                <a:gridCol w="792088"/>
                <a:gridCol w="864096"/>
                <a:gridCol w="1584176"/>
                <a:gridCol w="864096"/>
                <a:gridCol w="864096"/>
                <a:gridCol w="1522512"/>
              </a:tblGrid>
              <a:tr h="289560">
                <a:tc rowSpan="2">
                  <a:txBody>
                    <a:bodyPr/>
                    <a:lstStyle/>
                    <a:p>
                      <a:r>
                        <a:rPr lang="cs-CZ" sz="3200" dirty="0" smtClean="0"/>
                        <a:t>PÁD</a:t>
                      </a:r>
                      <a:endParaRPr lang="cs-CZ" sz="3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              SINGULAR</a:t>
                      </a:r>
                      <a:endParaRPr lang="cs-CZ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                    PLURAL </a:t>
                      </a:r>
                      <a:endParaRPr lang="cs-CZ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829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1. Person</a:t>
                      </a:r>
                      <a:endParaRPr lang="cs-CZ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/>
                        <a:t> </a:t>
                      </a:r>
                      <a:r>
                        <a:rPr lang="cs-CZ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2. Person</a:t>
                      </a:r>
                      <a:endParaRPr lang="cs-CZ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         </a:t>
                      </a:r>
                      <a:r>
                        <a:rPr lang="cs-CZ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cs-CZ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3. Person</a:t>
                      </a:r>
                      <a:endParaRPr lang="cs-CZ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1. Person</a:t>
                      </a:r>
                      <a:endParaRPr lang="cs-CZ" sz="12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2. Person</a:t>
                      </a:r>
                      <a:endParaRPr lang="cs-CZ" sz="12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         </a:t>
                      </a:r>
                      <a:r>
                        <a:rPr lang="cs-CZ" sz="1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3. Person</a:t>
                      </a:r>
                      <a:endParaRPr lang="cs-CZ" sz="12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1. NOMINATIV</a:t>
                      </a:r>
                      <a:endParaRPr lang="cs-CZ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rgbClr val="00B0F0"/>
                          </a:solidFill>
                        </a:rPr>
                        <a:t>  </a:t>
                      </a:r>
                      <a:r>
                        <a:rPr lang="cs-CZ" sz="1600" b="1" noProof="1" smtClean="0">
                          <a:solidFill>
                            <a:schemeClr val="accent2"/>
                          </a:solidFill>
                        </a:rPr>
                        <a:t>ich                du         </a:t>
                      </a:r>
                      <a:r>
                        <a:rPr lang="cs-CZ" sz="1600" b="1" baseline="0" noProof="1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cs-CZ" sz="1600" b="1" noProof="1" smtClean="0">
                          <a:solidFill>
                            <a:schemeClr val="accent2"/>
                          </a:solidFill>
                        </a:rPr>
                        <a:t>er, sie, es</a:t>
                      </a:r>
                      <a:endParaRPr lang="cs-CZ" sz="1600" b="1" noProof="1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 </a:t>
                      </a:r>
                      <a:r>
                        <a:rPr lang="cs-CZ" sz="1600" b="1" noProof="1" smtClean="0">
                          <a:solidFill>
                            <a:schemeClr val="accent3"/>
                          </a:solidFill>
                        </a:rPr>
                        <a:t>wir             ihr                sie, Sie</a:t>
                      </a:r>
                      <a:endParaRPr lang="cs-CZ" sz="1600" b="1" noProof="1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3. DATIV</a:t>
                      </a:r>
                      <a:endParaRPr lang="cs-CZ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</a:t>
                      </a:r>
                      <a:r>
                        <a:rPr lang="cs-CZ" sz="1600" b="1" noProof="1" smtClean="0">
                          <a:solidFill>
                            <a:schemeClr val="accent2"/>
                          </a:solidFill>
                        </a:rPr>
                        <a:t>mir               dir         ihm, ihr, ihm</a:t>
                      </a:r>
                      <a:endParaRPr lang="cs-CZ" sz="1600" b="1" noProof="1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</a:t>
                      </a:r>
                      <a:r>
                        <a:rPr lang="cs-CZ" sz="1600" noProof="1" smtClean="0"/>
                        <a:t> </a:t>
                      </a:r>
                      <a:r>
                        <a:rPr lang="cs-CZ" sz="1600" b="1" noProof="1" smtClean="0">
                          <a:solidFill>
                            <a:schemeClr val="accent3"/>
                          </a:solidFill>
                        </a:rPr>
                        <a:t>uns            euch            ihnen, Ihnen</a:t>
                      </a:r>
                      <a:endParaRPr lang="cs-CZ" sz="1600" b="1" noProof="1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b="1" dirty="0" smtClean="0"/>
                        <a:t>4. AKKUSATIV</a:t>
                      </a:r>
                      <a:endParaRPr lang="cs-CZ" sz="16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</a:t>
                      </a:r>
                      <a:r>
                        <a:rPr lang="cs-CZ" sz="1600" b="1" noProof="1" smtClean="0">
                          <a:solidFill>
                            <a:schemeClr val="accent2"/>
                          </a:solidFill>
                        </a:rPr>
                        <a:t>mich            mich</a:t>
                      </a:r>
                      <a:r>
                        <a:rPr lang="cs-CZ" sz="1600" b="1" baseline="0" noProof="1" smtClean="0">
                          <a:solidFill>
                            <a:schemeClr val="accent2"/>
                          </a:solidFill>
                        </a:rPr>
                        <a:t>      ihn, sie, es</a:t>
                      </a:r>
                      <a:endParaRPr lang="cs-CZ" sz="1600" b="1" noProof="1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 </a:t>
                      </a:r>
                      <a:r>
                        <a:rPr lang="cs-CZ" sz="1600" b="1" noProof="1" smtClean="0">
                          <a:solidFill>
                            <a:schemeClr val="accent3"/>
                          </a:solidFill>
                        </a:rPr>
                        <a:t>uns            euch            sie, Sie</a:t>
                      </a:r>
                      <a:endParaRPr lang="cs-CZ" sz="1600" b="1" noProof="1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b="1" dirty="0" smtClean="0"/>
                        <a:t>2. GENITIV</a:t>
                      </a:r>
                      <a:endParaRPr lang="cs-CZ" sz="16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               </a:t>
                      </a:r>
                      <a:r>
                        <a:rPr lang="cs-CZ" sz="1600" b="1" dirty="0" smtClean="0"/>
                        <a:t>nepoužívá se</a:t>
                      </a:r>
                      <a:endParaRPr lang="cs-CZ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dirty="0" smtClean="0"/>
                        <a:t>                 </a:t>
                      </a:r>
                      <a:r>
                        <a:rPr lang="cs-CZ" sz="1600" b="1" dirty="0" smtClean="0"/>
                        <a:t>nepoužívá se    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45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Nadpis 27"/>
          <p:cNvSpPr>
            <a:spLocks noGrp="1"/>
          </p:cNvSpPr>
          <p:nvPr>
            <p:ph type="title"/>
          </p:nvPr>
        </p:nvSpPr>
        <p:spPr>
          <a:xfrm>
            <a:off x="467544" y="4077072"/>
            <a:ext cx="8568952" cy="1143000"/>
          </a:xfrm>
        </p:spPr>
        <p:txBody>
          <a:bodyPr>
            <a:normAutofit/>
          </a:bodyPr>
          <a:lstStyle/>
          <a:p>
            <a:pPr algn="just"/>
            <a:r>
              <a:rPr lang="cs-CZ" sz="1600" dirty="0" smtClean="0">
                <a:latin typeface="+mn-lt"/>
                <a:cs typeface="Aharoni" pitchFamily="2" charset="-79"/>
              </a:rPr>
              <a:t>Při dvou podstatných jménech ve větě platí: nejdříve </a:t>
            </a:r>
            <a:r>
              <a:rPr lang="cs-CZ" sz="16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Dativ</a:t>
            </a:r>
            <a:r>
              <a:rPr lang="cs-CZ" sz="1600" dirty="0" smtClean="0">
                <a:latin typeface="+mn-lt"/>
                <a:cs typeface="Aharoni" pitchFamily="2" charset="-79"/>
              </a:rPr>
              <a:t> (osoba) a potom</a:t>
            </a:r>
            <a:r>
              <a:rPr lang="cs-CZ" sz="1600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 </a:t>
            </a:r>
            <a:r>
              <a:rPr lang="de-AT" sz="16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Akkusativ</a:t>
            </a:r>
            <a:r>
              <a:rPr lang="cs-CZ" sz="1600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 </a:t>
            </a:r>
            <a:r>
              <a:rPr lang="cs-CZ" sz="1600" dirty="0" smtClean="0">
                <a:latin typeface="+mn-lt"/>
                <a:cs typeface="Aharoni" pitchFamily="2" charset="-79"/>
              </a:rPr>
              <a:t>(věc)  </a:t>
            </a:r>
            <a:r>
              <a:rPr lang="cs-CZ" sz="1600" dirty="0">
                <a:latin typeface="+mn-lt"/>
                <a:cs typeface="Aharoni" pitchFamily="2" charset="-79"/>
              </a:rPr>
              <a:t/>
            </a:r>
            <a:br>
              <a:rPr lang="cs-CZ" sz="1600" dirty="0">
                <a:latin typeface="+mn-lt"/>
                <a:cs typeface="Aharoni" pitchFamily="2" charset="-79"/>
              </a:rPr>
            </a:br>
            <a:r>
              <a:rPr lang="cs-CZ" sz="1600" dirty="0" smtClean="0">
                <a:latin typeface="+mn-lt"/>
                <a:cs typeface="Aharoni" pitchFamily="2" charset="-79"/>
              </a:rPr>
              <a:t>Při osobním zájmenu a podstatném jménu platí: nejdříve osobní zájmeno a potom podstatné jméno</a:t>
            </a:r>
            <a:br>
              <a:rPr lang="cs-CZ" sz="1600" dirty="0" smtClean="0">
                <a:latin typeface="+mn-lt"/>
                <a:cs typeface="Aharoni" pitchFamily="2" charset="-79"/>
              </a:rPr>
            </a:br>
            <a:r>
              <a:rPr lang="cs-CZ" sz="1600" dirty="0" smtClean="0">
                <a:latin typeface="+mn-lt"/>
                <a:cs typeface="Aharoni" pitchFamily="2" charset="-79"/>
              </a:rPr>
              <a:t>Při dvou osobních zájmenech platí: nejdříve </a:t>
            </a:r>
            <a:r>
              <a:rPr lang="de-AT" sz="16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Akkusativ</a:t>
            </a:r>
            <a:r>
              <a:rPr lang="cs-CZ" sz="1600" dirty="0" smtClean="0">
                <a:latin typeface="+mn-lt"/>
                <a:cs typeface="Aharoni" pitchFamily="2" charset="-79"/>
              </a:rPr>
              <a:t> (věc) a potom </a:t>
            </a:r>
            <a:r>
              <a:rPr lang="cs-CZ" sz="16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Dativ</a:t>
            </a:r>
            <a:r>
              <a:rPr lang="cs-CZ" sz="1600" dirty="0" smtClean="0">
                <a:latin typeface="+mn-lt"/>
                <a:cs typeface="Aharoni" pitchFamily="2" charset="-79"/>
              </a:rPr>
              <a:t> (osoba) </a:t>
            </a:r>
            <a:endParaRPr lang="cs-CZ" sz="1600" dirty="0">
              <a:latin typeface="+mn-lt"/>
              <a:cs typeface="Aharoni" pitchFamily="2" charset="-79"/>
            </a:endParaRPr>
          </a:p>
        </p:txBody>
      </p:sp>
      <p:graphicFrame>
        <p:nvGraphicFramePr>
          <p:cNvPr id="27" name="Zástupný symbol pro obsah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244430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Infinitiv</a:t>
                      </a:r>
                      <a:endParaRPr lang="cs-CZ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noProof="1" smtClean="0"/>
                        <a:t>Position</a:t>
                      </a:r>
                      <a:r>
                        <a:rPr lang="cs-CZ" baseline="0" dirty="0" smtClean="0"/>
                        <a:t> 1</a:t>
                      </a:r>
                      <a:endParaRPr lang="cs-CZ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Verb</a:t>
                      </a:r>
                      <a:endParaRPr lang="cs-CZ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noProof="1" smtClean="0"/>
                        <a:t>Ergänzung</a:t>
                      </a:r>
                      <a:endParaRPr lang="cs-CZ" noProof="1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noProof="1" smtClean="0"/>
                        <a:t>Ergänzung</a:t>
                      </a:r>
                      <a:endParaRPr lang="cs-CZ" noProof="1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kochen</a:t>
                      </a:r>
                      <a:endParaRPr lang="de-AT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Der Vater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kocht</a:t>
                      </a:r>
                      <a:endParaRPr lang="de-A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der</a:t>
                      </a:r>
                      <a:r>
                        <a:rPr lang="cs-CZ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AT" baseline="0" noProof="0" dirty="0" smtClean="0">
                          <a:solidFill>
                            <a:srgbClr val="FF0000"/>
                          </a:solidFill>
                        </a:rPr>
                        <a:t>Tochter</a:t>
                      </a:r>
                      <a:endParaRPr lang="de-AT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noProof="0" dirty="0" smtClean="0">
                          <a:solidFill>
                            <a:srgbClr val="0070C0"/>
                          </a:solidFill>
                        </a:rPr>
                        <a:t>das</a:t>
                      </a:r>
                      <a:r>
                        <a:rPr lang="de-AT" noProof="0" dirty="0" smtClean="0">
                          <a:solidFill>
                            <a:srgbClr val="0070C0"/>
                          </a:solidFill>
                        </a:rPr>
                        <a:t> Ei</a:t>
                      </a:r>
                      <a:endParaRPr lang="de-AT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kochen</a:t>
                      </a:r>
                      <a:endParaRPr lang="de-AT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Der</a:t>
                      </a:r>
                      <a:r>
                        <a:rPr lang="cs-CZ" baseline="0" dirty="0" smtClean="0"/>
                        <a:t> Vater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kocht</a:t>
                      </a:r>
                      <a:endParaRPr lang="de-A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ihr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das Ei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kochen</a:t>
                      </a:r>
                      <a:endParaRPr lang="de-AT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Der Vater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kocht</a:t>
                      </a:r>
                      <a:endParaRPr lang="de-A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es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der </a:t>
                      </a:r>
                      <a:r>
                        <a:rPr lang="de-AT" noProof="0" dirty="0" smtClean="0">
                          <a:solidFill>
                            <a:srgbClr val="FF0000"/>
                          </a:solidFill>
                        </a:rPr>
                        <a:t>Tochter</a:t>
                      </a:r>
                      <a:endParaRPr lang="de-AT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kochen</a:t>
                      </a:r>
                      <a:endParaRPr lang="de-AT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Der Vater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kocht</a:t>
                      </a:r>
                      <a:endParaRPr lang="de-A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es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>
                          <a:solidFill>
                            <a:srgbClr val="FF0000"/>
                          </a:solidFill>
                        </a:rPr>
                        <a:t>ihr</a:t>
                      </a:r>
                      <a:endParaRPr lang="de-AT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kochen</a:t>
                      </a:r>
                      <a:endParaRPr lang="de-AT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/>
                        <a:t>kocht</a:t>
                      </a:r>
                      <a:endParaRPr lang="de-AT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70C0"/>
                          </a:solidFill>
                        </a:rPr>
                        <a:t>es</a:t>
                      </a:r>
                      <a:endParaRPr lang="cs-CZ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noProof="0" dirty="0" smtClean="0">
                          <a:solidFill>
                            <a:srgbClr val="FF0000"/>
                          </a:solidFill>
                        </a:rPr>
                        <a:t>ihr</a:t>
                      </a:r>
                      <a:r>
                        <a:rPr lang="cs-CZ" noProof="0" dirty="0" smtClean="0">
                          <a:solidFill>
                            <a:srgbClr val="FF0000"/>
                          </a:solidFill>
                        </a:rPr>
                        <a:t>                                  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92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>
              <a:buNone/>
            </a:pPr>
            <a:r>
              <a:rPr lang="cs-CZ" sz="2400" dirty="0" smtClean="0">
                <a:latin typeface="Calibri" pitchFamily="34" charset="0"/>
                <a:cs typeface="Calibri" pitchFamily="34" charset="0"/>
              </a:rPr>
              <a:t>Závěrečné informace</a:t>
            </a:r>
          </a:p>
          <a:p>
            <a:pPr marL="45720" lvl="0" indent="0">
              <a:buNone/>
            </a:pPr>
            <a:endParaRPr lang="cs-CZ" sz="2400" b="1" dirty="0">
              <a:latin typeface="Calibri" pitchFamily="34" charset="0"/>
              <a:cs typeface="Calibri" pitchFamily="34" charset="0"/>
            </a:endParaRPr>
          </a:p>
          <a:p>
            <a:pPr marL="388620"/>
            <a:r>
              <a:rPr lang="cs-CZ" sz="2400" b="1" dirty="0" smtClean="0">
                <a:latin typeface="Calibri" pitchFamily="34" charset="0"/>
                <a:cs typeface="Calibri" pitchFamily="34" charset="0"/>
              </a:rPr>
              <a:t>Materiál </a:t>
            </a:r>
            <a:r>
              <a:rPr lang="cs-CZ" sz="2400" b="1" dirty="0">
                <a:latin typeface="Calibri" pitchFamily="34" charset="0"/>
                <a:cs typeface="Calibri" pitchFamily="34" charset="0"/>
              </a:rPr>
              <a:t>je určen pro bezplatné používání pro potřeby výuky a vzdělávání na všech typech škol a školských zařízeních. Jakékoliv další využití podléhá autorskému zákonu.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r>
              <a:rPr lang="cs-CZ" sz="2400" b="1" dirty="0" smtClean="0">
                <a:latin typeface="Calibri" pitchFamily="34" charset="0"/>
                <a:cs typeface="Calibri" pitchFamily="34" charset="0"/>
              </a:rPr>
              <a:t>     Zdroje</a:t>
            </a:r>
            <a:r>
              <a:rPr lang="cs-CZ" sz="2400" b="1" dirty="0">
                <a:latin typeface="Calibri" pitchFamily="34" charset="0"/>
                <a:cs typeface="Calibri" pitchFamily="34" charset="0"/>
              </a:rPr>
              <a:t>: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  <a:p>
            <a:pPr marL="388620"/>
            <a:r>
              <a:rPr lang="de-AT" sz="2400" b="1" noProof="1" smtClean="0">
                <a:latin typeface="Calibri" pitchFamily="34" charset="0"/>
                <a:cs typeface="Calibri" pitchFamily="34" charset="0"/>
              </a:rPr>
              <a:t>AUFDERSTRAßE</a:t>
            </a:r>
            <a:r>
              <a:rPr lang="de-AT" sz="2400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de-AT" sz="2400" b="1" dirty="0">
                <a:latin typeface="Calibri" pitchFamily="34" charset="0"/>
                <a:cs typeface="Calibri" pitchFamily="34" charset="0"/>
              </a:rPr>
              <a:t>Hartmut, MÜLLER, Jutta, STROZ, Thomas. </a:t>
            </a:r>
            <a:r>
              <a:rPr lang="de-AT" sz="2400" b="1" noProof="1" smtClean="0">
                <a:latin typeface="Calibri" pitchFamily="34" charset="0"/>
                <a:cs typeface="Calibri" pitchFamily="34" charset="0"/>
              </a:rPr>
              <a:t>Literatura</a:t>
            </a:r>
            <a:r>
              <a:rPr lang="de-AT" sz="2400" b="1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de-AT" sz="2400" b="1" dirty="0">
                <a:latin typeface="Calibri" pitchFamily="34" charset="0"/>
                <a:cs typeface="Calibri" pitchFamily="34" charset="0"/>
              </a:rPr>
              <a:t>DELFIN, Lehrwerk für </a:t>
            </a:r>
            <a:r>
              <a:rPr lang="cs-CZ" sz="2400" b="1" noProof="1" smtClean="0">
                <a:latin typeface="Calibri" pitchFamily="34" charset="0"/>
                <a:cs typeface="Calibri" pitchFamily="34" charset="0"/>
              </a:rPr>
              <a:t>Deutsch als Fremdsprache </a:t>
            </a:r>
            <a:r>
              <a:rPr lang="cs-CZ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b="1" dirty="0">
                <a:latin typeface="Calibri" pitchFamily="34" charset="0"/>
                <a:cs typeface="Calibri" pitchFamily="34" charset="0"/>
              </a:rPr>
              <a:t>2001. ISBN 3-19-001601-1. </a:t>
            </a:r>
            <a:endParaRPr lang="cs-CZ" sz="2400" dirty="0">
              <a:latin typeface="Calibri" pitchFamily="34" charset="0"/>
              <a:cs typeface="Calibri" pitchFamily="34" charset="0"/>
            </a:endParaRPr>
          </a:p>
          <a:p>
            <a:pPr marL="388620"/>
            <a:r>
              <a:rPr lang="cs-CZ" sz="2400" b="1" dirty="0">
                <a:latin typeface="Calibri" pitchFamily="34" charset="0"/>
                <a:cs typeface="Calibri" pitchFamily="34" charset="0"/>
              </a:rPr>
              <a:t>Ostatní objekty a text je vlastní originální tvorbou autora nebo jsou součástí softwaru Microsoft ®Office</a:t>
            </a:r>
            <a:r>
              <a:rPr lang="cs-CZ" sz="2400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88620"/>
            <a:r>
              <a:rPr lang="cs-CZ" sz="2400" b="1" dirty="0"/>
              <a:t>Kvíz je vypracován v softwaru </a:t>
            </a:r>
            <a:r>
              <a:rPr lang="cs-CZ" sz="2400" b="1" noProof="1" smtClean="0"/>
              <a:t>HotPotatoes</a:t>
            </a:r>
            <a:r>
              <a:rPr lang="cs-CZ" sz="2400" b="1" baseline="30000" noProof="1" smtClean="0"/>
              <a:t>TM</a:t>
            </a:r>
            <a:r>
              <a:rPr lang="cs-CZ" sz="2400" b="1" noProof="1" smtClean="0"/>
              <a:t> </a:t>
            </a:r>
            <a:r>
              <a:rPr lang="cs-CZ" sz="2400" b="1" dirty="0" smtClean="0"/>
              <a:t>6</a:t>
            </a:r>
            <a:r>
              <a:rPr lang="cs-CZ" sz="2400" b="1" dirty="0"/>
              <a:t>. Je nedílnou součástí materiálu a je zakázáno šířit jej zvlášť. </a:t>
            </a:r>
            <a:endParaRPr lang="cs-CZ" sz="2400" b="1" dirty="0" smtClean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endParaRPr lang="cs-CZ" b="1" dirty="0" smtClean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endParaRPr lang="cs-CZ" dirty="0">
              <a:latin typeface="Calibri" pitchFamily="34" charset="0"/>
              <a:cs typeface="Calibri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41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344</Words>
  <Application>Microsoft Office PowerPoint</Application>
  <PresentationFormat>Předvádění na obrazovce (4:3)</PresentationFormat>
  <Paragraphs>77</Paragraphs>
  <Slides>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     Osobní zájmena  </vt:lpstr>
      <vt:lpstr>Prezentace aplikace PowerPoint</vt:lpstr>
      <vt:lpstr>Prezentace aplikace PowerPoint</vt:lpstr>
      <vt:lpstr>Skloňování osobních zájmen</vt:lpstr>
      <vt:lpstr>Při dvou podstatných jménech ve větě platí: nejdříve Dativ (osoba) a potom Akkusativ (věc)   Při osobním zájmenu a podstatném jménu platí: nejdříve osobní zájmeno a potom podstatné jméno Při dvou osobních zájmenech platí: nejdříve Akkusativ (věc) a potom Dativ (osoba) 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Osobní zájmena</dc:title>
  <dc:creator>uzivatel</dc:creator>
  <cp:lastModifiedBy>uzivatel</cp:lastModifiedBy>
  <cp:revision>29</cp:revision>
  <dcterms:created xsi:type="dcterms:W3CDTF">2012-08-22T16:55:43Z</dcterms:created>
  <dcterms:modified xsi:type="dcterms:W3CDTF">2012-11-26T19:02:58Z</dcterms:modified>
</cp:coreProperties>
</file>