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1" r:id="rId5"/>
    <p:sldId id="260" r:id="rId6"/>
    <p:sldId id="262" r:id="rId7"/>
    <p:sldId id="257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BF7BB-35B7-404A-AC0D-A3828CFC9945}" type="datetimeFigureOut">
              <a:rPr lang="cs-CZ" smtClean="0"/>
              <a:t>26.4.2013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AAE1C0-4311-41DF-B506-B8480551A629}" type="slidenum">
              <a:rPr lang="cs-CZ" smtClean="0"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BF7BB-35B7-404A-AC0D-A3828CFC9945}" type="datetimeFigureOut">
              <a:rPr lang="cs-CZ" smtClean="0"/>
              <a:t>26.4.2013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E1C0-4311-41DF-B506-B8480551A62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BF7BB-35B7-404A-AC0D-A3828CFC9945}" type="datetimeFigureOut">
              <a:rPr lang="cs-CZ" smtClean="0"/>
              <a:t>26.4.2013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E1C0-4311-41DF-B506-B8480551A62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BF7BB-35B7-404A-AC0D-A3828CFC9945}" type="datetimeFigureOut">
              <a:rPr lang="cs-CZ" smtClean="0"/>
              <a:t>26.4.2013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E1C0-4311-41DF-B506-B8480551A62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BF7BB-35B7-404A-AC0D-A3828CFC9945}" type="datetimeFigureOut">
              <a:rPr lang="cs-CZ" smtClean="0"/>
              <a:t>26.4.2013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E1C0-4311-41DF-B506-B8480551A629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BF7BB-35B7-404A-AC0D-A3828CFC9945}" type="datetimeFigureOut">
              <a:rPr lang="cs-CZ" smtClean="0"/>
              <a:t>26.4.2013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E1C0-4311-41DF-B506-B8480551A629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BF7BB-35B7-404A-AC0D-A3828CFC9945}" type="datetimeFigureOut">
              <a:rPr lang="cs-CZ" smtClean="0"/>
              <a:t>26.4.2013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E1C0-4311-41DF-B506-B8480551A629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BF7BB-35B7-404A-AC0D-A3828CFC9945}" type="datetimeFigureOut">
              <a:rPr lang="cs-CZ" smtClean="0"/>
              <a:t>26.4.2013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E1C0-4311-41DF-B506-B8480551A62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BF7BB-35B7-404A-AC0D-A3828CFC9945}" type="datetimeFigureOut">
              <a:rPr lang="cs-CZ" smtClean="0"/>
              <a:t>26.4.2013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E1C0-4311-41DF-B506-B8480551A62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BF7BB-35B7-404A-AC0D-A3828CFC9945}" type="datetimeFigureOut">
              <a:rPr lang="cs-CZ" smtClean="0"/>
              <a:t>26.4.2013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E1C0-4311-41DF-B506-B8480551A62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BF7BB-35B7-404A-AC0D-A3828CFC9945}" type="datetimeFigureOut">
              <a:rPr lang="cs-CZ" smtClean="0"/>
              <a:t>26.4.2013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E1C0-4311-41DF-B506-B8480551A62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44BF7BB-35B7-404A-AC0D-A3828CFC9945}" type="datetimeFigureOut">
              <a:rPr lang="cs-CZ" smtClean="0"/>
              <a:t>26.4.2013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BAAE1C0-4311-41DF-B506-B8480551A629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pracovni_list.doc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irizacek.cz/ukazky-tvorba-pro-deti.html" TargetMode="External"/><Relationship Id="rId2" Type="http://schemas.openxmlformats.org/officeDocument/2006/relationships/hyperlink" Target="http://www.jirizacek.cz/ukazky-humor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Jiří Žáček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Současná poezie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212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Život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z="2800" dirty="0" smtClean="0"/>
          </a:p>
          <a:p>
            <a:r>
              <a:rPr lang="cs-CZ" sz="2800" dirty="0" smtClean="0"/>
              <a:t>Spisovatel, překladatel, básník</a:t>
            </a:r>
          </a:p>
          <a:p>
            <a:endParaRPr lang="cs-CZ" sz="2800" dirty="0"/>
          </a:p>
          <a:p>
            <a:r>
              <a:rPr lang="cs-CZ" sz="2800" dirty="0" smtClean="0"/>
              <a:t>Narozen 1945 v Chomutově</a:t>
            </a:r>
          </a:p>
          <a:p>
            <a:r>
              <a:rPr lang="cs-CZ" sz="2800" dirty="0" smtClean="0"/>
              <a:t>Vystudoval stavební fakultu ČVUT v Praze</a:t>
            </a:r>
          </a:p>
          <a:p>
            <a:r>
              <a:rPr lang="cs-CZ" sz="2800" dirty="0" smtClean="0"/>
              <a:t>Pracoval v nakladatelství Československý spisovatel, dva roky v časopise Vlasta</a:t>
            </a:r>
          </a:p>
          <a:p>
            <a:r>
              <a:rPr lang="cs-CZ" sz="2800" dirty="0" smtClean="0"/>
              <a:t>Od roku 1994 spisovatelem na volné noze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1402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Díla pro dospělé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sz="3200" dirty="0" smtClean="0"/>
              <a:t>Básně</a:t>
            </a:r>
          </a:p>
          <a:p>
            <a:pPr lvl="1"/>
            <a:r>
              <a:rPr lang="cs-CZ" sz="2000" b="1" dirty="0" smtClean="0">
                <a:solidFill>
                  <a:schemeClr val="accent3">
                    <a:lumMod val="50000"/>
                  </a:schemeClr>
                </a:solidFill>
              </a:rPr>
              <a:t>Ráno modřejší večera (1970)</a:t>
            </a:r>
          </a:p>
          <a:p>
            <a:pPr lvl="1"/>
            <a:r>
              <a:rPr lang="cs-CZ" sz="2000" b="1" dirty="0" smtClean="0">
                <a:solidFill>
                  <a:schemeClr val="accent3">
                    <a:lumMod val="50000"/>
                  </a:schemeClr>
                </a:solidFill>
              </a:rPr>
              <a:t>Okurková sezóna – sbírka aforismů</a:t>
            </a:r>
          </a:p>
          <a:p>
            <a:pPr lvl="1"/>
            <a:r>
              <a:rPr lang="cs-CZ" sz="2000" b="1" dirty="0" smtClean="0">
                <a:solidFill>
                  <a:schemeClr val="accent3">
                    <a:lumMod val="50000"/>
                  </a:schemeClr>
                </a:solidFill>
              </a:rPr>
              <a:t>Rýmy pro kočku a pod psa</a:t>
            </a:r>
          </a:p>
          <a:p>
            <a:pPr lvl="1"/>
            <a:r>
              <a:rPr lang="cs-CZ" sz="2000" b="1" dirty="0" smtClean="0">
                <a:solidFill>
                  <a:schemeClr val="accent3">
                    <a:lumMod val="50000"/>
                  </a:schemeClr>
                </a:solidFill>
              </a:rPr>
              <a:t>České moře</a:t>
            </a:r>
          </a:p>
          <a:p>
            <a:endParaRPr lang="cs-CZ" sz="3200" dirty="0" smtClean="0"/>
          </a:p>
          <a:p>
            <a:r>
              <a:rPr lang="cs-CZ" sz="3200" dirty="0" smtClean="0"/>
              <a:t>Próza</a:t>
            </a:r>
          </a:p>
          <a:p>
            <a:pPr lvl="1"/>
            <a:r>
              <a:rPr lang="cs-CZ" sz="2000" b="1" dirty="0">
                <a:solidFill>
                  <a:schemeClr val="accent3">
                    <a:lumMod val="50000"/>
                  </a:schemeClr>
                </a:solidFill>
              </a:rPr>
              <a:t>Jak jsem potkal mořskou pannu – sbírka fejetonů</a:t>
            </a:r>
          </a:p>
          <a:p>
            <a:endParaRPr lang="cs-CZ" sz="3200" dirty="0" smtClean="0"/>
          </a:p>
          <a:p>
            <a:r>
              <a:rPr lang="cs-CZ" sz="3200" dirty="0" smtClean="0"/>
              <a:t>Drama</a:t>
            </a:r>
          </a:p>
          <a:p>
            <a:pPr lvl="1"/>
            <a:r>
              <a:rPr lang="cs-CZ" sz="2000" b="1" dirty="0" smtClean="0">
                <a:solidFill>
                  <a:schemeClr val="accent3">
                    <a:lumMod val="50000"/>
                  </a:schemeClr>
                </a:solidFill>
              </a:rPr>
              <a:t>Ptákoviny podle Aristofana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0368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r>
              <a:rPr lang="cs-CZ" dirty="0" smtClean="0"/>
              <a:t>Díla pro děti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680520"/>
          </a:xfrm>
        </p:spPr>
        <p:txBody>
          <a:bodyPr>
            <a:normAutofit fontScale="92500"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cs-CZ" sz="2400" b="1" dirty="0">
                <a:solidFill>
                  <a:schemeClr val="accent3">
                    <a:lumMod val="50000"/>
                  </a:schemeClr>
                </a:solidFill>
              </a:rPr>
              <a:t>Čáry, máry fuk, ať jsem zase kluk! (2012</a:t>
            </a:r>
            <a:r>
              <a:rPr lang="cs-CZ" sz="2400" b="1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  <a:endParaRPr lang="cs-CZ" sz="1800" dirty="0" smtClean="0"/>
          </a:p>
          <a:p>
            <a:pPr marL="742950" lvl="2" indent="-342900"/>
            <a:r>
              <a:rPr lang="cs-CZ" sz="2400" b="1" dirty="0" smtClean="0">
                <a:solidFill>
                  <a:schemeClr val="accent3">
                    <a:lumMod val="50000"/>
                  </a:schemeClr>
                </a:solidFill>
              </a:rPr>
              <a:t>Sbírka básní inspirovaných obrázky Josefa Lady</a:t>
            </a:r>
            <a:endParaRPr lang="cs-CZ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endParaRPr lang="cs-CZ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cs-CZ" sz="2400" b="1" dirty="0" err="1" smtClean="0">
                <a:solidFill>
                  <a:schemeClr val="accent3">
                    <a:lumMod val="50000"/>
                  </a:schemeClr>
                </a:solidFill>
              </a:rPr>
              <a:t>Krysáci</a:t>
            </a:r>
            <a:endParaRPr lang="cs-CZ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endParaRPr lang="cs-CZ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cs-CZ" sz="2400" b="1" dirty="0" smtClean="0">
                <a:solidFill>
                  <a:schemeClr val="accent3">
                    <a:lumMod val="50000"/>
                  </a:schemeClr>
                </a:solidFill>
              </a:rPr>
              <a:t>Krtek kamarád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cs-CZ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cs-CZ" sz="2400" b="1" dirty="0" smtClean="0">
                <a:solidFill>
                  <a:schemeClr val="accent3">
                    <a:lumMod val="50000"/>
                  </a:schemeClr>
                </a:solidFill>
              </a:rPr>
              <a:t>Aprílová škola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cs-CZ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cs-CZ" sz="2400" b="1" dirty="0" smtClean="0">
                <a:solidFill>
                  <a:schemeClr val="accent3">
                    <a:lumMod val="50000"/>
                  </a:schemeClr>
                </a:solidFill>
              </a:rPr>
              <a:t>Hádanky a luštěniny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cs-CZ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cs-CZ" sz="2400" b="1" dirty="0" smtClean="0">
                <a:solidFill>
                  <a:schemeClr val="accent3">
                    <a:lumMod val="50000"/>
                  </a:schemeClr>
                </a:solidFill>
              </a:rPr>
              <a:t>Slabikář</a:t>
            </a:r>
            <a:endParaRPr lang="cs-CZ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01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Charakteristika díla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Vyznačuje se: </a:t>
            </a:r>
          </a:p>
          <a:p>
            <a:pPr lvl="1"/>
            <a:r>
              <a:rPr lang="cs-CZ" sz="2800" dirty="0" smtClean="0">
                <a:solidFill>
                  <a:schemeClr val="accent3">
                    <a:lumMod val="50000"/>
                  </a:schemeClr>
                </a:solidFill>
              </a:rPr>
              <a:t>lehkostí až hudebností </a:t>
            </a:r>
          </a:p>
          <a:p>
            <a:pPr lvl="1"/>
            <a:r>
              <a:rPr lang="cs-CZ" sz="2800" dirty="0" smtClean="0">
                <a:solidFill>
                  <a:schemeClr val="accent3">
                    <a:lumMod val="50000"/>
                  </a:schemeClr>
                </a:solidFill>
              </a:rPr>
              <a:t>vtipnými pointami</a:t>
            </a:r>
          </a:p>
          <a:p>
            <a:pPr lvl="1"/>
            <a:r>
              <a:rPr lang="cs-CZ" sz="2800" dirty="0" smtClean="0">
                <a:solidFill>
                  <a:schemeClr val="accent3">
                    <a:lumMod val="50000"/>
                  </a:schemeClr>
                </a:solidFill>
              </a:rPr>
              <a:t>Jazykovými hříčkami</a:t>
            </a:r>
          </a:p>
          <a:p>
            <a:pPr lvl="1"/>
            <a:endParaRPr lang="cs-CZ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55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r>
              <a:rPr lang="cs-CZ" dirty="0" smtClean="0"/>
              <a:t>Procvičování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1. Přečtěte si jednotlivé ukázky. Která se vám nejvíc líbila, vysvětlete proč.</a:t>
            </a:r>
          </a:p>
          <a:p>
            <a:r>
              <a:rPr lang="cs-CZ" dirty="0" smtClean="0"/>
              <a:t>2. Eskymácká abeceda</a:t>
            </a:r>
          </a:p>
          <a:p>
            <a:pPr lvl="1"/>
            <a:r>
              <a:rPr lang="cs-CZ" dirty="0"/>
              <a:t>O čem je text?</a:t>
            </a:r>
          </a:p>
          <a:p>
            <a:pPr lvl="1"/>
            <a:r>
              <a:rPr lang="cs-CZ" dirty="0"/>
              <a:t>Najdi rým – jaký typ to je?</a:t>
            </a:r>
          </a:p>
          <a:p>
            <a:pPr lvl="1"/>
            <a:r>
              <a:rPr lang="cs-CZ" dirty="0"/>
              <a:t>Kde bys našel Eskymáky?</a:t>
            </a:r>
          </a:p>
          <a:p>
            <a:r>
              <a:rPr lang="cs-CZ" dirty="0" smtClean="0"/>
              <a:t>3. Nabádavá píseň pro dítka</a:t>
            </a:r>
          </a:p>
          <a:p>
            <a:pPr lvl="1"/>
            <a:r>
              <a:rPr lang="cs-CZ" dirty="0" smtClean="0"/>
              <a:t>O čem je text?</a:t>
            </a:r>
          </a:p>
          <a:p>
            <a:pPr lvl="1"/>
            <a:r>
              <a:rPr lang="cs-CZ" dirty="0" smtClean="0"/>
              <a:t>Vysvětli slova velectěná, v ráži, apanáži, čtverák.</a:t>
            </a:r>
          </a:p>
          <a:p>
            <a:r>
              <a:rPr lang="cs-CZ" dirty="0" smtClean="0"/>
              <a:t>4.Oči a brýle</a:t>
            </a:r>
          </a:p>
          <a:p>
            <a:pPr marL="742950" lvl="2" indent="-342900"/>
            <a:r>
              <a:rPr lang="cs-CZ" dirty="0" smtClean="0"/>
              <a:t>O čem je text?</a:t>
            </a:r>
          </a:p>
          <a:p>
            <a:pPr marL="742950" lvl="2" indent="-342900"/>
            <a:r>
              <a:rPr lang="cs-CZ" dirty="0" smtClean="0"/>
              <a:t>Charakterizuj </a:t>
            </a:r>
            <a:r>
              <a:rPr lang="cs-CZ" dirty="0"/>
              <a:t>obě opice – můžou takoví být i lidé</a:t>
            </a:r>
            <a:r>
              <a:rPr lang="cs-CZ" dirty="0" smtClean="0"/>
              <a:t>?</a:t>
            </a:r>
          </a:p>
          <a:p>
            <a:pPr marL="742950" lvl="2" indent="-342900"/>
            <a:r>
              <a:rPr lang="cs-CZ" dirty="0" smtClean="0"/>
              <a:t>Vysvětli slovní hříčku </a:t>
            </a:r>
            <a:r>
              <a:rPr lang="cs-CZ" dirty="0" err="1" smtClean="0"/>
              <a:t>mizantropičáku</a:t>
            </a:r>
            <a:r>
              <a:rPr lang="cs-CZ" dirty="0" smtClean="0"/>
              <a:t> </a:t>
            </a:r>
            <a:r>
              <a:rPr lang="cs-CZ" smtClean="0"/>
              <a:t>– použij Slovník </a:t>
            </a:r>
            <a:r>
              <a:rPr lang="cs-CZ" dirty="0" smtClean="0"/>
              <a:t>cizích slov</a:t>
            </a:r>
            <a:endParaRPr lang="cs-CZ" dirty="0"/>
          </a:p>
          <a:p>
            <a:r>
              <a:rPr lang="cs-CZ" dirty="0" smtClean="0"/>
              <a:t>5. Aforismy</a:t>
            </a:r>
          </a:p>
          <a:p>
            <a:pPr lvl="1"/>
            <a:r>
              <a:rPr lang="cs-CZ" dirty="0" smtClean="0"/>
              <a:t>Který aforismus je podle tebe nejzajímavější.</a:t>
            </a:r>
          </a:p>
          <a:p>
            <a:pPr lvl="1"/>
            <a:r>
              <a:rPr lang="cs-CZ" dirty="0" smtClean="0"/>
              <a:t>Zkus podle ukázek definovat, co asi znamená slovo aforismus</a:t>
            </a:r>
          </a:p>
          <a:p>
            <a:pPr lvl="1"/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5" name="Slunce 4">
            <a:hlinkClick r:id="rId2" action="ppaction://hlinkfile"/>
          </p:cNvPr>
          <p:cNvSpPr/>
          <p:nvPr/>
        </p:nvSpPr>
        <p:spPr>
          <a:xfrm>
            <a:off x="6516216" y="3356992"/>
            <a:ext cx="1656184" cy="151216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438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Závěrečné informace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smtClean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endParaRPr lang="cs-CZ" dirty="0" smtClean="0"/>
          </a:p>
          <a:p>
            <a:r>
              <a:rPr lang="cs-CZ" dirty="0" smtClean="0"/>
              <a:t>Zdroj:</a:t>
            </a:r>
          </a:p>
          <a:p>
            <a:r>
              <a:rPr lang="cs-CZ" dirty="0" smtClean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www.jirizacek.cz/ukazky-humor.html</a:t>
            </a:r>
            <a:r>
              <a:rPr lang="cs-CZ" dirty="0" smtClean="0"/>
              <a:t> (platné k 26. březnu 2013)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http://</a:t>
            </a:r>
            <a:r>
              <a:rPr lang="cs-CZ" smtClean="0">
                <a:hlinkClick r:id="rId3"/>
              </a:rPr>
              <a:t>www.jirizacek.cz/ukazky-tvorba-pro-deti.html</a:t>
            </a:r>
            <a:r>
              <a:rPr lang="cs-CZ"/>
              <a:t> </a:t>
            </a:r>
            <a:r>
              <a:rPr lang="cs-CZ" smtClean="0"/>
              <a:t> (</a:t>
            </a:r>
            <a:r>
              <a:rPr lang="cs-CZ" dirty="0"/>
              <a:t>platné k 26. březnu 2013)</a:t>
            </a:r>
            <a:endParaRPr lang="cs-CZ" dirty="0" smtClean="0"/>
          </a:p>
          <a:p>
            <a:r>
              <a:rPr lang="cs-CZ" dirty="0" smtClean="0"/>
              <a:t>POLÁŠKOVÁ, Taťána, Dagmar MILOTOVÁ a Zuzana DVOŘÁKOVÁ. </a:t>
            </a:r>
            <a:r>
              <a:rPr lang="cs-CZ" i="1" dirty="0" smtClean="0"/>
              <a:t>Literatura</a:t>
            </a:r>
            <a:r>
              <a:rPr lang="cs-CZ" dirty="0" smtClean="0"/>
              <a:t>: </a:t>
            </a:r>
            <a:r>
              <a:rPr lang="cs-CZ" i="1" dirty="0" smtClean="0"/>
              <a:t>přehled středoškolského učiva : [včetně současné literatury</a:t>
            </a:r>
            <a:r>
              <a:rPr lang="cs-CZ" dirty="0" smtClean="0"/>
              <a:t>. 2. vyd. Třebíč: Petra </a:t>
            </a:r>
            <a:r>
              <a:rPr lang="cs-CZ" dirty="0" err="1" smtClean="0"/>
              <a:t>Velanová</a:t>
            </a:r>
            <a:r>
              <a:rPr lang="cs-CZ" dirty="0" smtClean="0"/>
              <a:t>, 2006, 207 s. Maturita. ISBN 80-902-5716-X. 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Ostatní objekty a text je vlastní originální tvorbou autora nebo jsou součástí softwaru Microsoft ® Office.</a:t>
            </a:r>
          </a:p>
          <a:p>
            <a:endParaRPr lang="cs-CZ" dirty="0" smtClean="0"/>
          </a:p>
          <a:p>
            <a:r>
              <a:rPr lang="cs-CZ" dirty="0" smtClean="0"/>
              <a:t>Kvíz je vypracován v softwaru </a:t>
            </a:r>
            <a:r>
              <a:rPr lang="cs-CZ" dirty="0" err="1" smtClean="0"/>
              <a:t>HotPotatoes</a:t>
            </a:r>
            <a:r>
              <a:rPr lang="cs-CZ" baseline="30000" dirty="0" err="1" smtClean="0"/>
              <a:t>TM</a:t>
            </a:r>
            <a:r>
              <a:rPr lang="cs-CZ" baseline="30000" dirty="0" smtClean="0"/>
              <a:t> </a:t>
            </a:r>
            <a:r>
              <a:rPr lang="cs-CZ" dirty="0" smtClean="0"/>
              <a:t>6. Je nedílnou součástí materiálu a je zakázáno šířit jej zvlášť. </a:t>
            </a:r>
          </a:p>
          <a:p>
            <a:endParaRPr lang="cs-CZ" dirty="0" smtClean="0">
              <a:hlinkClick r:id="rId2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6208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kutivní">
  <a:themeElements>
    <a:clrScheme name="Aerodynamik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Exekutivní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kutivn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57</TotalTime>
  <Words>353</Words>
  <Application>Microsoft Office PowerPoint</Application>
  <PresentationFormat>Předvádění na obrazovce (4:3)</PresentationFormat>
  <Paragraphs>69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Exekutivní</vt:lpstr>
      <vt:lpstr>Jiří Žáček</vt:lpstr>
      <vt:lpstr>Život</vt:lpstr>
      <vt:lpstr>Díla pro dospělé</vt:lpstr>
      <vt:lpstr>Díla pro děti</vt:lpstr>
      <vt:lpstr>Charakteristika díla</vt:lpstr>
      <vt:lpstr>Procvičování</vt:lpstr>
      <vt:lpstr>Závěrečné informace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Jiří Žáček</dc:title>
  <dc:creator>uzivatel</dc:creator>
  <cp:lastModifiedBy>VeronikaP</cp:lastModifiedBy>
  <cp:revision>8</cp:revision>
  <dcterms:created xsi:type="dcterms:W3CDTF">2013-03-26T14:05:27Z</dcterms:created>
  <dcterms:modified xsi:type="dcterms:W3CDTF">2013-04-26T10:39:58Z</dcterms:modified>
</cp:coreProperties>
</file>