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3" r:id="rId5"/>
    <p:sldId id="259" r:id="rId6"/>
    <p:sldId id="260" r:id="rId7"/>
    <p:sldId id="261" r:id="rId8"/>
    <p:sldId id="264" r:id="rId9"/>
    <p:sldId id="262" r:id="rId10"/>
    <p:sldId id="265" r:id="rId11"/>
    <p:sldId id="266" r:id="rId12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bdélník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Přímá spojovací čára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Nadpis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25" name="Podnadpis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cs-CZ" smtClean="0"/>
              <a:t>Klepnutím lze upravit styl předlohy podnadpisů.</a:t>
            </a:r>
            <a:endParaRPr kumimoji="0" lang="en-US"/>
          </a:p>
        </p:txBody>
      </p:sp>
      <p:sp>
        <p:nvSpPr>
          <p:cNvPr id="31" name="Zástupný symbol pro datum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2F3B54B1-ADB4-437D-B08A-2BFBCDB4E6DB}" type="datetimeFigureOut">
              <a:rPr lang="cs-CZ" smtClean="0"/>
              <a:pPr/>
              <a:t>16.6.2012</a:t>
            </a:fld>
            <a:endParaRPr lang="cs-CZ"/>
          </a:p>
        </p:txBody>
      </p:sp>
      <p:sp>
        <p:nvSpPr>
          <p:cNvPr id="18" name="Zástupný symbol pro zápatí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cs-CZ"/>
          </a:p>
        </p:txBody>
      </p:sp>
      <p:sp>
        <p:nvSpPr>
          <p:cNvPr id="29" name="Zástupný symbol pro číslo snímku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0D7383F9-E62C-4F78-BC1F-099A7BA85980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F3B54B1-ADB4-437D-B08A-2BFBCDB4E6DB}" type="datetimeFigureOut">
              <a:rPr lang="cs-CZ" smtClean="0"/>
              <a:pPr/>
              <a:t>16.6.2012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D7383F9-E62C-4F78-BC1F-099A7BA85980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2F3B54B1-ADB4-437D-B08A-2BFBCDB4E6DB}" type="datetimeFigureOut">
              <a:rPr lang="cs-CZ" smtClean="0"/>
              <a:pPr/>
              <a:t>16.6.2012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0D7383F9-E62C-4F78-BC1F-099A7BA85980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F3B54B1-ADB4-437D-B08A-2BFBCDB4E6DB}" type="datetimeFigureOut">
              <a:rPr lang="cs-CZ" smtClean="0"/>
              <a:pPr/>
              <a:t>16.6.2012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D7383F9-E62C-4F78-BC1F-099A7BA85980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2F3B54B1-ADB4-437D-B08A-2BFBCDB4E6DB}" type="datetimeFigureOut">
              <a:rPr lang="cs-CZ" smtClean="0"/>
              <a:pPr/>
              <a:t>16.6.2012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0D7383F9-E62C-4F78-BC1F-099A7BA85980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F3B54B1-ADB4-437D-B08A-2BFBCDB4E6DB}" type="datetimeFigureOut">
              <a:rPr lang="cs-CZ" smtClean="0"/>
              <a:pPr/>
              <a:t>16.6.2012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D7383F9-E62C-4F78-BC1F-099A7BA85980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5" name="Zástupný symbol pro obsah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F3B54B1-ADB4-437D-B08A-2BFBCDB4E6DB}" type="datetimeFigureOut">
              <a:rPr lang="cs-CZ" smtClean="0"/>
              <a:pPr/>
              <a:t>16.6.2012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D7383F9-E62C-4F78-BC1F-099A7BA85980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F3B54B1-ADB4-437D-B08A-2BFBCDB4E6DB}" type="datetimeFigureOut">
              <a:rPr lang="cs-CZ" smtClean="0"/>
              <a:pPr/>
              <a:t>16.6.2012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D7383F9-E62C-4F78-BC1F-099A7BA85980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2F3B54B1-ADB4-437D-B08A-2BFBCDB4E6DB}" type="datetimeFigureOut">
              <a:rPr lang="cs-CZ" smtClean="0"/>
              <a:pPr/>
              <a:t>16.6.2012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D7383F9-E62C-4F78-BC1F-099A7BA85980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F3B54B1-ADB4-437D-B08A-2BFBCDB4E6DB}" type="datetimeFigureOut">
              <a:rPr lang="cs-CZ" smtClean="0"/>
              <a:pPr/>
              <a:t>16.6.2012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D7383F9-E62C-4F78-BC1F-099A7BA85980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ázek s titulkem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bdélník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bdélník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 dirty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F3B54B1-ADB4-437D-B08A-2BFBCDB4E6DB}" type="datetimeFigureOut">
              <a:rPr lang="cs-CZ" smtClean="0"/>
              <a:pPr/>
              <a:t>16.6.2012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D7383F9-E62C-4F78-BC1F-099A7BA85980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10" name="Zástupný symbol pro obrázek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cs-CZ" smtClean="0"/>
              <a:t>Klepnutím na ikonu přidáte obrázek.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Obdélník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Zástupný symbol pro nadpis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1" name="Zástupný symbol pro text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  <a:p>
            <a:pPr lvl="1" eaLnBrk="1" latinLnBrk="0" hangingPunct="1"/>
            <a:r>
              <a:rPr kumimoji="0" lang="cs-CZ" smtClean="0"/>
              <a:t>Druhá úroveň</a:t>
            </a:r>
          </a:p>
          <a:p>
            <a:pPr lvl="2" eaLnBrk="1" latinLnBrk="0" hangingPunct="1"/>
            <a:r>
              <a:rPr kumimoji="0" lang="cs-CZ" smtClean="0"/>
              <a:t>Třetí úroveň</a:t>
            </a:r>
          </a:p>
          <a:p>
            <a:pPr lvl="3" eaLnBrk="1" latinLnBrk="0" hangingPunct="1"/>
            <a:r>
              <a:rPr kumimoji="0" lang="cs-CZ" smtClean="0"/>
              <a:t>Čtvrtá úroveň</a:t>
            </a:r>
          </a:p>
          <a:p>
            <a:pPr lvl="4" eaLnBrk="1" latinLnBrk="0" hangingPunct="1"/>
            <a:r>
              <a:rPr kumimoji="0" lang="cs-CZ" smtClean="0"/>
              <a:t>Pátá úroveň</a:t>
            </a:r>
            <a:endParaRPr kumimoji="0" lang="en-US"/>
          </a:p>
        </p:txBody>
      </p:sp>
      <p:sp>
        <p:nvSpPr>
          <p:cNvPr id="27" name="Zástupný symbol pro datum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2F3B54B1-ADB4-437D-B08A-2BFBCDB4E6DB}" type="datetimeFigureOut">
              <a:rPr lang="cs-CZ" smtClean="0"/>
              <a:pPr/>
              <a:t>16.6.2012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cs-CZ"/>
          </a:p>
        </p:txBody>
      </p:sp>
      <p:sp>
        <p:nvSpPr>
          <p:cNvPr id="16" name="Zástupný symbol pro číslo snímku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0D7383F9-E62C-4F78-BC1F-099A7BA85980}" type="slidenum">
              <a:rPr lang="cs-CZ" smtClean="0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Krizovka.doc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2555776" y="533400"/>
            <a:ext cx="5916492" cy="2868168"/>
          </a:xfrm>
        </p:spPr>
        <p:txBody>
          <a:bodyPr/>
          <a:lstStyle/>
          <a:p>
            <a:r>
              <a:rPr lang="cs-CZ" dirty="0" smtClean="0"/>
              <a:t>Karel Hynek Mácha	</a:t>
            </a: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270992"/>
          </a:xfrm>
        </p:spPr>
        <p:txBody>
          <a:bodyPr/>
          <a:lstStyle/>
          <a:p>
            <a:r>
              <a:rPr lang="cs-CZ" dirty="0" smtClean="0"/>
              <a:t>1810 - 1836</a:t>
            </a:r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Otázky na závěr	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cs-CZ" dirty="0" smtClean="0"/>
              <a:t>Do kterého literárního směru Máchu řadíme?</a:t>
            </a:r>
          </a:p>
          <a:p>
            <a:pPr marL="514350" indent="-514350">
              <a:buFont typeface="+mj-lt"/>
              <a:buAutoNum type="arabicPeriod"/>
            </a:pPr>
            <a:r>
              <a:rPr lang="cs-CZ" dirty="0" smtClean="0"/>
              <a:t>Vyjmenuj znaky typického hrdiny.</a:t>
            </a:r>
          </a:p>
          <a:p>
            <a:pPr marL="514350" indent="-514350">
              <a:buFont typeface="+mj-lt"/>
              <a:buAutoNum type="arabicPeriod"/>
            </a:pPr>
            <a:r>
              <a:rPr lang="cs-CZ" dirty="0" smtClean="0"/>
              <a:t>Na co Mácha umřel, v kolika letech?</a:t>
            </a:r>
          </a:p>
          <a:p>
            <a:pPr marL="514350" indent="-514350">
              <a:buFont typeface="+mj-lt"/>
              <a:buAutoNum type="arabicPeriod"/>
            </a:pPr>
            <a:r>
              <a:rPr lang="cs-CZ" dirty="0" smtClean="0"/>
              <a:t>Jaká díla od něj znáš?</a:t>
            </a:r>
          </a:p>
          <a:p>
            <a:pPr marL="514350" indent="-514350">
              <a:buFont typeface="+mj-lt"/>
              <a:buAutoNum type="arabicPeriod"/>
            </a:pPr>
            <a:r>
              <a:rPr lang="cs-CZ" dirty="0" smtClean="0"/>
              <a:t>Z kolika částí se skládá Máj?</a:t>
            </a:r>
          </a:p>
          <a:p>
            <a:pPr marL="514350" indent="-514350">
              <a:buFont typeface="+mj-lt"/>
              <a:buAutoNum type="arabicPeriod"/>
            </a:pPr>
            <a:r>
              <a:rPr lang="cs-CZ" dirty="0" smtClean="0"/>
              <a:t>Kdo je hlavní postavou?</a:t>
            </a:r>
          </a:p>
          <a:p>
            <a:pPr marL="514350" indent="-514350">
              <a:buFont typeface="+mj-lt"/>
              <a:buAutoNum type="arabicPeriod"/>
            </a:pPr>
            <a:r>
              <a:rPr lang="cs-CZ" dirty="0" smtClean="0"/>
              <a:t>Jaké motivy se v básni objevují</a:t>
            </a:r>
            <a:r>
              <a:rPr lang="cs-CZ" dirty="0" smtClean="0"/>
              <a:t>?</a:t>
            </a:r>
          </a:p>
          <a:p>
            <a:pPr marL="514350" indent="-514350">
              <a:buFont typeface="+mj-lt"/>
              <a:buAutoNum type="arabicPeriod"/>
            </a:pPr>
            <a:endParaRPr lang="cs-CZ" dirty="0"/>
          </a:p>
          <a:p>
            <a:pPr marL="0" indent="0" algn="r">
              <a:buNone/>
            </a:pPr>
            <a:r>
              <a:rPr lang="cs-CZ" dirty="0" smtClean="0">
                <a:hlinkClick r:id="rId2" action="ppaction://hlinkfile"/>
              </a:rPr>
              <a:t>Doplňovačka</a:t>
            </a:r>
            <a:endParaRPr lang="cs-CZ" dirty="0"/>
          </a:p>
        </p:txBody>
      </p:sp>
      <p:sp>
        <p:nvSpPr>
          <p:cNvPr id="4" name="Slunce 3">
            <a:hlinkClick r:id="rId2" action="ppaction://hlinkfile"/>
          </p:cNvPr>
          <p:cNvSpPr/>
          <p:nvPr/>
        </p:nvSpPr>
        <p:spPr>
          <a:xfrm>
            <a:off x="4788024" y="5589240"/>
            <a:ext cx="864096" cy="864096"/>
          </a:xfrm>
          <a:prstGeom prst="su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Závěrečné informace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cs-CZ" dirty="0" smtClean="0"/>
              <a:t>Materiál je určen pro bezplatné používání pro potřeby výuky a vzdělávání na všech typech škol a školských zařízeních. Jakékoliv další využití podléhá autorskému zákonu.</a:t>
            </a:r>
          </a:p>
          <a:p>
            <a:endParaRPr lang="cs-CZ" dirty="0" smtClean="0"/>
          </a:p>
          <a:p>
            <a:r>
              <a:rPr lang="cs-CZ" dirty="0" smtClean="0"/>
              <a:t>Zdroj:</a:t>
            </a:r>
            <a:endParaRPr lang="cs-CZ" dirty="0" smtClean="0"/>
          </a:p>
          <a:p>
            <a:r>
              <a:rPr lang="cs-CZ" dirty="0" smtClean="0"/>
              <a:t>POLÁŠKOVÁ, Taťána, Dagmar MILOTOVÁ a Zuzana DVOŘÁKOVÁ. </a:t>
            </a:r>
            <a:r>
              <a:rPr lang="cs-CZ" i="1" dirty="0" smtClean="0"/>
              <a:t>Literatura</a:t>
            </a:r>
            <a:r>
              <a:rPr lang="cs-CZ" dirty="0" smtClean="0"/>
              <a:t>: </a:t>
            </a:r>
            <a:r>
              <a:rPr lang="cs-CZ" i="1" dirty="0" smtClean="0"/>
              <a:t>přehled středoškolského učiva : [včetně současné literatury</a:t>
            </a:r>
            <a:r>
              <a:rPr lang="cs-CZ" dirty="0" smtClean="0"/>
              <a:t>. 2. </a:t>
            </a:r>
            <a:r>
              <a:rPr lang="cs-CZ" dirty="0" err="1" smtClean="0"/>
              <a:t>vyd</a:t>
            </a:r>
            <a:r>
              <a:rPr lang="cs-CZ" dirty="0" smtClean="0"/>
              <a:t>. Třebíč: Petra </a:t>
            </a:r>
            <a:r>
              <a:rPr lang="cs-CZ" dirty="0" err="1" smtClean="0"/>
              <a:t>Velanová</a:t>
            </a:r>
            <a:r>
              <a:rPr lang="cs-CZ" dirty="0" smtClean="0"/>
              <a:t>, 2006, 207 s. Maturita. ISBN 80-902-5716-X. </a:t>
            </a:r>
          </a:p>
          <a:p>
            <a:pPr>
              <a:buNone/>
            </a:pPr>
            <a:endParaRPr lang="cs-CZ" dirty="0" smtClean="0"/>
          </a:p>
          <a:p>
            <a:r>
              <a:rPr lang="cs-CZ" dirty="0" smtClean="0"/>
              <a:t>Ostatní objekty a text je vlastní originální tvorbou autora nebo jsou součástí softwaru </a:t>
            </a:r>
            <a:r>
              <a:rPr lang="cs-CZ" dirty="0"/>
              <a:t>Microsoft </a:t>
            </a:r>
            <a:r>
              <a:rPr lang="cs-CZ" dirty="0" smtClean="0"/>
              <a:t>® </a:t>
            </a:r>
            <a:r>
              <a:rPr lang="cs-CZ" smtClean="0"/>
              <a:t>Office</a:t>
            </a:r>
            <a:r>
              <a:rPr lang="cs-CZ" smtClean="0"/>
              <a:t>.</a:t>
            </a:r>
            <a:endParaRPr lang="cs-CZ" dirty="0" smtClean="0"/>
          </a:p>
          <a:p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KAREL HYNEK MÁCHA	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Český básník a prozaik </a:t>
            </a:r>
          </a:p>
          <a:p>
            <a:r>
              <a:rPr lang="cs-CZ" dirty="0" smtClean="0"/>
              <a:t>představitel českého romantismu</a:t>
            </a:r>
          </a:p>
          <a:p>
            <a:r>
              <a:rPr lang="cs-CZ" dirty="0" smtClean="0"/>
              <a:t>Zakladatel moderní české poezie</a:t>
            </a:r>
            <a:endParaRPr lang="cs-CZ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Život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Pocházel z chudé rodiny</a:t>
            </a:r>
          </a:p>
          <a:p>
            <a:r>
              <a:rPr lang="cs-CZ" dirty="0" smtClean="0"/>
              <a:t>Studoval filozofickou a právnickou fakultu</a:t>
            </a:r>
          </a:p>
          <a:p>
            <a:r>
              <a:rPr lang="cs-CZ" dirty="0" smtClean="0"/>
              <a:t>Uměl výborně německy, česky, latinsky, polsky</a:t>
            </a:r>
          </a:p>
          <a:p>
            <a:r>
              <a:rPr lang="cs-CZ" dirty="0" smtClean="0"/>
              <a:t>Byl ochotnickým hercem (hrál pod pseudonymy</a:t>
            </a:r>
          </a:p>
          <a:p>
            <a:r>
              <a:rPr lang="cs-CZ" dirty="0" smtClean="0"/>
              <a:t>Byl vášnivý cestovatel – chodil pěšky</a:t>
            </a:r>
          </a:p>
          <a:p>
            <a:r>
              <a:rPr lang="cs-CZ" dirty="0" smtClean="0"/>
              <a:t>Miloval historická místa – hlavně hrady, maloval je (115 kreseb)</a:t>
            </a:r>
          </a:p>
          <a:p>
            <a:endParaRPr lang="cs-CZ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První láska k Marince – neměla dlouhého trvání, ovlivnila jeho dílo (Marinka)</a:t>
            </a:r>
          </a:p>
          <a:p>
            <a:r>
              <a:rPr lang="cs-CZ" dirty="0" smtClean="0"/>
              <a:t>Skutečnou partnerkou Lori </a:t>
            </a:r>
            <a:r>
              <a:rPr lang="cs-CZ" dirty="0" err="1" smtClean="0"/>
              <a:t>Šomková</a:t>
            </a:r>
            <a:endParaRPr lang="cs-CZ" dirty="0" smtClean="0"/>
          </a:p>
          <a:p>
            <a:r>
              <a:rPr lang="cs-CZ" dirty="0" smtClean="0"/>
              <a:t>- syn Ludvík brzy zemřel</a:t>
            </a:r>
          </a:p>
          <a:p>
            <a:r>
              <a:rPr lang="cs-CZ" dirty="0" smtClean="0"/>
              <a:t>1836 se přestěhoval do Litoměřic a stal se koncipientem</a:t>
            </a:r>
          </a:p>
          <a:p>
            <a:r>
              <a:rPr lang="cs-CZ" dirty="0" smtClean="0"/>
              <a:t>Při hašení požáru ve městě se napil nekvalitní vody – zdroj nákazy </a:t>
            </a:r>
            <a:r>
              <a:rPr lang="cs-CZ" dirty="0" err="1" smtClean="0"/>
              <a:t>choleriny</a:t>
            </a:r>
            <a:endParaRPr lang="cs-CZ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Romantismus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Umělecký směr přelomu 18. a 19. století</a:t>
            </a:r>
          </a:p>
          <a:p>
            <a:r>
              <a:rPr lang="cs-CZ" dirty="0" smtClean="0"/>
              <a:t>Základními rysy jsou city, nitro člověka a jeho duševní pocity</a:t>
            </a:r>
          </a:p>
          <a:p>
            <a:r>
              <a:rPr lang="cs-CZ" dirty="0" smtClean="0"/>
              <a:t>Inspiruje se minulostí (hlavně středověkem)</a:t>
            </a:r>
          </a:p>
          <a:p>
            <a:r>
              <a:rPr lang="cs-CZ" dirty="0" smtClean="0"/>
              <a:t>Staví na tajemství, záhadě</a:t>
            </a:r>
          </a:p>
          <a:p>
            <a:r>
              <a:rPr lang="cs-CZ" dirty="0" smtClean="0"/>
              <a:t>Obdivuje přírodu</a:t>
            </a:r>
          </a:p>
          <a:p>
            <a:r>
              <a:rPr lang="cs-CZ" dirty="0" smtClean="0"/>
              <a:t>Děj se často odehrává na starých hradech, v lese, u tajemných jezer </a:t>
            </a:r>
          </a:p>
          <a:p>
            <a:r>
              <a:rPr lang="cs-CZ" dirty="0" smtClean="0"/>
              <a:t>Chce zasáhnout čtenářovy city a ovlivnit ho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dirty="0" smtClean="0"/>
              <a:t>Romantický hrdina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609416"/>
            <a:ext cx="7239000" cy="3475768"/>
          </a:xfrm>
        </p:spPr>
        <p:txBody>
          <a:bodyPr/>
          <a:lstStyle/>
          <a:p>
            <a:r>
              <a:rPr lang="cs-CZ" dirty="0" smtClean="0"/>
              <a:t>Bojuje proti pokrytectví, proti konvencím</a:t>
            </a:r>
          </a:p>
          <a:p>
            <a:r>
              <a:rPr lang="cs-CZ" dirty="0" smtClean="0"/>
              <a:t>Stává se vyděděncem – zloděj, tulák, vězeň</a:t>
            </a:r>
          </a:p>
          <a:p>
            <a:r>
              <a:rPr lang="cs-CZ" dirty="0" smtClean="0"/>
              <a:t>Nebo může být selektován od narození – hrbáč, cikán</a:t>
            </a:r>
          </a:p>
          <a:p>
            <a:r>
              <a:rPr lang="cs-CZ" dirty="0" smtClean="0"/>
              <a:t>Často je nešťastně zamilovaný</a:t>
            </a:r>
          </a:p>
          <a:p>
            <a:r>
              <a:rPr lang="cs-CZ" dirty="0" smtClean="0"/>
              <a:t>Autor se v něm projektuje</a:t>
            </a:r>
          </a:p>
          <a:p>
            <a:endParaRPr lang="cs-CZ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Dílo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První pokusy píše v němčině, pak přechází k češtině</a:t>
            </a:r>
          </a:p>
          <a:p>
            <a:r>
              <a:rPr lang="cs-CZ" dirty="0" smtClean="0"/>
              <a:t>Historická díla – 4dílný cyklus KAT</a:t>
            </a:r>
          </a:p>
          <a:p>
            <a:r>
              <a:rPr lang="cs-CZ" dirty="0" smtClean="0"/>
              <a:t>: </a:t>
            </a:r>
            <a:r>
              <a:rPr lang="cs-CZ" sz="2400" i="1" dirty="0" smtClean="0"/>
              <a:t>Vyšehrad</a:t>
            </a:r>
            <a:r>
              <a:rPr lang="cs-CZ" sz="2400" dirty="0" smtClean="0"/>
              <a:t>, </a:t>
            </a:r>
            <a:r>
              <a:rPr lang="cs-CZ" sz="2400" i="1" dirty="0" err="1" smtClean="0"/>
              <a:t>Valdek</a:t>
            </a:r>
            <a:r>
              <a:rPr lang="cs-CZ" sz="2400" dirty="0" smtClean="0"/>
              <a:t> a </a:t>
            </a:r>
            <a:r>
              <a:rPr lang="cs-CZ" sz="2400" i="1" dirty="0" smtClean="0"/>
              <a:t>Karlův tejn – nedokončené</a:t>
            </a:r>
          </a:p>
          <a:p>
            <a:r>
              <a:rPr lang="cs-CZ" sz="2400" i="1" dirty="0" smtClean="0"/>
              <a:t>: Křivoklad – poslední díl z doby Václava IV.</a:t>
            </a:r>
          </a:p>
          <a:p>
            <a:endParaRPr lang="cs-CZ" i="1" dirty="0" smtClean="0"/>
          </a:p>
          <a:p>
            <a:r>
              <a:rPr lang="cs-CZ" i="1" dirty="0" smtClean="0"/>
              <a:t>Obrazy ze života mého</a:t>
            </a:r>
            <a:r>
              <a:rPr lang="cs-CZ" dirty="0" smtClean="0"/>
              <a:t> </a:t>
            </a:r>
            <a:r>
              <a:rPr lang="cs-CZ" sz="2000" dirty="0" smtClean="0"/>
              <a:t>(Večer na Bezdězu, Marinka)</a:t>
            </a:r>
          </a:p>
          <a:p>
            <a:r>
              <a:rPr lang="cs-CZ" dirty="0" smtClean="0"/>
              <a:t>Cikáni (původně neprošlo cenzurou)</a:t>
            </a:r>
          </a:p>
          <a:p>
            <a:endParaRPr lang="cs-CZ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Máj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609416"/>
            <a:ext cx="7239000" cy="4771912"/>
          </a:xfrm>
        </p:spPr>
        <p:txBody>
          <a:bodyPr>
            <a:normAutofit fontScale="92500"/>
          </a:bodyPr>
          <a:lstStyle/>
          <a:p>
            <a:r>
              <a:rPr lang="cs-CZ" dirty="0" smtClean="0"/>
              <a:t>Vydal na své náklady  - 600 výtisků</a:t>
            </a:r>
          </a:p>
          <a:p>
            <a:r>
              <a:rPr lang="cs-CZ" dirty="0" smtClean="0"/>
              <a:t>Lyrickoepická báseň </a:t>
            </a:r>
          </a:p>
          <a:p>
            <a:r>
              <a:rPr lang="cs-CZ" dirty="0" smtClean="0"/>
              <a:t>Kritika společnosti, obdiv ke krásám přírody</a:t>
            </a:r>
          </a:p>
          <a:p>
            <a:endParaRPr lang="cs-CZ" dirty="0" smtClean="0"/>
          </a:p>
          <a:p>
            <a:r>
              <a:rPr lang="cs-CZ" dirty="0" smtClean="0"/>
              <a:t>Mnohovrstevnatá báseň má 4 zpěvy a 2 intermezza. </a:t>
            </a:r>
          </a:p>
          <a:p>
            <a:r>
              <a:rPr lang="cs-CZ" dirty="0" smtClean="0"/>
              <a:t>Podle skutečné události</a:t>
            </a:r>
          </a:p>
          <a:p>
            <a:r>
              <a:rPr lang="cs-CZ" dirty="0" smtClean="0"/>
              <a:t>Objevují se motivy lásky, popisů přírody, vlasti</a:t>
            </a:r>
          </a:p>
          <a:p>
            <a:r>
              <a:rPr lang="cs-CZ" dirty="0" smtClean="0"/>
              <a:t>Filozofické zamyšlení nad smyslem života</a:t>
            </a:r>
          </a:p>
          <a:p>
            <a:r>
              <a:rPr lang="cs-CZ" dirty="0" smtClean="0"/>
              <a:t>Za jeho života kritika odsoudila (nedostatek vlasteneckého cítění)</a:t>
            </a:r>
          </a:p>
          <a:p>
            <a:endParaRPr lang="cs-CZ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ODKAZ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Po jeho smrti se k jeho odkazu přihlásila skupina spisovatelů – almanach Máj 1858</a:t>
            </a:r>
          </a:p>
          <a:p>
            <a:r>
              <a:rPr lang="cs-CZ" dirty="0" smtClean="0"/>
              <a:t>Májovci – Neruda, Hálek</a:t>
            </a:r>
          </a:p>
          <a:p>
            <a:endParaRPr lang="cs-CZ" dirty="0" smtClean="0"/>
          </a:p>
          <a:p>
            <a:endParaRPr lang="cs-CZ" dirty="0" smtClean="0"/>
          </a:p>
          <a:p>
            <a:r>
              <a:rPr lang="cs-CZ" dirty="0" smtClean="0"/>
              <a:t>1912 odhalena socha J.V. </a:t>
            </a:r>
            <a:r>
              <a:rPr lang="cs-CZ" dirty="0" err="1" smtClean="0"/>
              <a:t>Myslbeka</a:t>
            </a:r>
            <a:r>
              <a:rPr lang="cs-CZ" dirty="0" smtClean="0"/>
              <a:t> na Petříně</a:t>
            </a:r>
          </a:p>
          <a:p>
            <a:r>
              <a:rPr lang="cs-CZ" dirty="0" smtClean="0"/>
              <a:t>1. října 1938 převezeny ostatky z pohraničí do Prahy a uloženy na Slavíně </a:t>
            </a:r>
          </a:p>
          <a:p>
            <a:r>
              <a:rPr lang="cs-CZ" dirty="0" smtClean="0"/>
              <a:t>- druhý pohřeb spojen s národní manifestací proti fašismu</a:t>
            </a:r>
            <a:endParaRPr lang="cs-CZ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ohatý">
  <a:themeElements>
    <a:clrScheme name="Bohatý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Bohatý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ohatý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135</TotalTime>
  <Words>497</Words>
  <Application>Microsoft Office PowerPoint</Application>
  <PresentationFormat>Předvádění na obrazovce (4:3)</PresentationFormat>
  <Paragraphs>75</Paragraphs>
  <Slides>11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11</vt:i4>
      </vt:variant>
    </vt:vector>
  </HeadingPairs>
  <TitlesOfParts>
    <vt:vector size="12" baseType="lpstr">
      <vt:lpstr>Bohatý</vt:lpstr>
      <vt:lpstr>Karel Hynek Mácha </vt:lpstr>
      <vt:lpstr>KAREL HYNEK MÁCHA </vt:lpstr>
      <vt:lpstr>Život</vt:lpstr>
      <vt:lpstr>Prezentace aplikace PowerPoint</vt:lpstr>
      <vt:lpstr>Romantismus</vt:lpstr>
      <vt:lpstr>Romantický hrdina</vt:lpstr>
      <vt:lpstr>Dílo</vt:lpstr>
      <vt:lpstr>Máj</vt:lpstr>
      <vt:lpstr>ODKAZ</vt:lpstr>
      <vt:lpstr>Otázky na závěr </vt:lpstr>
      <vt:lpstr>Závěrečné informace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Karel Hynek Mácha</dc:title>
  <dc:creator>uživatel</dc:creator>
  <cp:lastModifiedBy>uzivatel</cp:lastModifiedBy>
  <cp:revision>17</cp:revision>
  <dcterms:created xsi:type="dcterms:W3CDTF">2012-02-16T19:25:38Z</dcterms:created>
  <dcterms:modified xsi:type="dcterms:W3CDTF">2012-06-16T20:36:25Z</dcterms:modified>
</cp:coreProperties>
</file>