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60E85-6F4E-4912-A17B-8C8AEBD60FC8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A0D01-7C00-4C8C-9CCB-2503579135F1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kytice2.htm" TargetMode="External"/><Relationship Id="rId2" Type="http://schemas.openxmlformats.org/officeDocument/2006/relationships/hyperlink" Target="kytice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kytice3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Karel Jaromír Erben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Kytice</a:t>
            </a:r>
            <a:endParaRPr lang="cs-CZ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Kytice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cs-CZ" sz="1800" dirty="0" smtClean="0"/>
              <a:t>Kytice z pověstí národních (1853)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Obsahuje </a:t>
            </a:r>
            <a:r>
              <a:rPr lang="cs-CZ" sz="1800" b="1" u="sng" dirty="0" smtClean="0"/>
              <a:t>balady:</a:t>
            </a:r>
          </a:p>
          <a:p>
            <a:pPr marL="0" indent="0">
              <a:buNone/>
            </a:pPr>
            <a:r>
              <a:rPr lang="cs-CZ" sz="1800" b="1" i="1" dirty="0" smtClean="0"/>
              <a:t>Poklad, Svatební košile, Polednice, Zlatý kolovrat, Štědrý den, Holoubek, Záhořovo lože, Vodník, Vrba, Lilie, Dceřina kletba, Věštkyně)</a:t>
            </a:r>
          </a:p>
          <a:p>
            <a:pPr marL="0" indent="0">
              <a:buNone/>
            </a:pPr>
            <a:endParaRPr lang="cs-CZ" sz="1800" dirty="0" smtClean="0"/>
          </a:p>
          <a:p>
            <a:pPr>
              <a:buFont typeface="Wingdings" pitchFamily="2" charset="2"/>
              <a:buChar char="v"/>
            </a:pPr>
            <a:r>
              <a:rPr lang="cs-CZ" sz="1800" b="1" dirty="0" smtClean="0"/>
              <a:t>Hlavní téma</a:t>
            </a:r>
            <a:r>
              <a:rPr lang="cs-CZ" sz="1800" dirty="0" smtClean="0"/>
              <a:t>: konflikt člověka se základními mravními zákony ( Erben je přesvědčen, že mravní řád je odvěký, neměnný)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Hrdinové jsou aktivní, nebojují s tím, co je omezuje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Jsou trestáni za své chyby nebo nedodržený slib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Někdy je mohou i napravit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Je zde přesně odděleno dobro a zlo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Básně obsahují silné dramatické prvky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Úsporný jazyk</a:t>
            </a:r>
          </a:p>
          <a:p>
            <a:pPr>
              <a:buFont typeface="Wingdings" pitchFamily="2" charset="2"/>
              <a:buChar char="v"/>
            </a:pPr>
            <a:r>
              <a:rPr lang="cs-CZ" sz="1800" dirty="0" smtClean="0"/>
              <a:t>Přesné vyjadřování (často dialogy)</a:t>
            </a:r>
          </a:p>
          <a:p>
            <a:pPr>
              <a:buFont typeface="Wingdings" pitchFamily="2" charset="2"/>
              <a:buChar char="v"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671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Balada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 smtClean="0"/>
              <a:t>Lyricko-epická báseň</a:t>
            </a:r>
          </a:p>
          <a:p>
            <a:endParaRPr lang="cs-CZ" sz="1800" dirty="0" smtClean="0"/>
          </a:p>
          <a:p>
            <a:r>
              <a:rPr lang="cs-CZ" sz="1800" dirty="0" smtClean="0"/>
              <a:t>Má pochmurný děj a tragický závěr</a:t>
            </a:r>
          </a:p>
          <a:p>
            <a:endParaRPr lang="cs-CZ" sz="1800" dirty="0" smtClean="0"/>
          </a:p>
          <a:p>
            <a:r>
              <a:rPr lang="cs-CZ" sz="1800" dirty="0" smtClean="0"/>
              <a:t>Zachycuje marný boj člověka s přírodními živly nebo nadpřirozenými silami</a:t>
            </a:r>
          </a:p>
          <a:p>
            <a:endParaRPr lang="cs-CZ" sz="1800" dirty="0" smtClean="0"/>
          </a:p>
          <a:p>
            <a:r>
              <a:rPr lang="cs-CZ" sz="1800" dirty="0" smtClean="0"/>
              <a:t>Děj bývá zhuštěn</a:t>
            </a:r>
          </a:p>
          <a:p>
            <a:endParaRPr lang="cs-CZ" sz="1800" dirty="0" smtClean="0"/>
          </a:p>
          <a:p>
            <a:r>
              <a:rPr lang="cs-CZ" sz="1800" dirty="0" smtClean="0"/>
              <a:t>Má rychlý spád, soustředěný do konfliktu</a:t>
            </a:r>
          </a:p>
          <a:p>
            <a:endParaRPr lang="cs-CZ" sz="1800" dirty="0" smtClean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60029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Vodník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1800" i="1" dirty="0" smtClean="0"/>
              <a:t>Na topole nad jezerem</a:t>
            </a:r>
          </a:p>
          <a:p>
            <a:pPr marL="0" indent="0">
              <a:buNone/>
            </a:pPr>
            <a:r>
              <a:rPr lang="cs-CZ" sz="1800" i="1" dirty="0" smtClean="0"/>
              <a:t>      seděl vodník podvečerem:</a:t>
            </a:r>
          </a:p>
          <a:p>
            <a:pPr marL="0" indent="0">
              <a:buNone/>
            </a:pPr>
            <a:r>
              <a:rPr lang="cs-CZ" sz="1800" i="1" dirty="0" smtClean="0"/>
              <a:t>      „Sviť měsíčku, sviť,</a:t>
            </a:r>
          </a:p>
          <a:p>
            <a:pPr marL="0" indent="0">
              <a:buNone/>
            </a:pPr>
            <a:r>
              <a:rPr lang="cs-CZ" sz="1800" i="1" dirty="0" smtClean="0"/>
              <a:t>      ať mi šije niť.“</a:t>
            </a:r>
          </a:p>
          <a:p>
            <a:pPr marL="0" indent="0">
              <a:buNone/>
            </a:pPr>
            <a:endParaRPr lang="cs-CZ" sz="1800" i="1" dirty="0" smtClean="0"/>
          </a:p>
          <a:p>
            <a:r>
              <a:rPr lang="cs-CZ" sz="1800" i="1" dirty="0" smtClean="0"/>
              <a:t>Bílé šatičky smutek tají,</a:t>
            </a:r>
          </a:p>
          <a:p>
            <a:pPr marL="0" indent="0">
              <a:buNone/>
            </a:pPr>
            <a:r>
              <a:rPr lang="cs-CZ" sz="1800" i="1" dirty="0" smtClean="0"/>
              <a:t>       </a:t>
            </a:r>
            <a:r>
              <a:rPr lang="cs-CZ" sz="1800" i="1" dirty="0"/>
              <a:t>v</a:t>
            </a:r>
            <a:r>
              <a:rPr lang="cs-CZ" sz="1800" i="1" dirty="0" smtClean="0"/>
              <a:t> perlách se slzy ukrývají</a:t>
            </a:r>
          </a:p>
          <a:p>
            <a:pPr marL="0" indent="0">
              <a:buNone/>
            </a:pPr>
            <a:r>
              <a:rPr lang="cs-CZ" sz="1800" i="1" dirty="0" smtClean="0"/>
              <a:t>      a pátek nešťastný je den,</a:t>
            </a:r>
          </a:p>
          <a:p>
            <a:pPr marL="0" indent="0">
              <a:buNone/>
            </a:pPr>
            <a:r>
              <a:rPr lang="cs-CZ" sz="1800" i="1" dirty="0" smtClean="0"/>
              <a:t>      nechoď, dceruško, k vodě ven.</a:t>
            </a:r>
          </a:p>
          <a:p>
            <a:endParaRPr lang="cs-CZ" sz="1800" i="1" dirty="0"/>
          </a:p>
          <a:p>
            <a:r>
              <a:rPr lang="cs-CZ" sz="1800" i="1" dirty="0" smtClean="0"/>
              <a:t>Vyvalily se vlny zdola,</a:t>
            </a:r>
          </a:p>
          <a:p>
            <a:pPr marL="0" indent="0">
              <a:buNone/>
            </a:pPr>
            <a:r>
              <a:rPr lang="cs-CZ" sz="1800" i="1" dirty="0" smtClean="0"/>
              <a:t>       roztáhnuly se v širá kola;</a:t>
            </a:r>
          </a:p>
          <a:p>
            <a:pPr marL="0" indent="0">
              <a:buNone/>
            </a:pPr>
            <a:r>
              <a:rPr lang="cs-CZ" sz="1800" i="1" dirty="0" smtClean="0"/>
              <a:t>       a na topole podle skal</a:t>
            </a:r>
          </a:p>
          <a:p>
            <a:pPr marL="0" indent="0">
              <a:buNone/>
            </a:pPr>
            <a:r>
              <a:rPr lang="cs-CZ" sz="1800" i="1" dirty="0" smtClean="0"/>
              <a:t>       zelený mužík zatleskal</a:t>
            </a:r>
          </a:p>
          <a:p>
            <a:pPr marL="0" indent="0"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08179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Kontrolní úkoly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hlinkClick r:id="rId2" action="ppaction://hlinkfile"/>
              </a:rPr>
              <a:t>Doplňovačka s výběrem možností</a:t>
            </a:r>
            <a:endParaRPr lang="cs-CZ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hlinkClick r:id="rId3" action="ppaction://hlinkfile"/>
              </a:rPr>
              <a:t>Doplňovačka s výběrem možností</a:t>
            </a:r>
            <a:endParaRPr lang="cs-CZ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chemeClr val="bg1"/>
                </a:solidFill>
                <a:hlinkClick r:id="rId4" action="ppaction://hlinkfile"/>
              </a:rPr>
              <a:t>Doplňovačka s výběrem možností</a:t>
            </a: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Kliknutím na nápis otevři úkoly</a:t>
            </a:r>
          </a:p>
        </p:txBody>
      </p:sp>
    </p:spTree>
    <p:extLst>
      <p:ext uri="{BB962C8B-B14F-4D97-AF65-F5344CB8AC3E}">
        <p14:creationId xmlns:p14="http://schemas.microsoft.com/office/powerpoint/2010/main" val="69277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Závěrečné informace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/>
          </a:p>
          <a:p>
            <a:r>
              <a:rPr lang="cs-CZ" b="1" dirty="0"/>
              <a:t>Zdroje</a:t>
            </a:r>
            <a:r>
              <a:rPr lang="cs-CZ" b="1" dirty="0" smtClean="0"/>
              <a:t>:</a:t>
            </a:r>
          </a:p>
          <a:p>
            <a:r>
              <a:rPr lang="cs-CZ" dirty="0"/>
              <a:t>MARTINKOVÁ, Věra. </a:t>
            </a:r>
            <a:r>
              <a:rPr lang="cs-CZ" i="1" dirty="0"/>
              <a:t>Čítanka 2. </a:t>
            </a:r>
            <a:r>
              <a:rPr lang="cs-CZ" dirty="0"/>
              <a:t>Plzeň: Nakladatelství Fraus, 2009. IBSN </a:t>
            </a:r>
            <a:r>
              <a:rPr lang="cs-CZ" dirty="0" smtClean="0"/>
              <a:t>978-80-7238-908-7,s.102.</a:t>
            </a:r>
            <a:endParaRPr lang="cs-CZ" dirty="0"/>
          </a:p>
          <a:p>
            <a:r>
              <a:rPr lang="cs-CZ" dirty="0"/>
              <a:t>POLÁŠKOVÁ, Taťána, SRNSKÁ, </a:t>
            </a:r>
            <a:r>
              <a:rPr lang="cs-CZ" dirty="0" err="1"/>
              <a:t>Kateřina,kol</a:t>
            </a:r>
            <a:r>
              <a:rPr lang="cs-CZ" dirty="0"/>
              <a:t>.: </a:t>
            </a:r>
            <a:r>
              <a:rPr lang="cs-CZ" i="1" dirty="0"/>
              <a:t>Literatura pro 2. ročník středních škol.</a:t>
            </a:r>
            <a:r>
              <a:rPr lang="cs-CZ" dirty="0"/>
              <a:t> Brno: </a:t>
            </a:r>
            <a:r>
              <a:rPr lang="cs-CZ" dirty="0" err="1"/>
              <a:t>Didaktis</a:t>
            </a:r>
            <a:r>
              <a:rPr lang="cs-CZ" dirty="0"/>
              <a:t>, 2009. IBSN 978-80-7358-129-9, s. </a:t>
            </a:r>
            <a:r>
              <a:rPr lang="cs-CZ" dirty="0" smtClean="0"/>
              <a:t>68.</a:t>
            </a:r>
            <a:endParaRPr lang="cs-CZ" b="1" dirty="0"/>
          </a:p>
          <a:p>
            <a:pPr>
              <a:buNone/>
            </a:pPr>
            <a:endParaRPr lang="cs-CZ" dirty="0"/>
          </a:p>
          <a:p>
            <a:r>
              <a:rPr lang="cs-CZ" dirty="0"/>
              <a:t>Doplňovačky jsou vypracovány v softwaru </a:t>
            </a:r>
            <a:r>
              <a:rPr lang="cs-CZ" dirty="0" err="1"/>
              <a:t>HotPotatoes</a:t>
            </a:r>
            <a:r>
              <a:rPr lang="cs-CZ" dirty="0"/>
              <a:t> </a:t>
            </a:r>
            <a:r>
              <a:rPr lang="cs-CZ" baseline="30000" dirty="0"/>
              <a:t>TM</a:t>
            </a:r>
            <a:r>
              <a:rPr lang="cs-CZ" dirty="0"/>
              <a:t>6, </a:t>
            </a:r>
            <a:r>
              <a:rPr lang="cs-CZ" dirty="0"/>
              <a:t>jsou nedílnou součástí prezentace a je zakázáno šířit je zvlášť.</a:t>
            </a:r>
          </a:p>
          <a:p>
            <a:pPr>
              <a:buNone/>
            </a:pPr>
            <a:endParaRPr lang="cs-CZ" b="1" dirty="0"/>
          </a:p>
          <a:p>
            <a:r>
              <a:rPr lang="cs-CZ" dirty="0"/>
              <a:t>Ostatní objekty a text je vlastní originální tvorbou autora nebo jsou </a:t>
            </a:r>
            <a:r>
              <a:rPr lang="cs-CZ"/>
              <a:t>součástí </a:t>
            </a:r>
            <a:r>
              <a:rPr lang="cs-CZ"/>
              <a:t>softwaru Microsoft </a:t>
            </a:r>
            <a:r>
              <a:rPr lang="cs-CZ"/>
              <a:t>®</a:t>
            </a:r>
            <a:r>
              <a:rPr lang="cs-CZ" smtClean="0"/>
              <a:t>Office.</a:t>
            </a:r>
            <a:endParaRPr lang="cs-CZ" dirty="0"/>
          </a:p>
          <a:p>
            <a:endParaRPr lang="cs-CZ" dirty="0"/>
          </a:p>
          <a:p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62023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Zima</Template>
  <TotalTime>37</TotalTime>
  <Words>310</Words>
  <Application>Microsoft Office PowerPoint</Application>
  <PresentationFormat>Předvádění na obrazovce (4:3)</PresentationFormat>
  <Paragraphs>58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Winter</vt:lpstr>
      <vt:lpstr>Karel Jaromír Erben</vt:lpstr>
      <vt:lpstr>Kytice</vt:lpstr>
      <vt:lpstr>Balada</vt:lpstr>
      <vt:lpstr>Vodník</vt:lpstr>
      <vt:lpstr>Kontrolní úkoly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Karel Jaromír Erben</dc:title>
  <dc:creator>Janulka</dc:creator>
  <cp:lastModifiedBy>Janulka</cp:lastModifiedBy>
  <cp:revision>14</cp:revision>
  <dcterms:created xsi:type="dcterms:W3CDTF">2012-06-13T18:53:31Z</dcterms:created>
  <dcterms:modified xsi:type="dcterms:W3CDTF">2012-06-18T18:08:02Z</dcterms:modified>
</cp:coreProperties>
</file>