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7D4E606-4691-4EFE-9D57-B77E94DBABF4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4F6F2499-ED86-4CE0-8DDB-83CB21A0991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Karel Jaromír Erben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Pohádky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14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7125113" cy="924475"/>
          </a:xfrm>
        </p:spPr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Autor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z="1800" dirty="0" smtClean="0"/>
              <a:t>1811-1870</a:t>
            </a:r>
          </a:p>
          <a:p>
            <a:endParaRPr lang="cs-CZ" sz="1800" dirty="0" smtClean="0"/>
          </a:p>
          <a:p>
            <a:r>
              <a:rPr lang="cs-CZ" sz="1800" dirty="0" smtClean="0"/>
              <a:t>Miletín u Hořic v Podkrkonoší</a:t>
            </a:r>
          </a:p>
          <a:p>
            <a:endParaRPr lang="cs-CZ" sz="1800" dirty="0" smtClean="0"/>
          </a:p>
          <a:p>
            <a:r>
              <a:rPr lang="cs-CZ" sz="1800" dirty="0" smtClean="0"/>
              <a:t>Český historik, archivář, spisovatel, překladatel a sběratel českých lidových písní a pohádek</a:t>
            </a:r>
          </a:p>
          <a:p>
            <a:endParaRPr lang="cs-CZ" sz="1800" dirty="0" smtClean="0"/>
          </a:p>
          <a:p>
            <a:r>
              <a:rPr lang="cs-CZ" sz="1800" dirty="0" smtClean="0"/>
              <a:t>Představitel českého romantismu</a:t>
            </a:r>
          </a:p>
          <a:p>
            <a:endParaRPr lang="cs-CZ" sz="1800" dirty="0" smtClean="0"/>
          </a:p>
          <a:p>
            <a:r>
              <a:rPr lang="cs-CZ" sz="1800" dirty="0" smtClean="0"/>
              <a:t>Znal se s k. H. Máchou a F. Palackým</a:t>
            </a:r>
          </a:p>
          <a:p>
            <a:endParaRPr lang="cs-CZ" sz="1800" dirty="0" smtClean="0"/>
          </a:p>
          <a:p>
            <a:r>
              <a:rPr lang="cs-CZ" sz="1800" dirty="0" smtClean="0"/>
              <a:t>Je především sběratelem lidové poezie</a:t>
            </a:r>
          </a:p>
          <a:p>
            <a:endParaRPr lang="cs-CZ" sz="1800" dirty="0" smtClean="0"/>
          </a:p>
          <a:p>
            <a:r>
              <a:rPr lang="cs-CZ" sz="1800" dirty="0" smtClean="0"/>
              <a:t>Je ovlivněn bratry  Grimmovými</a:t>
            </a:r>
          </a:p>
          <a:p>
            <a:endParaRPr lang="cs-CZ" sz="1800" dirty="0" smtClean="0"/>
          </a:p>
          <a:p>
            <a:r>
              <a:rPr lang="cs-CZ" sz="1800" dirty="0" smtClean="0"/>
              <a:t>Hledá odraz starých náboženských mýtů v  ústní lidové slovesnosti; lidové podání a tradice je během času přetvořily a zakryly 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3894071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Pohádka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z="1800" dirty="0" smtClean="0"/>
              <a:t>Dříve báchorka</a:t>
            </a:r>
          </a:p>
          <a:p>
            <a:endParaRPr lang="cs-CZ" sz="1800" dirty="0" smtClean="0"/>
          </a:p>
          <a:p>
            <a:r>
              <a:rPr lang="cs-CZ" sz="1800" dirty="0" smtClean="0"/>
              <a:t>Epický útvar (střední epika)</a:t>
            </a:r>
          </a:p>
          <a:p>
            <a:endParaRPr lang="cs-CZ" sz="1800" dirty="0" smtClean="0"/>
          </a:p>
          <a:p>
            <a:r>
              <a:rPr lang="cs-CZ" sz="1800" dirty="0" smtClean="0"/>
              <a:t>Spojena s ústní lidovou slovesností</a:t>
            </a:r>
          </a:p>
          <a:p>
            <a:endParaRPr lang="cs-CZ" sz="1800" dirty="0" smtClean="0"/>
          </a:p>
          <a:p>
            <a:r>
              <a:rPr lang="cs-CZ" sz="1800" dirty="0" smtClean="0"/>
              <a:t>Smyšlené vyprávění s poutavým dějem bez konkrétního času a prostoru</a:t>
            </a:r>
          </a:p>
          <a:p>
            <a:endParaRPr lang="cs-CZ" sz="1800" dirty="0" smtClean="0"/>
          </a:p>
          <a:p>
            <a:r>
              <a:rPr lang="cs-CZ" sz="1800" dirty="0" smtClean="0"/>
              <a:t>Platí princip vítězství dobra nad zlem</a:t>
            </a:r>
          </a:p>
          <a:p>
            <a:endParaRPr lang="cs-CZ" sz="1800" dirty="0" smtClean="0"/>
          </a:p>
          <a:p>
            <a:r>
              <a:rPr lang="cs-CZ" sz="1800" dirty="0" smtClean="0"/>
              <a:t>Platí číselná symbolika (1,3,7,12..)</a:t>
            </a:r>
          </a:p>
          <a:p>
            <a:endParaRPr lang="cs-CZ" sz="1800" dirty="0" smtClean="0"/>
          </a:p>
          <a:p>
            <a:r>
              <a:rPr lang="cs-CZ" sz="1800" dirty="0" smtClean="0"/>
              <a:t>Využívá motivů zázračných činů</a:t>
            </a:r>
          </a:p>
          <a:p>
            <a:endParaRPr lang="cs-CZ" sz="1800" dirty="0" smtClean="0"/>
          </a:p>
          <a:p>
            <a:r>
              <a:rPr lang="cs-CZ" sz="1800" dirty="0" smtClean="0"/>
              <a:t>Hlavní hrdina představuje dobro, poctivost, moudrost, pracovitost, chytrost, sílu</a:t>
            </a:r>
          </a:p>
          <a:p>
            <a:endParaRPr lang="cs-CZ" sz="1800" dirty="0" smtClean="0"/>
          </a:p>
          <a:p>
            <a:r>
              <a:rPr lang="cs-CZ" sz="1800" dirty="0" smtClean="0"/>
              <a:t>Prochází těžkými zkouškami</a:t>
            </a:r>
          </a:p>
          <a:p>
            <a:endParaRPr lang="cs-CZ" sz="1800" dirty="0" smtClean="0"/>
          </a:p>
          <a:p>
            <a:r>
              <a:rPr lang="cs-CZ" sz="1800" dirty="0" smtClean="0"/>
              <a:t>Zvítězí nad zlem, ošklivostí a smrtí</a:t>
            </a:r>
          </a:p>
        </p:txBody>
      </p:sp>
    </p:spTree>
    <p:extLst>
      <p:ext uri="{BB962C8B-B14F-4D97-AF65-F5344CB8AC3E}">
        <p14:creationId xmlns:p14="http://schemas.microsoft.com/office/powerpoint/2010/main" xmlns="" val="65872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Erbenovy pohádky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z="1800" dirty="0" smtClean="0"/>
              <a:t>Sbírá lidové písně, říkadla, pohádky pouze z Čech, nikoliv z Moravy</a:t>
            </a:r>
          </a:p>
          <a:p>
            <a:endParaRPr lang="cs-CZ" sz="1800" dirty="0" smtClean="0"/>
          </a:p>
          <a:p>
            <a:r>
              <a:rPr lang="cs-CZ" sz="1800" dirty="0" smtClean="0"/>
              <a:t>Na Moravě působí: František Sušil, František Bartoš, Františka </a:t>
            </a:r>
            <a:r>
              <a:rPr lang="cs-CZ" sz="1800" dirty="0" err="1" smtClean="0"/>
              <a:t>Stránecká</a:t>
            </a:r>
            <a:endParaRPr lang="cs-CZ" sz="1800" dirty="0" smtClean="0"/>
          </a:p>
          <a:p>
            <a:endParaRPr lang="cs-CZ" sz="1800" dirty="0" smtClean="0"/>
          </a:p>
          <a:p>
            <a:r>
              <a:rPr lang="cs-CZ" sz="1800" dirty="0" smtClean="0"/>
              <a:t>Pohádky v lidovém prostředí vznikaly dlouhá staletí</a:t>
            </a:r>
          </a:p>
          <a:p>
            <a:endParaRPr lang="cs-CZ" sz="1800" dirty="0" smtClean="0"/>
          </a:p>
          <a:p>
            <a:r>
              <a:rPr lang="cs-CZ" sz="1800" dirty="0" smtClean="0"/>
              <a:t>Většinou na vesnicích, daleko od městské vzdělanosti</a:t>
            </a:r>
          </a:p>
          <a:p>
            <a:endParaRPr lang="cs-CZ" sz="1800" dirty="0" smtClean="0"/>
          </a:p>
          <a:p>
            <a:r>
              <a:rPr lang="cs-CZ" sz="1800" dirty="0" smtClean="0"/>
              <a:t>Předávaly se z generace na generaci</a:t>
            </a:r>
          </a:p>
          <a:p>
            <a:endParaRPr lang="cs-CZ" sz="1800" dirty="0" smtClean="0"/>
          </a:p>
          <a:p>
            <a:r>
              <a:rPr lang="cs-CZ" sz="1800" dirty="0" smtClean="0"/>
              <a:t>Mnohé zanikly</a:t>
            </a:r>
          </a:p>
          <a:p>
            <a:endParaRPr lang="cs-CZ" sz="1800" dirty="0" smtClean="0"/>
          </a:p>
          <a:p>
            <a:r>
              <a:rPr lang="cs-CZ" sz="1800" dirty="0" smtClean="0"/>
              <a:t>Často měnily svůj příběh a rozšiřovaly se</a:t>
            </a:r>
          </a:p>
          <a:p>
            <a:endParaRPr lang="cs-CZ" sz="1800" dirty="0" smtClean="0"/>
          </a:p>
          <a:p>
            <a:r>
              <a:rPr lang="cs-CZ" sz="1800" dirty="0" smtClean="0"/>
              <a:t>Erben si pohádky a písně zaznamenával</a:t>
            </a:r>
          </a:p>
          <a:p>
            <a:endParaRPr lang="cs-CZ" sz="1800" dirty="0" smtClean="0"/>
          </a:p>
          <a:p>
            <a:r>
              <a:rPr lang="cs-CZ" sz="1800" dirty="0" smtClean="0"/>
              <a:t>Nechával  je vyprávět od pastýřů a pracujících žen na polích</a:t>
            </a:r>
          </a:p>
          <a:p>
            <a:pPr marL="0" indent="0">
              <a:buNone/>
            </a:pPr>
            <a:endParaRPr lang="cs-CZ" sz="1800" dirty="0" smtClean="0"/>
          </a:p>
          <a:p>
            <a:r>
              <a:rPr lang="cs-CZ" sz="1800" dirty="0" smtClean="0"/>
              <a:t>Je zde ovlivněn německými romantiky Grimmovými</a:t>
            </a:r>
          </a:p>
        </p:txBody>
      </p:sp>
    </p:spTree>
    <p:extLst>
      <p:ext uri="{BB962C8B-B14F-4D97-AF65-F5344CB8AC3E}">
        <p14:creationId xmlns:p14="http://schemas.microsoft.com/office/powerpoint/2010/main" xmlns="" val="3359359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České pohádky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1800" dirty="0" smtClean="0"/>
              <a:t>O Zlatovlásce</a:t>
            </a:r>
          </a:p>
          <a:p>
            <a:r>
              <a:rPr lang="cs-CZ" sz="1800" dirty="0" smtClean="0"/>
              <a:t>Tři zlaté vlasy děda Vševěda</a:t>
            </a:r>
          </a:p>
          <a:p>
            <a:r>
              <a:rPr lang="cs-CZ" sz="1800" dirty="0" smtClean="0"/>
              <a:t>Dlouhý, Široký a Bystrozraký</a:t>
            </a:r>
          </a:p>
          <a:p>
            <a:r>
              <a:rPr lang="cs-CZ" sz="1800" dirty="0" smtClean="0"/>
              <a:t>Boháč a chudák</a:t>
            </a:r>
          </a:p>
          <a:p>
            <a:r>
              <a:rPr lang="cs-CZ" sz="1800" dirty="0" smtClean="0"/>
              <a:t>Hrnečku, vař!</a:t>
            </a:r>
          </a:p>
          <a:p>
            <a:r>
              <a:rPr lang="cs-CZ" sz="1800" dirty="0" smtClean="0"/>
              <a:t>Pták Ohnivák a liška Ryška</a:t>
            </a:r>
          </a:p>
          <a:p>
            <a:r>
              <a:rPr lang="cs-CZ" sz="1800" dirty="0" err="1" smtClean="0"/>
              <a:t>Otesánek</a:t>
            </a:r>
            <a:endParaRPr lang="cs-CZ" sz="1800" dirty="0" smtClean="0"/>
          </a:p>
          <a:p>
            <a:r>
              <a:rPr lang="cs-CZ" sz="1800" dirty="0" smtClean="0"/>
              <a:t>Sněhurka</a:t>
            </a:r>
          </a:p>
          <a:p>
            <a:r>
              <a:rPr lang="cs-CZ" sz="1800" dirty="0" smtClean="0"/>
              <a:t>Rozum a štěstí</a:t>
            </a:r>
          </a:p>
          <a:p>
            <a:r>
              <a:rPr lang="cs-CZ" sz="1800" dirty="0" smtClean="0"/>
              <a:t>Obuchu, hýbej se!</a:t>
            </a:r>
          </a:p>
          <a:p>
            <a:r>
              <a:rPr lang="cs-CZ" sz="1800" dirty="0" smtClean="0"/>
              <a:t>O třech přadlenách</a:t>
            </a:r>
          </a:p>
          <a:p>
            <a:r>
              <a:rPr lang="cs-CZ" sz="1800" dirty="0" smtClean="0"/>
              <a:t>Živá voda</a:t>
            </a:r>
          </a:p>
          <a:p>
            <a:r>
              <a:rPr lang="cs-CZ" sz="1800" dirty="0" smtClean="0"/>
              <a:t>Jezinky</a:t>
            </a:r>
          </a:p>
          <a:p>
            <a:r>
              <a:rPr lang="cs-CZ" sz="1800" dirty="0" smtClean="0"/>
              <a:t>O žabce královně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114717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Další Erbenova tvorba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sz="1800" b="1" dirty="0" smtClean="0"/>
              <a:t>Historická díla:</a:t>
            </a:r>
          </a:p>
          <a:p>
            <a:pPr marL="0" indent="0">
              <a:buNone/>
            </a:pPr>
            <a:r>
              <a:rPr lang="cs-CZ" sz="1800" dirty="0" smtClean="0"/>
              <a:t>Rukopis musejní letopisů Kosmových</a:t>
            </a:r>
          </a:p>
          <a:p>
            <a:pPr marL="0" indent="0">
              <a:buNone/>
            </a:pPr>
            <a:r>
              <a:rPr lang="cs-CZ" sz="1800" dirty="0" smtClean="0"/>
              <a:t>Ondřej Puklice ze </a:t>
            </a:r>
            <a:r>
              <a:rPr lang="cs-CZ" sz="1800" dirty="0" err="1" smtClean="0"/>
              <a:t>Vstruh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Příspěvky k dějepisu českému, sebrané ze starých letopisů ruských</a:t>
            </a:r>
          </a:p>
          <a:p>
            <a:pPr marL="0" indent="0">
              <a:buNone/>
            </a:pPr>
            <a:r>
              <a:rPr lang="cs-CZ" sz="1800" dirty="0" smtClean="0"/>
              <a:t>Sebrané spisy Jana Husa</a:t>
            </a:r>
          </a:p>
          <a:p>
            <a:pPr marL="0" indent="0">
              <a:buNone/>
            </a:pPr>
            <a:r>
              <a:rPr lang="cs-CZ" sz="1800" dirty="0" smtClean="0"/>
              <a:t>Měsíčník hodin staročeských na Staroměstské radnici</a:t>
            </a:r>
          </a:p>
          <a:p>
            <a:pPr marL="0" indent="0">
              <a:buNone/>
            </a:pPr>
            <a:endParaRPr lang="cs-CZ" sz="1800" dirty="0" smtClean="0"/>
          </a:p>
          <a:p>
            <a:r>
              <a:rPr lang="cs-CZ" sz="1800" b="1" dirty="0" smtClean="0"/>
              <a:t>Ostatní díla</a:t>
            </a:r>
            <a:r>
              <a:rPr lang="cs-CZ" sz="1800" dirty="0" smtClean="0"/>
              <a:t>:</a:t>
            </a:r>
          </a:p>
          <a:p>
            <a:pPr marL="0" indent="0">
              <a:buNone/>
            </a:pPr>
            <a:r>
              <a:rPr lang="cs-CZ" sz="1800" dirty="0" smtClean="0"/>
              <a:t>Na hřbitově</a:t>
            </a:r>
          </a:p>
          <a:p>
            <a:pPr marL="0" indent="0">
              <a:buNone/>
            </a:pPr>
            <a:r>
              <a:rPr lang="cs-CZ" sz="1800" dirty="0" smtClean="0"/>
              <a:t>Tulák</a:t>
            </a:r>
          </a:p>
          <a:p>
            <a:pPr marL="0" indent="0">
              <a:buNone/>
            </a:pPr>
            <a:r>
              <a:rPr lang="cs-CZ" sz="1800" dirty="0" smtClean="0"/>
              <a:t>Písně národní v Čechách</a:t>
            </a:r>
          </a:p>
          <a:p>
            <a:pPr marL="0" indent="0">
              <a:buNone/>
            </a:pPr>
            <a:r>
              <a:rPr lang="cs-CZ" sz="1800" dirty="0" smtClean="0"/>
              <a:t>Prostonárodní české písně a říkadla</a:t>
            </a:r>
          </a:p>
          <a:p>
            <a:pPr marL="0" indent="0"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140610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Závěrečné informace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/>
          </a:p>
          <a:p>
            <a:r>
              <a:rPr lang="cs-CZ" b="1" dirty="0"/>
              <a:t>Zdroje</a:t>
            </a:r>
            <a:r>
              <a:rPr lang="cs-CZ" b="1" dirty="0" smtClean="0"/>
              <a:t>:</a:t>
            </a:r>
          </a:p>
          <a:p>
            <a:r>
              <a:rPr lang="cs-CZ" dirty="0"/>
              <a:t>MARTINKOVÁ, Věra. </a:t>
            </a:r>
            <a:r>
              <a:rPr lang="cs-CZ" i="1" dirty="0"/>
              <a:t>Čítanka 2. </a:t>
            </a:r>
            <a:r>
              <a:rPr lang="cs-CZ" dirty="0"/>
              <a:t>Plzeň: Nakladatelství Fraus, 2009. IBSN </a:t>
            </a:r>
            <a:r>
              <a:rPr lang="cs-CZ" dirty="0" smtClean="0"/>
              <a:t>978-80-7238-908-7,s.105.</a:t>
            </a:r>
            <a:endParaRPr lang="cs-CZ" dirty="0"/>
          </a:p>
          <a:p>
            <a:r>
              <a:rPr lang="cs-CZ" dirty="0"/>
              <a:t>POLÁŠKOVÁ, Taťána, SRNSKÁ, </a:t>
            </a:r>
            <a:r>
              <a:rPr lang="cs-CZ" dirty="0" err="1"/>
              <a:t>Kateřina,kol</a:t>
            </a:r>
            <a:r>
              <a:rPr lang="cs-CZ" dirty="0"/>
              <a:t>.: </a:t>
            </a:r>
            <a:r>
              <a:rPr lang="cs-CZ" i="1" dirty="0"/>
              <a:t>Literatura pro 2. ročník středních škol.</a:t>
            </a:r>
            <a:r>
              <a:rPr lang="cs-CZ" dirty="0"/>
              <a:t> Brno: </a:t>
            </a:r>
            <a:r>
              <a:rPr lang="cs-CZ" dirty="0" err="1"/>
              <a:t>Didaktis</a:t>
            </a:r>
            <a:r>
              <a:rPr lang="cs-CZ" dirty="0"/>
              <a:t>, 2009. IBSN 978-80-7358-129-9, s. 68.</a:t>
            </a:r>
            <a:endParaRPr lang="cs-CZ" b="1" dirty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b="1" dirty="0"/>
          </a:p>
          <a:p>
            <a:r>
              <a:rPr lang="cs-CZ" dirty="0"/>
              <a:t>Ostatní objekty a text je vlastní originální tvorbou autora nebo jsou součástí </a:t>
            </a:r>
            <a:r>
              <a:rPr lang="cs-CZ"/>
              <a:t>softwaru </a:t>
            </a:r>
            <a:r>
              <a:rPr lang="cs-CZ" smtClean="0"/>
              <a:t>Microsoft®Office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25181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TC102455610[[fn=Podzim]]</Template>
  <TotalTime>117</TotalTime>
  <Words>399</Words>
  <Application>Microsoft Office PowerPoint</Application>
  <PresentationFormat>Předvádění na obrazovce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Autumn</vt:lpstr>
      <vt:lpstr>Karel Jaromír Erben</vt:lpstr>
      <vt:lpstr>Autor</vt:lpstr>
      <vt:lpstr>Pohádka</vt:lpstr>
      <vt:lpstr>Erbenovy pohádky</vt:lpstr>
      <vt:lpstr>České pohádky</vt:lpstr>
      <vt:lpstr>Další Erbenova tvorba</vt:lpstr>
      <vt:lpstr>Závěrečné informace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Karel Jaromír Erben</dc:title>
  <dc:creator>Janulka</dc:creator>
  <cp:lastModifiedBy> </cp:lastModifiedBy>
  <cp:revision>9</cp:revision>
  <dcterms:created xsi:type="dcterms:W3CDTF">2012-06-13T16:34:06Z</dcterms:created>
  <dcterms:modified xsi:type="dcterms:W3CDTF">2012-06-18T11:02:32Z</dcterms:modified>
</cp:coreProperties>
</file>