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323" r:id="rId3"/>
    <p:sldId id="324" r:id="rId4"/>
    <p:sldId id="321" r:id="rId5"/>
    <p:sldId id="325" r:id="rId6"/>
    <p:sldId id="322" r:id="rId7"/>
    <p:sldId id="326" r:id="rId8"/>
    <p:sldId id="318" r:id="rId9"/>
    <p:sldId id="327" r:id="rId10"/>
    <p:sldId id="319" r:id="rId11"/>
    <p:sldId id="328" r:id="rId12"/>
    <p:sldId id="288" r:id="rId13"/>
    <p:sldId id="329" r:id="rId14"/>
    <p:sldId id="290" r:id="rId15"/>
    <p:sldId id="330" r:id="rId16"/>
    <p:sldId id="334" r:id="rId17"/>
    <p:sldId id="335" r:id="rId18"/>
    <p:sldId id="291" r:id="rId19"/>
    <p:sldId id="331" r:id="rId20"/>
    <p:sldId id="292" r:id="rId21"/>
    <p:sldId id="332" r:id="rId22"/>
    <p:sldId id="293" r:id="rId23"/>
    <p:sldId id="333" r:id="rId24"/>
    <p:sldId id="317" r:id="rId25"/>
    <p:sldId id="274" r:id="rId26"/>
    <p:sldId id="271" r:id="rId2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54" autoAdjust="0"/>
    <p:restoredTop sz="94728" autoAdjust="0"/>
  </p:normalViewPr>
  <p:slideViewPr>
    <p:cSldViewPr>
      <p:cViewPr>
        <p:scale>
          <a:sx n="76" d="100"/>
          <a:sy n="76" d="100"/>
        </p:scale>
        <p:origin x="-39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30.6.2013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quichannel.cz/data/imgs/00083098l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naschov.cz/files/image/Zivka/2009/Zemedelec%2035%202009%20ZV%20ME%20chladnokrevniku_800x533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zht.voltiz-tlumacov.cz/wp-content/gallery/provoz/provoz014.jp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s-aliente.wz.cz/areal/plemenici.jp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re-elegance.xf.cz/images/areal7.jp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ds-aliente.wz.cz/areal/kruhovka.jp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whr.cz/stranky/plemenni-hrebci/cd-flyer/NO7A6375_big.jpg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zht.voltiz-tlumacov.cz/wp-content/gallery/colato_r/licentovani09a3.jp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zht.voltiz-tlumacov.cz/wp-content/gallery/provoz/provoz023.jp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cscr.cz/images/hrebci_andy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udbookcs.cz/plemenici10/images/1cry-for-me-skok-foto-renata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welstud.com/foto/portrety/trawel-rival-03.jp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al-kham-sa.wz.cz/staj/fotky/EtymirBohunoviceV-2012-1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>
            <a:normAutofit/>
          </a:bodyPr>
          <a:lstStyle/>
          <a:p>
            <a:r>
              <a:rPr lang="cs-CZ" b="1" dirty="0" smtClean="0"/>
              <a:t>CHOV  PLEMENNÝCH  HŘEBCŮ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63" y="980728"/>
            <a:ext cx="8299942" cy="5416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621871" y="6418123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http://www.equichannel.cz/data/imgs/00083098l.jpg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8037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PLODNOST  PLEMENNÝCH  HŘEBCŮ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141168"/>
          </a:xfrm>
        </p:spPr>
        <p:txBody>
          <a:bodyPr>
            <a:normAutofit/>
          </a:bodyPr>
          <a:lstStyle/>
          <a:p>
            <a:r>
              <a:rPr lang="cs-CZ" b="1" dirty="0" smtClean="0"/>
              <a:t>Ošetřování, ustájení a zacházení je rovněž nutné věnovat náležitou pozornost</a:t>
            </a:r>
          </a:p>
          <a:p>
            <a:r>
              <a:rPr lang="cs-CZ" b="1" dirty="0" smtClean="0"/>
              <a:t>Hlavně dodržovat hygienu připouštění</a:t>
            </a:r>
          </a:p>
          <a:p>
            <a:r>
              <a:rPr lang="cs-CZ" b="1" dirty="0" smtClean="0"/>
              <a:t>Celá životospráva včetně využití má podmiňovat dobrou chovnou kondici, přiměřený temperament a ochotu k páření</a:t>
            </a:r>
          </a:p>
          <a:p>
            <a:r>
              <a:rPr lang="cs-CZ" b="1" dirty="0" smtClean="0"/>
              <a:t>Hřebci nesmějí být přetěžováni prací, sportem, připouštěním nebo odběrem spermatu</a:t>
            </a:r>
            <a:endParaRPr lang="cs-CZ" b="1" dirty="0"/>
          </a:p>
          <a:p>
            <a:endParaRPr lang="cs-CZ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674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403648" y="188640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/>
              <a:t>Hřebci nesmějí být přetěžováni prací, sportem, připouštěním nebo odběrem spermatu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830796" y="6201575"/>
            <a:ext cx="748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2"/>
              </a:rPr>
              <a:t>http://www.naschov.cz/files/image/Zivka/2009/Zemedelec%2035%202009%20ZV%20ME%20chladnokrevniku_800x533.jpg</a:t>
            </a:r>
            <a:endParaRPr lang="cs-CZ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22802"/>
            <a:ext cx="76200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267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VÝŽIVA  A  KRMENÍ  </a:t>
            </a:r>
            <a:br>
              <a:rPr lang="cs-CZ" b="1" dirty="0" smtClean="0"/>
            </a:br>
            <a:r>
              <a:rPr lang="cs-CZ" b="1" dirty="0" smtClean="0"/>
              <a:t>PLEMENNÝCH  HŘEBCŮ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cs-CZ" b="1" dirty="0" smtClean="0"/>
              <a:t>Úroveň krmení se zvyšuje před začátkem a během připouštěcího období až na 7kg denně</a:t>
            </a:r>
          </a:p>
          <a:p>
            <a:r>
              <a:rPr lang="cs-CZ" b="1" dirty="0" smtClean="0"/>
              <a:t>Podává se KKS pro plemenné hřebce nebo se míchá oves s melasou, otrubami, obilními a </a:t>
            </a:r>
            <a:r>
              <a:rPr lang="cs-CZ" b="1" dirty="0" err="1" smtClean="0"/>
              <a:t>luskovinovými</a:t>
            </a:r>
            <a:r>
              <a:rPr lang="cs-CZ" b="1" dirty="0" smtClean="0"/>
              <a:t> šroty a naklíčeným zrním</a:t>
            </a:r>
          </a:p>
          <a:p>
            <a:r>
              <a:rPr lang="cs-CZ" b="1" dirty="0" smtClean="0"/>
              <a:t>Je vhodný přídavek živočišného krmiva</a:t>
            </a:r>
            <a:r>
              <a:rPr lang="cs-CZ" sz="3600" b="1" dirty="0" smtClean="0"/>
              <a:t> </a:t>
            </a:r>
            <a:r>
              <a:rPr lang="cs-CZ" b="1" dirty="0"/>
              <a:t>(</a:t>
            </a:r>
            <a:r>
              <a:rPr lang="cs-CZ" b="1" dirty="0" smtClean="0"/>
              <a:t>sušené mléko, vejce, rybí tuk)</a:t>
            </a:r>
          </a:p>
          <a:p>
            <a:r>
              <a:rPr lang="cs-CZ" b="1" dirty="0" smtClean="0"/>
              <a:t>Seno se podává v dávce 8 až 10 kg denně</a:t>
            </a:r>
          </a:p>
          <a:p>
            <a:r>
              <a:rPr lang="cs-CZ" b="1" dirty="0" smtClean="0"/>
              <a:t>Všechny komponenty KD musí být nezávadné</a:t>
            </a:r>
          </a:p>
          <a:p>
            <a:r>
              <a:rPr lang="cs-CZ" b="1" dirty="0" smtClean="0"/>
              <a:t>Plísně vedou ke zhoršení kvality spermatu  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68806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016772"/>
            <a:ext cx="7800975" cy="551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71513" y="6512928"/>
            <a:ext cx="7800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http://zht.voltiz-tlumacov.cz/wp-content/gallery/provoz/provoz014.jpg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671513" y="188640"/>
            <a:ext cx="7800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/>
              <a:t>MLADÍ HŘEBCI DO 2 LET MOHOU BÝT USTÁJENI I VE VOLNÝCH STÁJÍCH…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1078194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USTÁJENÍ  PLEMENNÝCH  </a:t>
            </a:r>
            <a:r>
              <a:rPr lang="cs-CZ" b="1" dirty="0"/>
              <a:t>HŘEBCŮ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069160"/>
          </a:xfrm>
        </p:spPr>
        <p:txBody>
          <a:bodyPr>
            <a:normAutofit lnSpcReduction="10000"/>
          </a:bodyPr>
          <a:lstStyle/>
          <a:p>
            <a:r>
              <a:rPr lang="cs-CZ" b="1" dirty="0" smtClean="0"/>
              <a:t>Vždy boxové </a:t>
            </a:r>
            <a:r>
              <a:rPr lang="cs-CZ" b="1" dirty="0"/>
              <a:t>oddělené </a:t>
            </a:r>
            <a:r>
              <a:rPr lang="cs-CZ" b="1" dirty="0" smtClean="0"/>
              <a:t>od ostatních koní</a:t>
            </a:r>
          </a:p>
          <a:p>
            <a:r>
              <a:rPr lang="cs-CZ" b="1" dirty="0" smtClean="0"/>
              <a:t>Z bezpečnostních důvodů mají mít prostorné boxy hrazení do výšky minimálně 190 cm (do 140 cm plné fošny a nad nimi mřížoví)</a:t>
            </a:r>
          </a:p>
          <a:p>
            <a:r>
              <a:rPr lang="cs-CZ" b="1" dirty="0" smtClean="0"/>
              <a:t>Poblíž stáje je nutný vyhrazený prostor pro zkoušení a připouštění klisen vybaveným zkušební stěnou</a:t>
            </a:r>
          </a:p>
          <a:p>
            <a:r>
              <a:rPr lang="cs-CZ" b="1" dirty="0" smtClean="0"/>
              <a:t>Pro pohybování hřebců, kteří nejsou pracovně využíváni, musí navazovat výběhy, místo pro lonžování nebo karusel pro pohybování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273901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22313"/>
            <a:ext cx="7249211" cy="571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911002" y="6483806"/>
            <a:ext cx="5594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http://ds-aliente.wz.cz/areal/plemenici.jpg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1043609" y="260648"/>
            <a:ext cx="7249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/>
              <a:t>USTÁJENÍ  PLEMENNÝCH  </a:t>
            </a:r>
            <a:r>
              <a:rPr lang="cs-CZ" sz="2400" b="1" dirty="0" smtClean="0"/>
              <a:t>HŘEBCŮ JE VŽDY LUXUSNÍ…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666685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7292"/>
            <a:ext cx="7497955" cy="612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123728" y="6438698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http://www.pure-elegance.xf.cz/images/areal7.jpg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2994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62" y="1412776"/>
            <a:ext cx="8368322" cy="4905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971600" y="6349970"/>
            <a:ext cx="74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http://ds-aliente.wz.cz/areal/kruhovka.jpg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382162" y="116632"/>
            <a:ext cx="8368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/>
              <a:t>Pro pohybování hřebců, kteří nejsou pracovně využíváni, musí navazovat výběhy, místo pro lonžování nebo karusel pro pohybování</a:t>
            </a:r>
          </a:p>
        </p:txBody>
      </p:sp>
    </p:spTree>
    <p:extLst>
      <p:ext uri="{BB962C8B-B14F-4D97-AF65-F5344CB8AC3E}">
        <p14:creationId xmlns:p14="http://schemas.microsoft.com/office/powerpoint/2010/main" val="3099108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POHYB  A  PRACOVNÍ  VYUŽITÍ  PLEMENNÝCH  HŘEBCŮ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cs-CZ" b="1" dirty="0" smtClean="0"/>
              <a:t>Spolu s výživou pozitivně ovlivňuje tvorbu kvalitního spermatu a pomáhají je trvale udržovat v chovné kondici</a:t>
            </a:r>
          </a:p>
          <a:p>
            <a:r>
              <a:rPr lang="cs-CZ" b="1" dirty="0" smtClean="0"/>
              <a:t>Objem práce a pohyb pod sedlem nebo v zápřahu by měly být úměrné vzhledem k vytížení hřebce v plemenitbě, jeho temperamentu a krmitelnosti</a:t>
            </a:r>
          </a:p>
          <a:p>
            <a:r>
              <a:rPr lang="cs-CZ" b="1" dirty="0" smtClean="0"/>
              <a:t>Plemenní hřebci často </a:t>
            </a:r>
            <a:r>
              <a:rPr lang="cs-CZ" b="1" dirty="0" smtClean="0"/>
              <a:t>sportují nebo se využívají k práci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33190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810485"/>
            <a:ext cx="8342446" cy="555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043608" y="6363476"/>
            <a:ext cx="7440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http://www.bwhr.cz/stranky/plemenni-hrebci/cd-flyer/NO7A6375_big.jpg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467545" y="193279"/>
            <a:ext cx="8342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/>
              <a:t>Plemenní </a:t>
            </a:r>
            <a:r>
              <a:rPr lang="cs-CZ" sz="2400" b="1" dirty="0" smtClean="0"/>
              <a:t>hřebci </a:t>
            </a:r>
            <a:r>
              <a:rPr lang="cs-CZ" sz="2400" b="1" dirty="0"/>
              <a:t>sportují nebo se využívají k </a:t>
            </a:r>
            <a:r>
              <a:rPr lang="cs-CZ" sz="2400" b="1" dirty="0" smtClean="0"/>
              <a:t>práci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451596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CHOV  PLEMENNÝCH  HŘEBCŮ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Plemenní hřebci mohou být ve státním nebo soukromém majetku</a:t>
            </a:r>
          </a:p>
          <a:p>
            <a:r>
              <a:rPr lang="cs-CZ" b="1" dirty="0"/>
              <a:t>V připouštěcí sezóně jsou státní hřebci ustájeni na připouštěcích stanicích, po jejím skončení se vracejí do hřebčínů a hřebčinců</a:t>
            </a:r>
          </a:p>
          <a:p>
            <a:r>
              <a:rPr lang="cs-CZ" b="1" dirty="0"/>
              <a:t>K jejich chovu se musí přistupovat individuálně tak, aby bylo zajištěno kvalitní připouštění klisen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983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VYUŽITÍ  HŘEBCŮ  V  PLEMENITBĚ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069160"/>
          </a:xfrm>
        </p:spPr>
        <p:txBody>
          <a:bodyPr>
            <a:normAutofit/>
          </a:bodyPr>
          <a:lstStyle/>
          <a:p>
            <a:r>
              <a:rPr lang="cs-CZ" b="1" dirty="0" smtClean="0"/>
              <a:t>Optimální vytížení je jedno připouštění nebo odběr spermatu denně</a:t>
            </a:r>
          </a:p>
          <a:p>
            <a:r>
              <a:rPr lang="cs-CZ" b="1" dirty="0" smtClean="0"/>
              <a:t>Mladé hřebce připouštíme nejvíce 3x týdně</a:t>
            </a:r>
          </a:p>
          <a:p>
            <a:r>
              <a:rPr lang="cs-CZ" b="1" dirty="0" smtClean="0"/>
              <a:t>Přílišné využívání vede ke snížení počtu spermií v ejakulátu, což může mít za následek menší pravděpodobnost oplození</a:t>
            </a:r>
          </a:p>
          <a:p>
            <a:pPr marL="0" indent="0">
              <a:buNone/>
            </a:pPr>
            <a:endParaRPr lang="cs-CZ" b="1" dirty="0" smtClean="0"/>
          </a:p>
          <a:p>
            <a:r>
              <a:rPr lang="cs-CZ" b="1" dirty="0" smtClean="0"/>
              <a:t>POKUD PŘIPOUŠTÍME HŘEBCEM BEZ STÁTNÍ LICENCE, PORUŠUJEME ZÁKON O PLEMENITBĚ!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04027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88448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762000" y="6381328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http://zht.voltiz-tlumacov.cz/wp-content/gallery/colato_r/licentovani09a3.jpg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323528" y="18864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/>
              <a:t>Hřebec </a:t>
            </a:r>
            <a:r>
              <a:rPr lang="cs-CZ" sz="2400" b="1" dirty="0" err="1" smtClean="0"/>
              <a:t>Colato</a:t>
            </a:r>
            <a:r>
              <a:rPr lang="cs-CZ" sz="2400" b="1" dirty="0" smtClean="0"/>
              <a:t> –výběr do plemenitby (posouzení exteriéru komisí)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2510175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HYGIENA  PŘIPOUŠTĚNÍ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141168"/>
          </a:xfrm>
        </p:spPr>
        <p:txBody>
          <a:bodyPr>
            <a:normAutofit fontScale="92500" lnSpcReduction="20000"/>
          </a:bodyPr>
          <a:lstStyle/>
          <a:p>
            <a:r>
              <a:rPr lang="cs-CZ" b="1" dirty="0" smtClean="0"/>
              <a:t>U všech hřebců používaných v plemenitbě je nutné průběžně kontrolovat zdravotní stav jejich pohlavních orgánů, aby bylo zamezeno šíření pohlavních chorob</a:t>
            </a:r>
          </a:p>
          <a:p>
            <a:r>
              <a:rPr lang="cs-CZ" b="1" dirty="0" smtClean="0"/>
              <a:t>Hřebci se připouštějí zásadně jen na zdravé klisny, které netrpí hnisavými výtoky z pochvy</a:t>
            </a:r>
          </a:p>
          <a:p>
            <a:r>
              <a:rPr lang="cs-CZ" b="1" dirty="0" smtClean="0"/>
              <a:t>Při odběru a zpracování spermatu pro potřeby inseminace je dodržován vysoký hygienický standard</a:t>
            </a:r>
          </a:p>
          <a:p>
            <a:r>
              <a:rPr lang="cs-CZ" b="1" dirty="0" smtClean="0"/>
              <a:t>Po každém připuštění či odběru ejakulátu musí bezprostředně následovat omytí penisu hřebce dezinfekčním roztokem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81849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99" y="620688"/>
            <a:ext cx="8312647" cy="58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04482" y="6433788"/>
            <a:ext cx="7495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http://zht.voltiz-tlumacov.cz/wp-content/gallery/provoz/provoz023.jpg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93299" y="159023"/>
            <a:ext cx="9025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/>
              <a:t>Optimální vytížení je jedno připouštění nebo odběr spermatu denně</a:t>
            </a:r>
          </a:p>
        </p:txBody>
      </p:sp>
    </p:spTree>
    <p:extLst>
      <p:ext uri="{BB962C8B-B14F-4D97-AF65-F5344CB8AC3E}">
        <p14:creationId xmlns:p14="http://schemas.microsoft.com/office/powerpoint/2010/main" val="6245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KONTROLNÍ  OTÁZKY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506916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cs-CZ" b="1" dirty="0" smtClean="0"/>
              <a:t>Charakterizujte chov plemenných hřebců.</a:t>
            </a:r>
          </a:p>
          <a:p>
            <a:pPr marL="514350" indent="-514350">
              <a:buAutoNum type="arabicPeriod"/>
            </a:pPr>
            <a:r>
              <a:rPr lang="cs-CZ" b="1" dirty="0" smtClean="0"/>
              <a:t>Co víte o plodnosti hřebců?</a:t>
            </a:r>
          </a:p>
          <a:p>
            <a:pPr marL="514350" indent="-514350">
              <a:buAutoNum type="arabicPeriod"/>
            </a:pPr>
            <a:r>
              <a:rPr lang="cs-CZ" b="1" dirty="0" smtClean="0"/>
              <a:t>Popište výživu a krmení plemenných hřebců.</a:t>
            </a:r>
          </a:p>
          <a:p>
            <a:pPr marL="514350" indent="-514350">
              <a:buAutoNum type="arabicPeriod"/>
            </a:pPr>
            <a:r>
              <a:rPr lang="cs-CZ" b="1" dirty="0" smtClean="0"/>
              <a:t>Jakým způsobem jsou plemenní hřebci ustájeni?</a:t>
            </a:r>
          </a:p>
          <a:p>
            <a:pPr marL="514350" indent="-514350">
              <a:buAutoNum type="arabicPeriod"/>
            </a:pPr>
            <a:r>
              <a:rPr lang="cs-CZ" b="1" dirty="0" smtClean="0"/>
              <a:t>Zdůvodněte potřebu pohybu a pracovního využití plemenných hřebců.</a:t>
            </a:r>
          </a:p>
          <a:p>
            <a:pPr marL="514350" indent="-514350">
              <a:buAutoNum type="arabicPeriod"/>
            </a:pPr>
            <a:r>
              <a:rPr lang="cs-CZ" b="1" dirty="0" smtClean="0"/>
              <a:t>Jak využíváme hřebce v plemenitbě?</a:t>
            </a:r>
          </a:p>
          <a:p>
            <a:pPr marL="514350" indent="-514350">
              <a:buAutoNum type="arabicPeriod"/>
            </a:pPr>
            <a:r>
              <a:rPr lang="cs-CZ" b="1" dirty="0" smtClean="0"/>
              <a:t>Vysvětlete otázku hygieny připouštění koní. 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8003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b="1" dirty="0" smtClean="0"/>
              <a:t>Doc. Ing. MIŠKOVSKÝ, Zdeněk, CSc., Ing. HAŠTABA, Zdeněk, CSc., Ing. </a:t>
            </a:r>
            <a:r>
              <a:rPr lang="cs-CZ" sz="2800" b="1" dirty="0"/>
              <a:t>MÜLLEROVÁ, </a:t>
            </a:r>
            <a:r>
              <a:rPr lang="cs-CZ" sz="2800" b="1" dirty="0" smtClean="0"/>
              <a:t>Marie, Ing. ROZMAN, Josef, CSc., Ing. SLAVÍK, Jaroslav, Ing. VANĚK, Dušan: Chov zvířat 2 </a:t>
            </a:r>
            <a:r>
              <a:rPr lang="cs-CZ" sz="2800" b="1" dirty="0"/>
              <a:t>– celostátní učebnice pro střední zemědělské školy. </a:t>
            </a:r>
            <a:r>
              <a:rPr lang="cs-CZ" sz="2800" b="1" dirty="0" smtClean="0"/>
              <a:t>Vydavatelství CREDIT, Praha, 1995, </a:t>
            </a:r>
            <a:r>
              <a:rPr lang="cs-CZ" sz="2800" b="1" dirty="0"/>
              <a:t>vydání </a:t>
            </a:r>
            <a:r>
              <a:rPr lang="cs-CZ" sz="2800" b="1" dirty="0" smtClean="0"/>
              <a:t>1.</a:t>
            </a:r>
            <a:endParaRPr lang="cs-CZ" sz="2800" b="1" dirty="0"/>
          </a:p>
          <a:p>
            <a:r>
              <a:rPr lang="cs-CZ" sz="2800" b="1" dirty="0" smtClean="0"/>
              <a:t>Ostatní </a:t>
            </a:r>
            <a:r>
              <a:rPr lang="cs-CZ" sz="2800" b="1" dirty="0"/>
              <a:t>objekty a text je vlastní originální tvorbou autora nebo jsou součástí softwaru Microsoft</a:t>
            </a:r>
            <a:r>
              <a:rPr lang="cs-CZ" sz="2800" b="1" baseline="30000" dirty="0"/>
              <a:t>®</a:t>
            </a:r>
            <a:r>
              <a:rPr lang="cs-CZ" sz="2800" b="1" dirty="0"/>
              <a:t> Office 2010</a:t>
            </a:r>
          </a:p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  <a:p>
            <a:endParaRPr lang="cs-CZ" sz="2800" dirty="0"/>
          </a:p>
          <a:p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89891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Materiál je určen pro bezplatné používání pro potřeby výuky a vzdělávání na všech typech škol a školských zařízeních.</a:t>
            </a:r>
          </a:p>
          <a:p>
            <a:r>
              <a:rPr lang="cs-CZ" b="1" dirty="0" smtClean="0"/>
              <a:t>Jakékoliv další využití podléhá autorskému zákonu.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201640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5" y="1053333"/>
            <a:ext cx="5886450" cy="5472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628774" y="222336"/>
            <a:ext cx="5886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/>
              <a:t>K jejich chovu se musí přistupovat </a:t>
            </a:r>
            <a:r>
              <a:rPr lang="cs-CZ" sz="2400" b="1" dirty="0" smtClean="0"/>
              <a:t>individuálně, každý z nich je osobností… </a:t>
            </a:r>
            <a:endParaRPr lang="cs-CZ" sz="2400" b="1" dirty="0"/>
          </a:p>
        </p:txBody>
      </p:sp>
      <p:sp>
        <p:nvSpPr>
          <p:cNvPr id="3" name="TextovéPole 2"/>
          <p:cNvSpPr txBox="1"/>
          <p:nvPr/>
        </p:nvSpPr>
        <p:spPr>
          <a:xfrm>
            <a:off x="1628775" y="6488668"/>
            <a:ext cx="5401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http://icscr.cz/images/hrebci_andy.jpg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0055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PLODNOST  PLEMENNÝCH  HŘEBCŮ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97152"/>
          </a:xfrm>
        </p:spPr>
        <p:txBody>
          <a:bodyPr>
            <a:normAutofit/>
          </a:bodyPr>
          <a:lstStyle/>
          <a:p>
            <a:r>
              <a:rPr lang="cs-CZ" b="1" dirty="0" smtClean="0"/>
              <a:t>Nástup </a:t>
            </a:r>
            <a:r>
              <a:rPr lang="cs-CZ" b="1" u="sng" dirty="0" smtClean="0"/>
              <a:t>pohlavní dospělosti</a:t>
            </a:r>
            <a:r>
              <a:rPr lang="cs-CZ" b="1" dirty="0" smtClean="0"/>
              <a:t> je u hřebečků kolem jednoho roku, proto je nezbytné chovat je od klisniček zvlášť již po odstavu</a:t>
            </a:r>
          </a:p>
          <a:p>
            <a:r>
              <a:rPr lang="cs-CZ" b="1" dirty="0" smtClean="0"/>
              <a:t>Schopnost oplození je již v 1,5 roce</a:t>
            </a:r>
          </a:p>
          <a:p>
            <a:r>
              <a:rPr lang="cs-CZ" b="1" dirty="0" smtClean="0"/>
              <a:t>K chovu využíváme hřebce v </a:t>
            </a:r>
            <a:r>
              <a:rPr lang="cs-CZ" b="1" u="sng" dirty="0" smtClean="0"/>
              <a:t>chovatelské</a:t>
            </a:r>
            <a:r>
              <a:rPr lang="cs-CZ" b="1" dirty="0" smtClean="0"/>
              <a:t> </a:t>
            </a:r>
            <a:r>
              <a:rPr lang="cs-CZ" b="1" u="sng" dirty="0" smtClean="0"/>
              <a:t>dospělosti</a:t>
            </a:r>
            <a:r>
              <a:rPr lang="cs-CZ" b="1" dirty="0" smtClean="0"/>
              <a:t>, teplokrevníky od 4 let věku, chladnokrevníky od 3 let věku</a:t>
            </a:r>
          </a:p>
          <a:p>
            <a:r>
              <a:rPr lang="cs-CZ" b="1" dirty="0" smtClean="0"/>
              <a:t>Vždy však dostatečně vyspělé, po absolvování výkonnostních zkoušek a se státní licencí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1114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076" y="1570444"/>
            <a:ext cx="7240424" cy="4819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191504" y="260648"/>
            <a:ext cx="72049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/>
              <a:t>Plemenné hřebce využíváme </a:t>
            </a:r>
            <a:r>
              <a:rPr lang="cs-CZ" sz="2400" b="1" dirty="0"/>
              <a:t>dostatečně vyspělé, po absolvování výkonnostních zkoušek a se státní </a:t>
            </a:r>
            <a:r>
              <a:rPr lang="cs-CZ" sz="2400" b="1" dirty="0" smtClean="0"/>
              <a:t>licencí - </a:t>
            </a:r>
            <a:r>
              <a:rPr lang="cs-CZ" sz="2400" b="1" u="sng" dirty="0" smtClean="0"/>
              <a:t>skok ve volnosti</a:t>
            </a:r>
            <a:endParaRPr lang="cs-CZ" sz="24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971600" y="642440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http://www.studbookcs.cz/plemenici10/images/1cry-for-me-skok-foto-renata.jpg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33653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PLODNOST  PLEMENNÝCH  HŘEBCŮ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r>
              <a:rPr lang="cs-CZ" b="1" u="sng" dirty="0" smtClean="0"/>
              <a:t>Tělesná dospělost</a:t>
            </a:r>
            <a:r>
              <a:rPr lang="cs-CZ" b="1" dirty="0" smtClean="0"/>
              <a:t> nastupuje ve věku 4 až 5 let</a:t>
            </a:r>
          </a:p>
          <a:p>
            <a:r>
              <a:rPr lang="cs-CZ" b="1" dirty="0" smtClean="0"/>
              <a:t>Schopnost plodnosti setrvává u chladnokrevníků do 15 let stáří,</a:t>
            </a:r>
            <a:r>
              <a:rPr lang="cs-CZ" dirty="0" smtClean="0"/>
              <a:t> </a:t>
            </a:r>
            <a:r>
              <a:rPr lang="cs-CZ" b="1" dirty="0" smtClean="0"/>
              <a:t>u teplokrevných do 18 až 20 let</a:t>
            </a:r>
          </a:p>
          <a:p>
            <a:r>
              <a:rPr lang="cs-CZ" b="1" dirty="0" smtClean="0"/>
              <a:t>Nejdéle vykazují vysokou plodnost hřebci arabští, lipičtí a starokladrubští - až do 25 let</a:t>
            </a:r>
          </a:p>
        </p:txBody>
      </p:sp>
    </p:spTree>
    <p:extLst>
      <p:ext uri="{BB962C8B-B14F-4D97-AF65-F5344CB8AC3E}">
        <p14:creationId xmlns:p14="http://schemas.microsoft.com/office/powerpoint/2010/main" val="167938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2651"/>
            <a:ext cx="7880853" cy="525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763688" y="6381328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3"/>
              </a:rPr>
              <a:t>http://www.trawelstud.com/foto/portrety/trawel-rival-03.jpg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827584" y="332656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/>
              <a:t>Plodnost je </a:t>
            </a:r>
            <a:r>
              <a:rPr lang="cs-CZ" sz="2400" b="1" dirty="0"/>
              <a:t>ovlivněna plemenem, pohlavní aktivitou, zdravotním stavem a věkem</a:t>
            </a:r>
          </a:p>
        </p:txBody>
      </p:sp>
    </p:spTree>
    <p:extLst>
      <p:ext uri="{BB962C8B-B14F-4D97-AF65-F5344CB8AC3E}">
        <p14:creationId xmlns:p14="http://schemas.microsoft.com/office/powerpoint/2010/main" val="3939473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PLODNOST  </a:t>
            </a:r>
            <a:r>
              <a:rPr lang="cs-CZ" b="1" dirty="0"/>
              <a:t>PLEMENNÝCH  HŘEBCŮ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Je ovlivněna plemenem, pohlavní aktivitou, zdravotním stavem a věkem</a:t>
            </a:r>
          </a:p>
          <a:p>
            <a:r>
              <a:rPr lang="cs-CZ" b="1" dirty="0" smtClean="0"/>
              <a:t>Z vnějších činitelů má velký vliv výživa hlavně ve vztahu k tvorbě kvalitního spermatu</a:t>
            </a:r>
          </a:p>
          <a:p>
            <a:r>
              <a:rPr lang="cs-CZ" b="1" dirty="0" smtClean="0"/>
              <a:t>Hlavně přítomnost bílkovin a aminokyselin, vitamínů A, D a E, z minerálních prvků pak Ca, P, I, </a:t>
            </a:r>
            <a:r>
              <a:rPr lang="cs-CZ" b="1" dirty="0" err="1" smtClean="0"/>
              <a:t>Cu</a:t>
            </a:r>
            <a:r>
              <a:rPr lang="cs-CZ" b="1" dirty="0" smtClean="0"/>
              <a:t> a </a:t>
            </a:r>
            <a:r>
              <a:rPr lang="cs-CZ" b="1" dirty="0" err="1" smtClean="0"/>
              <a:t>Zn</a:t>
            </a:r>
            <a:endParaRPr lang="cs-CZ" b="1" dirty="0" smtClean="0"/>
          </a:p>
          <a:p>
            <a:r>
              <a:rPr lang="cs-CZ" b="1" dirty="0" smtClean="0"/>
              <a:t>Je nutné zajištění kontrolovatelného pohybu</a:t>
            </a:r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18522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11560" y="116632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/>
              <a:t>Hřebci často sportují – tím navyšují svoji plemennou hodnotu</a:t>
            </a:r>
            <a:endParaRPr lang="cs-CZ" sz="2400" b="1" dirty="0"/>
          </a:p>
        </p:txBody>
      </p:sp>
      <p:sp>
        <p:nvSpPr>
          <p:cNvPr id="3" name="TextovéPole 2"/>
          <p:cNvSpPr txBox="1"/>
          <p:nvPr/>
        </p:nvSpPr>
        <p:spPr>
          <a:xfrm>
            <a:off x="762000" y="6448053"/>
            <a:ext cx="777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2"/>
              </a:rPr>
              <a:t>http://www.al-kham-sa.wz.cz/staj/fotky/EtymirBohunoviceV-2012-1.jpg</a:t>
            </a:r>
            <a:endParaRPr lang="cs-CZ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04" y="733053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2890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5695</TotalTime>
  <Words>905</Words>
  <Application>Microsoft Office PowerPoint</Application>
  <PresentationFormat>Předvádění na obrazovce (4:3)</PresentationFormat>
  <Paragraphs>92</Paragraphs>
  <Slides>26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27" baseType="lpstr">
      <vt:lpstr>Motiv sady Office</vt:lpstr>
      <vt:lpstr>CHOV  PLEMENNÝCH  HŘEBCŮ</vt:lpstr>
      <vt:lpstr>CHOV  PLEMENNÝCH  HŘEBCŮ</vt:lpstr>
      <vt:lpstr>Prezentace aplikace PowerPoint</vt:lpstr>
      <vt:lpstr>PLODNOST  PLEMENNÝCH  HŘEBCŮ</vt:lpstr>
      <vt:lpstr>Prezentace aplikace PowerPoint</vt:lpstr>
      <vt:lpstr>PLODNOST  PLEMENNÝCH  HŘEBCŮ</vt:lpstr>
      <vt:lpstr>Prezentace aplikace PowerPoint</vt:lpstr>
      <vt:lpstr>PLODNOST  PLEMENNÝCH  HŘEBCŮ</vt:lpstr>
      <vt:lpstr>Prezentace aplikace PowerPoint</vt:lpstr>
      <vt:lpstr>PLODNOST  PLEMENNÝCH  HŘEBCŮ</vt:lpstr>
      <vt:lpstr>Prezentace aplikace PowerPoint</vt:lpstr>
      <vt:lpstr>VÝŽIVA  A  KRMENÍ   PLEMENNÝCH  HŘEBCŮ</vt:lpstr>
      <vt:lpstr>Prezentace aplikace PowerPoint</vt:lpstr>
      <vt:lpstr>USTÁJENÍ  PLEMENNÝCH  HŘEBCŮ</vt:lpstr>
      <vt:lpstr>Prezentace aplikace PowerPoint</vt:lpstr>
      <vt:lpstr>Prezentace aplikace PowerPoint</vt:lpstr>
      <vt:lpstr>Prezentace aplikace PowerPoint</vt:lpstr>
      <vt:lpstr>POHYB  A  PRACOVNÍ  VYUŽITÍ  PLEMENNÝCH  HŘEBCŮ</vt:lpstr>
      <vt:lpstr>Prezentace aplikace PowerPoint</vt:lpstr>
      <vt:lpstr>VYUŽITÍ  HŘEBCŮ  V  PLEMENITBĚ</vt:lpstr>
      <vt:lpstr>Prezentace aplikace PowerPoint</vt:lpstr>
      <vt:lpstr>HYGIENA  PŘIPOUŠTĚNÍ</vt:lpstr>
      <vt:lpstr>Prezentace aplikace PowerPoint</vt:lpstr>
      <vt:lpstr>KONTROLNÍ  OTÁZKY</vt:lpstr>
      <vt:lpstr>Použité zdroje</vt:lpstr>
      <vt:lpstr>Použití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Pšenice obecná</dc:title>
  <cp:lastModifiedBy>PC</cp:lastModifiedBy>
  <cp:revision>281</cp:revision>
  <dcterms:modified xsi:type="dcterms:W3CDTF">2013-06-30T14:16:57Z</dcterms:modified>
  <cp:contentStatus/>
</cp:coreProperties>
</file>