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57" r:id="rId4"/>
    <p:sldId id="258" r:id="rId5"/>
    <p:sldId id="265" r:id="rId6"/>
    <p:sldId id="264" r:id="rId7"/>
    <p:sldId id="263" r:id="rId8"/>
    <p:sldId id="259" r:id="rId9"/>
    <p:sldId id="261" r:id="rId10"/>
    <p:sldId id="262" r:id="rId11"/>
    <p:sldId id="266" r:id="rId12"/>
    <p:sldId id="260" r:id="rId13"/>
    <p:sldId id="267" r:id="rId14"/>
    <p:sldId id="270" r:id="rId15"/>
    <p:sldId id="268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C22D"/>
    <a:srgbClr val="4636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F3E54-317A-42BC-B8D9-36D174AC1960}" type="datetimeFigureOut">
              <a:rPr lang="cs-CZ" smtClean="0"/>
              <a:t>27.10.2012</a:t>
            </a:fld>
            <a:endParaRPr lang="cs-CZ" dirty="0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6F4F10-9C48-4B07-8080-9E85B8AC3A91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32" name="Obdélník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Obdélník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Obdélník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Obdélník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Obdélník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56" name="Obdélník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Obdélník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Obdélník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Obdélník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F3E54-317A-42BC-B8D9-36D174AC1960}" type="datetimeFigureOut">
              <a:rPr lang="cs-CZ" smtClean="0"/>
              <a:t>27.10.2012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6F4F10-9C48-4B07-8080-9E85B8AC3A91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F3E54-317A-42BC-B8D9-36D174AC1960}" type="datetimeFigureOut">
              <a:rPr lang="cs-CZ" smtClean="0"/>
              <a:t>27.10.2012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6F4F10-9C48-4B07-8080-9E85B8AC3A91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F3E54-317A-42BC-B8D9-36D174AC1960}" type="datetimeFigureOut">
              <a:rPr lang="cs-CZ" smtClean="0"/>
              <a:t>27.10.2012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6F4F10-9C48-4B07-8080-9E85B8AC3A91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Volný tvar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Volný tvar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Volný tvar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Volný tvar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Volný tvar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Volný tvar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Volný tvar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Volný tvar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Volný tvar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Volný tvar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Volný tvar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Volný tvar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Volný tvar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Volný tvar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F3E54-317A-42BC-B8D9-36D174AC1960}" type="datetimeFigureOut">
              <a:rPr lang="cs-CZ" smtClean="0"/>
              <a:t>27.10.2012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6F4F10-9C48-4B07-8080-9E85B8AC3A91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bdélník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Obdélník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Obdélník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Obdélník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F3E54-317A-42BC-B8D9-36D174AC1960}" type="datetimeFigureOut">
              <a:rPr lang="cs-CZ" smtClean="0"/>
              <a:t>27.10.2012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6F4F10-9C48-4B07-8080-9E85B8AC3A91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délník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F3E54-317A-42BC-B8D9-36D174AC1960}" type="datetimeFigureOut">
              <a:rPr lang="cs-CZ" smtClean="0"/>
              <a:t>27.10.2012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6F4F10-9C48-4B07-8080-9E85B8AC3A91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6" name="Obdélník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Obdélník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Obdélník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Obdélník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Obdélník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Obdélník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Obdélník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Obdélník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Obdélník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F3E54-317A-42BC-B8D9-36D174AC1960}" type="datetimeFigureOut">
              <a:rPr lang="cs-CZ" smtClean="0"/>
              <a:t>27.10.2012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6F4F10-9C48-4B07-8080-9E85B8AC3A91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F3E54-317A-42BC-B8D9-36D174AC1960}" type="datetimeFigureOut">
              <a:rPr lang="cs-CZ" smtClean="0"/>
              <a:t>27.10.2012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6F4F10-9C48-4B07-8080-9E85B8AC3A91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F3E54-317A-42BC-B8D9-36D174AC1960}" type="datetimeFigureOut">
              <a:rPr lang="cs-CZ" smtClean="0"/>
              <a:t>27.10.2012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6F4F10-9C48-4B07-8080-9E85B8AC3A91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Přímá spojnice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Skupina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Přímá spojnice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Přímá spojnice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dirty="0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grpSp>
        <p:nvGrpSpPr>
          <p:cNvPr id="14" name="Skupina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Přímá spojnice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nice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Skupina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Přímá spojnice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Přímá spojnice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Přímá spojnice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A1F3E54-317A-42BC-B8D9-36D174AC1960}" type="datetimeFigureOut">
              <a:rPr lang="cs-CZ" smtClean="0"/>
              <a:t>27.10.2012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76F4F10-9C48-4B07-8080-9E85B8AC3A91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bdélník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bdélník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Obdélník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Obdélník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Obdélník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Obdélník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Obdélník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Obdélník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A1F3E54-317A-42BC-B8D9-36D174AC1960}" type="datetimeFigureOut">
              <a:rPr lang="cs-CZ" smtClean="0"/>
              <a:t>27.10.2012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cs-CZ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76F4F10-9C48-4B07-8080-9E85B8AC3A91}" type="slidenum">
              <a:rPr lang="cs-CZ" smtClean="0"/>
              <a:t>‹#›</a:t>
            </a:fld>
            <a:endParaRPr lang="cs-CZ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Ochranné prvky bankovek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295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Bavlněná vlákna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024" y="2960340"/>
            <a:ext cx="5742432" cy="2628900"/>
          </a:xfrm>
        </p:spPr>
      </p:pic>
      <p:pic>
        <p:nvPicPr>
          <p:cNvPr id="6" name="Zástupný symbol pro obsah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06" t="59725" r="85376" b="25959"/>
          <a:stretch/>
        </p:blipFill>
        <p:spPr>
          <a:xfrm>
            <a:off x="853812" y="3563096"/>
            <a:ext cx="2625104" cy="26810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Nadpis 1"/>
          <p:cNvSpPr txBox="1">
            <a:spLocks/>
          </p:cNvSpPr>
          <p:nvPr/>
        </p:nvSpPr>
        <p:spPr>
          <a:xfrm>
            <a:off x="1051992" y="1421160"/>
            <a:ext cx="7696472" cy="223224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cs-CZ" sz="2600" dirty="0" smtClean="0"/>
              <a:t>Barevná bavlněná vlákna jsou zapuštěna do papíru již při výrobě. Nejlépe viditelná jsou na nepotištěné ploše.</a:t>
            </a: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82740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Iridiscentní pruh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824436"/>
            <a:ext cx="5742432" cy="2628900"/>
          </a:xfrm>
        </p:spPr>
      </p:pic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462" t="24813" r="7682" b="11134"/>
          <a:stretch/>
        </p:blipFill>
        <p:spPr>
          <a:xfrm rot="5400000">
            <a:off x="5170275" y="3410388"/>
            <a:ext cx="3020737" cy="1913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HeroicExtremeLeftFacing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Nadpis 1"/>
          <p:cNvSpPr txBox="1">
            <a:spLocks/>
          </p:cNvSpPr>
          <p:nvPr/>
        </p:nvSpPr>
        <p:spPr>
          <a:xfrm>
            <a:off x="1051992" y="1421160"/>
            <a:ext cx="7552456" cy="223224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cs-CZ" sz="2600" dirty="0" smtClean="0"/>
              <a:t>Duhově lesklý pruh v pravé části bankovky. U starších vzorů jen rovný, u novějších vzorovaný s uvedením nominální hodnoty. </a:t>
            </a:r>
          </a:p>
          <a:p>
            <a:r>
              <a:rPr lang="cs-CZ" sz="2600" dirty="0" smtClean="0"/>
              <a:t>Při sklopení bankovky získává zlatavý až namodralý odstín. </a:t>
            </a: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169495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Sériové číslo bankovky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4003"/>
          <a:stretch/>
        </p:blipFill>
        <p:spPr>
          <a:xfrm>
            <a:off x="1691680" y="2978731"/>
            <a:ext cx="6096000" cy="3474605"/>
          </a:xfrm>
        </p:spPr>
      </p:pic>
      <p:sp>
        <p:nvSpPr>
          <p:cNvPr id="5" name="Nadpis 1"/>
          <p:cNvSpPr txBox="1">
            <a:spLocks/>
          </p:cNvSpPr>
          <p:nvPr/>
        </p:nvSpPr>
        <p:spPr>
          <a:xfrm>
            <a:off x="1051992" y="1421160"/>
            <a:ext cx="7920880" cy="223224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cs-CZ" sz="2600" dirty="0" smtClean="0"/>
              <a:t>Každá bankovka nese originální sériové číslo. Je vytištěné na rubové straně technikou tisku z výšky. </a:t>
            </a: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104563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Shrnutí:</a:t>
            </a:r>
            <a:endParaRPr lang="cs-CZ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899592" y="1362472"/>
            <a:ext cx="7772400" cy="170648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marL="457200" indent="-457200">
              <a:buFont typeface="Wingdings"/>
              <a:buChar char=""/>
            </a:pPr>
            <a:r>
              <a:rPr lang="cs-CZ" sz="2600" dirty="0" smtClean="0"/>
              <a:t>vodoznak  </a:t>
            </a:r>
            <a:r>
              <a:rPr lang="cs-CZ" sz="2600" dirty="0" smtClean="0">
                <a:sym typeface="Wingdings"/>
              </a:rPr>
              <a:t> </a:t>
            </a:r>
            <a:r>
              <a:rPr lang="cs-CZ" sz="2600" dirty="0" smtClean="0"/>
              <a:t>soutisková značka  </a:t>
            </a:r>
          </a:p>
          <a:p>
            <a:pPr marL="457200" indent="-457200">
              <a:buFont typeface="Wingdings"/>
              <a:buChar char=""/>
            </a:pPr>
            <a:r>
              <a:rPr lang="cs-CZ" sz="2600" dirty="0" smtClean="0"/>
              <a:t>proměnlivá barva  </a:t>
            </a:r>
            <a:r>
              <a:rPr lang="cs-CZ" sz="2600" dirty="0" smtClean="0">
                <a:sym typeface="Wingdings"/>
              </a:rPr>
              <a:t></a:t>
            </a:r>
            <a:r>
              <a:rPr lang="cs-CZ" sz="2600" dirty="0" smtClean="0"/>
              <a:t> okénkový proužek  </a:t>
            </a:r>
          </a:p>
          <a:p>
            <a:r>
              <a:rPr lang="cs-CZ" sz="2600" dirty="0" smtClean="0">
                <a:sym typeface="Wingdings"/>
              </a:rPr>
              <a:t></a:t>
            </a:r>
            <a:r>
              <a:rPr lang="cs-CZ" sz="2600" dirty="0" smtClean="0"/>
              <a:t> mikrotext  </a:t>
            </a:r>
            <a:r>
              <a:rPr lang="cs-CZ" sz="2600" dirty="0" smtClean="0">
                <a:sym typeface="Wingdings"/>
              </a:rPr>
              <a:t></a:t>
            </a:r>
            <a:r>
              <a:rPr lang="cs-CZ" sz="2600" dirty="0" smtClean="0"/>
              <a:t> skrytý obrazec  </a:t>
            </a:r>
            <a:r>
              <a:rPr lang="cs-CZ" sz="2600" dirty="0" smtClean="0">
                <a:sym typeface="Wingdings"/>
              </a:rPr>
              <a:t></a:t>
            </a:r>
            <a:r>
              <a:rPr lang="cs-CZ" sz="2600" dirty="0" smtClean="0"/>
              <a:t> bavlněná vlákna  </a:t>
            </a:r>
            <a:r>
              <a:rPr lang="cs-CZ" sz="2600" dirty="0" smtClean="0">
                <a:sym typeface="Wingdings"/>
              </a:rPr>
              <a:t> </a:t>
            </a:r>
            <a:r>
              <a:rPr lang="cs-CZ" sz="2600" dirty="0" smtClean="0"/>
              <a:t>iridiscentní pruh</a:t>
            </a:r>
            <a:endParaRPr lang="cs-CZ" sz="26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912" y="3429000"/>
            <a:ext cx="5742432" cy="2628900"/>
          </a:xfrm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2339752" y="4581128"/>
            <a:ext cx="561853" cy="57606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cs-CZ" b="1" dirty="0" smtClean="0">
                <a:solidFill>
                  <a:schemeClr val="bg1"/>
                </a:solidFill>
                <a:sym typeface="Wingdings"/>
              </a:rPr>
              <a:t>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3392519" y="3651772"/>
            <a:ext cx="561853" cy="57606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cs-CZ" b="1" dirty="0" smtClean="0">
                <a:solidFill>
                  <a:schemeClr val="bg1"/>
                </a:solidFill>
                <a:sym typeface="Wingdings"/>
              </a:rPr>
              <a:t>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4223939" y="3515425"/>
            <a:ext cx="561853" cy="57606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cs-CZ" b="1" dirty="0" smtClean="0">
                <a:solidFill>
                  <a:schemeClr val="bg1"/>
                </a:solidFill>
                <a:sym typeface="Wingdings"/>
              </a:rPr>
              <a:t>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10" name="Nadpis 1"/>
          <p:cNvSpPr txBox="1">
            <a:spLocks/>
          </p:cNvSpPr>
          <p:nvPr/>
        </p:nvSpPr>
        <p:spPr>
          <a:xfrm>
            <a:off x="4932040" y="5085184"/>
            <a:ext cx="561853" cy="57606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cs-CZ" b="1" dirty="0" smtClean="0">
                <a:solidFill>
                  <a:schemeClr val="bg1"/>
                </a:solidFill>
                <a:sym typeface="Wingdings"/>
              </a:rPr>
              <a:t>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11" name="Nadpis 1"/>
          <p:cNvSpPr txBox="1">
            <a:spLocks/>
          </p:cNvSpPr>
          <p:nvPr/>
        </p:nvSpPr>
        <p:spPr>
          <a:xfrm>
            <a:off x="6778026" y="4214903"/>
            <a:ext cx="674293" cy="576065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cs-CZ" b="1" dirty="0" smtClean="0">
                <a:solidFill>
                  <a:schemeClr val="bg1"/>
                </a:solidFill>
                <a:sym typeface="Wingdings"/>
              </a:rPr>
              <a:t>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12" name="Nadpis 1"/>
          <p:cNvSpPr txBox="1">
            <a:spLocks/>
          </p:cNvSpPr>
          <p:nvPr/>
        </p:nvSpPr>
        <p:spPr>
          <a:xfrm>
            <a:off x="6890466" y="5373216"/>
            <a:ext cx="561853" cy="57606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cs-CZ" b="1" dirty="0" smtClean="0">
                <a:solidFill>
                  <a:schemeClr val="bg1"/>
                </a:solidFill>
                <a:sym typeface="Wingdings"/>
              </a:rPr>
              <a:t>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13" name="Nadpis 1"/>
          <p:cNvSpPr txBox="1">
            <a:spLocks/>
          </p:cNvSpPr>
          <p:nvPr/>
        </p:nvSpPr>
        <p:spPr>
          <a:xfrm>
            <a:off x="1907704" y="5373216"/>
            <a:ext cx="561853" cy="57606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cs-CZ" b="1" dirty="0" smtClean="0">
                <a:solidFill>
                  <a:schemeClr val="bg1"/>
                </a:solidFill>
                <a:sym typeface="Wingdings"/>
              </a:rPr>
              <a:t>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14" name="Nadpis 1"/>
          <p:cNvSpPr txBox="1">
            <a:spLocks/>
          </p:cNvSpPr>
          <p:nvPr/>
        </p:nvSpPr>
        <p:spPr>
          <a:xfrm>
            <a:off x="6489873" y="3371052"/>
            <a:ext cx="561853" cy="57606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cs-CZ" b="1" dirty="0" smtClean="0">
                <a:solidFill>
                  <a:schemeClr val="bg1"/>
                </a:solidFill>
                <a:sym typeface="Wingdings"/>
              </a:rPr>
              <a:t></a:t>
            </a:r>
            <a:endParaRPr lang="cs-CZ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4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 smtClean="0"/>
              <a:t>Postup kontroly pravosti bankovky:</a:t>
            </a:r>
            <a:endParaRPr lang="cs-CZ" sz="32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899592" y="1268079"/>
            <a:ext cx="7772400" cy="5329273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marL="457200" indent="-457200">
              <a:buFont typeface="Wingdings"/>
              <a:buChar char=""/>
            </a:pPr>
            <a:r>
              <a:rPr lang="cs-CZ" sz="2600" b="1" dirty="0" smtClean="0"/>
              <a:t>bankovku vezměte do prstů</a:t>
            </a:r>
          </a:p>
          <a:p>
            <a:r>
              <a:rPr lang="cs-CZ" sz="2600" dirty="0" smtClean="0">
                <a:sym typeface="Wingdings"/>
              </a:rPr>
              <a:t>   - papír je specifický na omak</a:t>
            </a:r>
          </a:p>
          <a:p>
            <a:r>
              <a:rPr lang="cs-CZ" sz="2600" dirty="0">
                <a:sym typeface="Wingdings"/>
              </a:rPr>
              <a:t> </a:t>
            </a:r>
            <a:r>
              <a:rPr lang="cs-CZ" sz="2600" dirty="0" smtClean="0">
                <a:sym typeface="Wingdings"/>
              </a:rPr>
              <a:t>  - bankovka není hladká, je možné rozeznat    </a:t>
            </a:r>
          </a:p>
          <a:p>
            <a:r>
              <a:rPr lang="cs-CZ" sz="2600" dirty="0">
                <a:sym typeface="Wingdings"/>
              </a:rPr>
              <a:t> </a:t>
            </a:r>
            <a:r>
              <a:rPr lang="cs-CZ" sz="2600" dirty="0" smtClean="0">
                <a:sym typeface="Wingdings"/>
              </a:rPr>
              <a:t>    části tištěné hlubotiskem </a:t>
            </a:r>
            <a:endParaRPr lang="cs-CZ" sz="2600" dirty="0">
              <a:sym typeface="Wingdings"/>
            </a:endParaRPr>
          </a:p>
          <a:p>
            <a:pPr marL="457200" indent="-457200">
              <a:buFont typeface="Wingdings"/>
              <a:buChar char=""/>
            </a:pPr>
            <a:r>
              <a:rPr lang="cs-CZ" sz="2600" b="1" dirty="0" smtClean="0">
                <a:sym typeface="Wingdings"/>
              </a:rPr>
              <a:t>bankovku prohlédněte proti světlu</a:t>
            </a:r>
          </a:p>
          <a:p>
            <a:r>
              <a:rPr lang="cs-CZ" sz="2600" dirty="0">
                <a:sym typeface="Wingdings"/>
              </a:rPr>
              <a:t> </a:t>
            </a:r>
            <a:r>
              <a:rPr lang="cs-CZ" sz="2600" dirty="0" smtClean="0">
                <a:sym typeface="Wingdings"/>
              </a:rPr>
              <a:t>  - viditelný je vodoznak a text v proužku</a:t>
            </a:r>
            <a:endParaRPr lang="cs-CZ" sz="2600" dirty="0">
              <a:sym typeface="Wingdings"/>
            </a:endParaRPr>
          </a:p>
          <a:p>
            <a:r>
              <a:rPr lang="cs-CZ" sz="2600" dirty="0" smtClean="0">
                <a:sym typeface="Wingdings"/>
              </a:rPr>
              <a:t>   - jednotlivé části soutiskové značky na </a:t>
            </a:r>
          </a:p>
          <a:p>
            <a:r>
              <a:rPr lang="cs-CZ" sz="2600" dirty="0">
                <a:sym typeface="Wingdings"/>
              </a:rPr>
              <a:t> </a:t>
            </a:r>
            <a:r>
              <a:rPr lang="cs-CZ" sz="2600" dirty="0" smtClean="0">
                <a:sym typeface="Wingdings"/>
              </a:rPr>
              <a:t>    sebe musí přesně navazovat</a:t>
            </a:r>
            <a:r>
              <a:rPr lang="cs-CZ" sz="2600" dirty="0" smtClean="0"/>
              <a:t>  </a:t>
            </a:r>
          </a:p>
          <a:p>
            <a:pPr marL="457200" indent="-457200">
              <a:buFont typeface="Wingdings"/>
              <a:buChar char=""/>
            </a:pPr>
            <a:r>
              <a:rPr lang="cs-CZ" sz="2600" b="1" dirty="0" smtClean="0"/>
              <a:t>bankovku naklopte</a:t>
            </a:r>
          </a:p>
          <a:p>
            <a:r>
              <a:rPr lang="cs-CZ" sz="2600" dirty="0"/>
              <a:t> </a:t>
            </a:r>
            <a:r>
              <a:rPr lang="cs-CZ" sz="2600" dirty="0" smtClean="0"/>
              <a:t>  - některé části budou měnit barvu </a:t>
            </a:r>
          </a:p>
          <a:p>
            <a:r>
              <a:rPr lang="cs-CZ" sz="2600" dirty="0"/>
              <a:t> </a:t>
            </a:r>
            <a:r>
              <a:rPr lang="cs-CZ" sz="2600" dirty="0" smtClean="0"/>
              <a:t>    (proměnlivá barva, </a:t>
            </a:r>
            <a:r>
              <a:rPr lang="cs-CZ" sz="2600" dirty="0" err="1" smtClean="0"/>
              <a:t>iridiscentní</a:t>
            </a:r>
            <a:r>
              <a:rPr lang="cs-CZ" sz="2600" dirty="0" smtClean="0"/>
              <a:t> pruh)</a:t>
            </a:r>
          </a:p>
          <a:p>
            <a:r>
              <a:rPr lang="cs-CZ" sz="2600" dirty="0"/>
              <a:t> </a:t>
            </a:r>
            <a:r>
              <a:rPr lang="cs-CZ" sz="2600" dirty="0" smtClean="0"/>
              <a:t>  - v políčku na rameni osobnosti je vidět</a:t>
            </a:r>
          </a:p>
          <a:p>
            <a:r>
              <a:rPr lang="cs-CZ" sz="2600" dirty="0" smtClean="0"/>
              <a:t>     skrytý obrazec s hodnotou bankovky</a:t>
            </a:r>
          </a:p>
        </p:txBody>
      </p:sp>
    </p:spTree>
    <p:extLst>
      <p:ext uri="{BB962C8B-B14F-4D97-AF65-F5344CB8AC3E}">
        <p14:creationId xmlns:p14="http://schemas.microsoft.com/office/powerpoint/2010/main" val="65306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Závěrečné informace: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325" lvl="1"/>
            <a:r>
              <a:rPr lang="cs-CZ" b="1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 marL="0" indent="0"/>
            <a:endParaRPr lang="cs-CZ" sz="2200" b="1" dirty="0"/>
          </a:p>
          <a:p>
            <a:pPr marL="822325" lvl="1"/>
            <a:r>
              <a:rPr lang="cs-CZ" b="1" dirty="0"/>
              <a:t>Ostatní objekty a text je vlastní originální tvorbou autora nebo jsou součástí </a:t>
            </a:r>
            <a:r>
              <a:rPr lang="cs-CZ" b="1" smtClean="0"/>
              <a:t>softwaru   </a:t>
            </a:r>
            <a:r>
              <a:rPr lang="cs-CZ" b="1" smtClean="0"/>
              <a:t>Microsoft </a:t>
            </a:r>
            <a:r>
              <a:rPr lang="cs-CZ" b="1" dirty="0"/>
              <a:t>®</a:t>
            </a:r>
            <a:r>
              <a:rPr lang="cs-CZ" b="1" dirty="0" smtClean="0"/>
              <a:t> Office.</a:t>
            </a:r>
            <a:endParaRPr lang="cs-CZ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9435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Ochranné prvky bankovek</a:t>
            </a:r>
            <a:endParaRPr lang="cs-CZ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899592" y="1362472"/>
            <a:ext cx="7772400" cy="523488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marL="457200" indent="-457200">
              <a:buFontTx/>
              <a:buChar char="-"/>
            </a:pPr>
            <a:r>
              <a:rPr lang="cs-CZ" sz="2600" dirty="0"/>
              <a:t>s</a:t>
            </a:r>
            <a:r>
              <a:rPr lang="cs-CZ" sz="2600" dirty="0" smtClean="0"/>
              <a:t>e vznikem prvních peněz se objevila také snaha tyto peníze padělat</a:t>
            </a:r>
          </a:p>
          <a:p>
            <a:pPr marL="457200" indent="-457200">
              <a:buFontTx/>
              <a:buChar char="-"/>
            </a:pPr>
            <a:r>
              <a:rPr lang="cs-CZ" sz="2600" dirty="0" smtClean="0"/>
              <a:t>s rozvojem moderních technologií (laserové tiskárny, skenery,…) jsou padělky dokonalejší a je třeba bankovky chránit speciálními ochrannými prvky</a:t>
            </a:r>
          </a:p>
          <a:p>
            <a:pPr marL="457200" indent="-457200">
              <a:buFontTx/>
              <a:buChar char="-"/>
            </a:pPr>
            <a:r>
              <a:rPr lang="cs-CZ" sz="2600" dirty="0" smtClean="0"/>
              <a:t>bankovky vyšších nominálních hodnot jsou padělány častěji, proto obsahují více ochranných prvků</a:t>
            </a:r>
          </a:p>
          <a:p>
            <a:pPr marL="457200" indent="-457200">
              <a:buFontTx/>
              <a:buChar char="-"/>
            </a:pPr>
            <a:r>
              <a:rPr lang="cs-CZ" sz="2600" dirty="0" smtClean="0"/>
              <a:t>některé ochranné prvky slouží pro laickou kontrolu, jiné jsou utajené a slouží pouze pracovníkům bank (příp. centrální banky)</a:t>
            </a:r>
          </a:p>
        </p:txBody>
      </p:sp>
    </p:spTree>
    <p:extLst>
      <p:ext uri="{BB962C8B-B14F-4D97-AF65-F5344CB8AC3E}">
        <p14:creationId xmlns:p14="http://schemas.microsoft.com/office/powerpoint/2010/main" val="30638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Ochranné prvky bankovek</a:t>
            </a:r>
            <a:endParaRPr lang="cs-CZ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899592" y="1362472"/>
            <a:ext cx="7772400" cy="170648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marL="457200" indent="-457200">
              <a:buFontTx/>
              <a:buChar char="-"/>
            </a:pPr>
            <a:r>
              <a:rPr lang="cs-CZ" sz="2600" dirty="0" smtClean="0"/>
              <a:t>speciální bankovkový papír</a:t>
            </a:r>
          </a:p>
          <a:p>
            <a:pPr marL="457200" indent="-457200">
              <a:buFontTx/>
              <a:buChar char="-"/>
            </a:pPr>
            <a:r>
              <a:rPr lang="cs-CZ" sz="2600" dirty="0"/>
              <a:t>s</a:t>
            </a:r>
            <a:r>
              <a:rPr lang="cs-CZ" sz="2600" dirty="0" smtClean="0"/>
              <a:t>peciální odstíny barev</a:t>
            </a:r>
          </a:p>
          <a:p>
            <a:pPr marL="457200" indent="-457200">
              <a:buFontTx/>
              <a:buChar char="-"/>
            </a:pPr>
            <a:r>
              <a:rPr lang="cs-CZ" sz="2600" dirty="0" smtClean="0"/>
              <a:t>kombinace tiskových technik</a:t>
            </a:r>
            <a:endParaRPr lang="cs-CZ" sz="26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912" y="3429000"/>
            <a:ext cx="5742432" cy="2628900"/>
          </a:xfrm>
        </p:spPr>
      </p:pic>
      <p:sp>
        <p:nvSpPr>
          <p:cNvPr id="3" name="TextovéPole 2"/>
          <p:cNvSpPr txBox="1"/>
          <p:nvPr/>
        </p:nvSpPr>
        <p:spPr>
          <a:xfrm rot="21056642">
            <a:off x="2519021" y="4361348"/>
            <a:ext cx="4533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000" dirty="0" smtClean="0">
                <a:solidFill>
                  <a:schemeClr val="bg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SPECIMEN</a:t>
            </a:r>
            <a:endParaRPr lang="cs-CZ" sz="6000" dirty="0">
              <a:solidFill>
                <a:schemeClr val="bg2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7549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Vodoznak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008" y="3068960"/>
            <a:ext cx="5742432" cy="2628900"/>
          </a:xfrm>
        </p:spPr>
      </p:pic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938" t="11300" r="6111"/>
          <a:stretch/>
        </p:blipFill>
        <p:spPr>
          <a:xfrm rot="5400000">
            <a:off x="1445224" y="3974633"/>
            <a:ext cx="2523079" cy="24343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899592" y="1434480"/>
            <a:ext cx="7772400" cy="1418456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marL="457200" indent="-457200">
              <a:buFontTx/>
              <a:buChar char="-"/>
            </a:pPr>
            <a:r>
              <a:rPr lang="cs-CZ" sz="2600" dirty="0" smtClean="0"/>
              <a:t>umístěn v levé nepotištěné části</a:t>
            </a:r>
          </a:p>
          <a:p>
            <a:pPr marL="457200" indent="-457200">
              <a:buFontTx/>
              <a:buChar char="-"/>
            </a:pPr>
            <a:r>
              <a:rPr lang="cs-CZ" sz="2600" dirty="0" smtClean="0"/>
              <a:t>viditelný proti světlu</a:t>
            </a:r>
          </a:p>
          <a:p>
            <a:pPr marL="457200" indent="-457200">
              <a:buFontTx/>
              <a:buChar char="-"/>
            </a:pPr>
            <a:r>
              <a:rPr lang="cs-CZ" sz="2600" dirty="0" smtClean="0"/>
              <a:t>je na něm portrét osobnosti na bankovce</a:t>
            </a: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361940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Soutisková značka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645024"/>
            <a:ext cx="5742432" cy="2628900"/>
          </a:xfrm>
        </p:spPr>
      </p:pic>
      <p:pic>
        <p:nvPicPr>
          <p:cNvPr id="5" name="Zástupný symbol pro obsah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9" t="2351" r="64114" b="73079"/>
          <a:stretch/>
        </p:blipFill>
        <p:spPr>
          <a:xfrm>
            <a:off x="2660074" y="2322604"/>
            <a:ext cx="1623894" cy="16824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4355976" y="1268760"/>
            <a:ext cx="4483224" cy="223224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cs-CZ" sz="2600" dirty="0" smtClean="0"/>
              <a:t>Jednotlivé části značky jsou naraženy na obou stranách bankovky, při pohledu proti světlu tvoří dohromady nápis ČR.</a:t>
            </a:r>
            <a:endParaRPr lang="cs-CZ" sz="26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317" y="1412776"/>
            <a:ext cx="1667515" cy="16488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15306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Proměnlivá barva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752428"/>
            <a:ext cx="5742432" cy="2628900"/>
          </a:xfrm>
        </p:spPr>
      </p:pic>
      <p:pic>
        <p:nvPicPr>
          <p:cNvPr id="6" name="Zástupný symbol pro obsah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22" t="-527" r="49107" b="64961"/>
          <a:stretch/>
        </p:blipFill>
        <p:spPr>
          <a:xfrm>
            <a:off x="2481746" y="2197894"/>
            <a:ext cx="1928014" cy="18071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Nadpis 1"/>
          <p:cNvSpPr txBox="1">
            <a:spLocks/>
          </p:cNvSpPr>
          <p:nvPr/>
        </p:nvSpPr>
        <p:spPr>
          <a:xfrm>
            <a:off x="5148064" y="1340768"/>
            <a:ext cx="3528392" cy="223224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cs-CZ" sz="2600" dirty="0" smtClean="0"/>
              <a:t>Značka natištěná speciální barvou, která mění při </a:t>
            </a:r>
            <a:r>
              <a:rPr lang="cs-CZ" sz="2600" dirty="0"/>
              <a:t>naklápění </a:t>
            </a:r>
            <a:r>
              <a:rPr lang="cs-CZ" sz="2600" dirty="0" smtClean="0"/>
              <a:t>bankovky odstín.</a:t>
            </a: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376763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 smtClean="0"/>
              <a:t>Okénkový proužek s mikrotextem</a:t>
            </a:r>
            <a:endParaRPr lang="cs-CZ" sz="36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824436"/>
            <a:ext cx="5742432" cy="2628900"/>
          </a:xfrm>
        </p:spPr>
      </p:pic>
      <p:pic>
        <p:nvPicPr>
          <p:cNvPr id="7" name="Zástupný symbol pro obsah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91" t="37386" r="39336" b="47070"/>
          <a:stretch/>
        </p:blipFill>
        <p:spPr>
          <a:xfrm>
            <a:off x="3131840" y="2958349"/>
            <a:ext cx="1872208" cy="19108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Nadpis 1"/>
          <p:cNvSpPr txBox="1">
            <a:spLocks/>
          </p:cNvSpPr>
          <p:nvPr/>
        </p:nvSpPr>
        <p:spPr>
          <a:xfrm>
            <a:off x="899592" y="1268760"/>
            <a:ext cx="7920880" cy="223224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cs-CZ" sz="2600" dirty="0" smtClean="0"/>
              <a:t>Metalický proužek je zapuštěn do papíru, </a:t>
            </a:r>
          </a:p>
          <a:p>
            <a:r>
              <a:rPr lang="cs-CZ" sz="2600" dirty="0" smtClean="0"/>
              <a:t>ze kterého je bankovka vyrobena. Obsahuje mikrotext „ČNB“ a nominální hodnotu bankovky.</a:t>
            </a: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411312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Mikrotext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032348"/>
            <a:ext cx="5742432" cy="2628900"/>
          </a:xfrm>
        </p:spPr>
      </p:pic>
      <p:pic>
        <p:nvPicPr>
          <p:cNvPr id="6" name="Zástupný symbol pro obsah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27" t="21652" b="37242"/>
          <a:stretch/>
        </p:blipFill>
        <p:spPr>
          <a:xfrm>
            <a:off x="6192688" y="3742842"/>
            <a:ext cx="2771800" cy="28545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Nadpis 1"/>
          <p:cNvSpPr txBox="1">
            <a:spLocks/>
          </p:cNvSpPr>
          <p:nvPr/>
        </p:nvSpPr>
        <p:spPr>
          <a:xfrm>
            <a:off x="1042655" y="1392885"/>
            <a:ext cx="7920880" cy="223224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cs-CZ" sz="2600" dirty="0" smtClean="0"/>
              <a:t>Na lícové straně je vytištěn napravo v pruhu základní barvy. Obsahuje drobný text tvořený číslicemi nominální hodnoty bankovky.</a:t>
            </a: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97144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Skrytý obrazec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032348"/>
            <a:ext cx="5742432" cy="2628900"/>
          </a:xfrm>
        </p:spPr>
      </p:pic>
      <p:pic>
        <p:nvPicPr>
          <p:cNvPr id="5" name="Zástupný symbol pro obsah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92" t="74251" r="3989"/>
          <a:stretch/>
        </p:blipFill>
        <p:spPr>
          <a:xfrm>
            <a:off x="6008914" y="4437112"/>
            <a:ext cx="2667541" cy="20395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ovéPole 2"/>
          <p:cNvSpPr txBox="1"/>
          <p:nvPr/>
        </p:nvSpPr>
        <p:spPr>
          <a:xfrm>
            <a:off x="6444208" y="4653136"/>
            <a:ext cx="20162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7800" b="1" dirty="0" smtClean="0">
                <a:solidFill>
                  <a:schemeClr val="bg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1000</a:t>
            </a:r>
            <a:endParaRPr lang="cs-CZ" sz="7800" b="1" dirty="0">
              <a:solidFill>
                <a:schemeClr val="bg2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971600" y="1421160"/>
            <a:ext cx="7920880" cy="223224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cs-CZ" sz="2600" dirty="0" smtClean="0"/>
              <a:t>Ochranný prvek založený na optickém efektu. Nominální hodnota bankovky je viditelná při naklopení bankovky proti světlu.</a:t>
            </a: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426711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229</TotalTime>
  <Words>441</Words>
  <Application>Microsoft Office PowerPoint</Application>
  <PresentationFormat>Předvádění na obrazovce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Metro</vt:lpstr>
      <vt:lpstr>Ochranné prvky bankovek</vt:lpstr>
      <vt:lpstr>Ochranné prvky bankovek</vt:lpstr>
      <vt:lpstr>Ochranné prvky bankovek</vt:lpstr>
      <vt:lpstr>Vodoznak</vt:lpstr>
      <vt:lpstr>Soutisková značka</vt:lpstr>
      <vt:lpstr>Proměnlivá barva</vt:lpstr>
      <vt:lpstr>Okénkový proužek s mikrotextem</vt:lpstr>
      <vt:lpstr>Mikrotext</vt:lpstr>
      <vt:lpstr>Skrytý obrazec</vt:lpstr>
      <vt:lpstr>Bavlněná vlákna</vt:lpstr>
      <vt:lpstr>Iridiscentní pruh</vt:lpstr>
      <vt:lpstr>Sériové číslo bankovky</vt:lpstr>
      <vt:lpstr>Shrnutí:</vt:lpstr>
      <vt:lpstr>Postup kontroly pravosti bankovky:</vt:lpstr>
      <vt:lpstr>Závěrečné informace: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Ochranné prvky bankovek</dc:title>
  <dc:creator>uzivatel</dc:creator>
  <cp:lastModifiedBy>uzivatel</cp:lastModifiedBy>
  <cp:revision>27</cp:revision>
  <dcterms:created xsi:type="dcterms:W3CDTF">2012-06-18T15:41:23Z</dcterms:created>
  <dcterms:modified xsi:type="dcterms:W3CDTF">2012-10-27T14:36:39Z</dcterms:modified>
</cp:coreProperties>
</file>