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6" r:id="rId3"/>
    <p:sldId id="258" r:id="rId4"/>
    <p:sldId id="259" r:id="rId5"/>
    <p:sldId id="265" r:id="rId6"/>
    <p:sldId id="260" r:id="rId7"/>
    <p:sldId id="261" r:id="rId8"/>
    <p:sldId id="264" r:id="rId9"/>
    <p:sldId id="263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10.5.2013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10.5.2013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10.5.2013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10.5.2013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Volný tvar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10.5.2013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10.5.2013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10.5.2013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10.5.2013</a:t>
            </a:fld>
            <a:endParaRPr lang="cs-CZ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9" name="Zástupný symbol pro zápatí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10.5.2013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10.5.2013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95EC1D4A-A796-47C3-A63E-CE236FB377E2}" type="datetimeFigureOut">
              <a:rPr lang="cs-CZ" smtClean="0"/>
              <a:t>10.5.2013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olný tvar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Volný tvar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5EC1D4A-A796-47C3-A63E-CE236FB377E2}" type="datetimeFigureOut">
              <a:rPr lang="cs-CZ" smtClean="0"/>
              <a:t>10.5.2013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7" Type="http://schemas.openxmlformats.org/officeDocument/2006/relationships/image" Target="../media/image11.gi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368151"/>
          </a:xfrm>
        </p:spPr>
        <p:txBody>
          <a:bodyPr/>
          <a:lstStyle/>
          <a:p>
            <a:r>
              <a:rPr lang="cs-CZ" dirty="0" smtClean="0"/>
              <a:t>CIVILIZAČNÍ CHOROBY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55576" y="1772816"/>
            <a:ext cx="7632848" cy="4392488"/>
          </a:xfrm>
        </p:spPr>
        <p:txBody>
          <a:bodyPr/>
          <a:lstStyle/>
          <a:p>
            <a:pPr marL="457200" indent="-457200" algn="l">
              <a:buFont typeface="Arial" pitchFamily="34" charset="0"/>
              <a:buChar char="•"/>
            </a:pPr>
            <a:r>
              <a:rPr lang="cs-CZ" dirty="0" smtClean="0">
                <a:solidFill>
                  <a:schemeClr val="tx1"/>
                </a:solidFill>
              </a:rPr>
              <a:t>Skupina nemocí, které souvisí s rozvojem civilizace 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cs-CZ" dirty="0" smtClean="0">
                <a:solidFill>
                  <a:schemeClr val="tx1"/>
                </a:solidFill>
              </a:rPr>
              <a:t>jsou důsledkem moderního městského stylu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cs-CZ" dirty="0" smtClean="0">
                <a:solidFill>
                  <a:schemeClr val="tx1"/>
                </a:solidFill>
              </a:rPr>
              <a:t>častěji se vyskytují ve vyspělých zemích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Documents and Settings\zuzana\Local Settings\Temporary Internet Files\Content.IE5\AVQZ78F9\MM900309732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476672"/>
            <a:ext cx="1008112" cy="1559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zuzana\Local Settings\Temporary Internet Files\Content.IE5\LFKUPX9R\MC90034795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035944"/>
            <a:ext cx="1827212" cy="167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zuzana\Local Settings\Temporary Internet Files\Content.IE5\AVQZ78F9\MC900232730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92696"/>
            <a:ext cx="1489075" cy="1855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Documents and Settings\zuzana\Local Settings\Temporary Internet Files\Content.IE5\OBNFLZ08\MC90035223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636258"/>
            <a:ext cx="1789113" cy="1738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Documents and Settings\zuzana\Local Settings\Temporary Internet Files\Content.IE5\AVQZ78F9\MC900056833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575" y="2924944"/>
            <a:ext cx="1835150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905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368151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CIVILIZAČNÍ CHOROBY - PŘÍČINY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55576" y="1916832"/>
            <a:ext cx="7560840" cy="4320480"/>
          </a:xfrm>
        </p:spPr>
        <p:txBody>
          <a:bodyPr/>
          <a:lstStyle/>
          <a:p>
            <a:pPr marL="457200" indent="-457200" algn="l">
              <a:buFont typeface="Arial" pitchFamily="34" charset="0"/>
              <a:buChar char="•"/>
            </a:pPr>
            <a:r>
              <a:rPr lang="cs-CZ" dirty="0" smtClean="0">
                <a:solidFill>
                  <a:schemeClr val="tx1"/>
                </a:solidFill>
              </a:rPr>
              <a:t>Nezdravý životní styl (nezdravá výživa – konzumace průmyslově vyráběných potravin, kaloricky bohatých potravin, nadměrná konzumace, nedostatek fyzického pohybu, nadměrný a trvalý stres,..)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cs-CZ" dirty="0" smtClean="0">
                <a:solidFill>
                  <a:schemeClr val="tx1"/>
                </a:solidFill>
              </a:rPr>
              <a:t>Nepříznivý stav životního prostředí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cs-CZ" dirty="0" smtClean="0">
                <a:solidFill>
                  <a:schemeClr val="tx1"/>
                </a:solidFill>
              </a:rPr>
              <a:t>Negativní vliv kouření, alkoholismu, drog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Documents and Settings\zuzana\Local Settings\Temporary Internet Files\Content.IE5\Z4YF7MT5\MC90028042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9808" y="5041900"/>
            <a:ext cx="1596993" cy="181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Documents and Settings\zuzana\Local Settings\Temporary Internet Files\Content.IE5\OBNFLZ08\MC90008965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3200"/>
            <a:ext cx="1331640" cy="1646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Documents and Settings\zuzana\Local Settings\Temporary Internet Files\Content.IE5\AVQZ78F9\MC900304929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984987"/>
            <a:ext cx="853232" cy="1071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Documents and Settings\zuzana\Local Settings\Temporary Internet Files\Content.IE5\LFKUPX9R\MC900296292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020898"/>
            <a:ext cx="1752129" cy="1773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Documents and Settings\zuzana\Local Settings\Temporary Internet Files\Content.IE5\LFKUPX9R\MC900230824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6729" y="2325489"/>
            <a:ext cx="1301233" cy="1374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Documents and Settings\zuzana\Local Settings\Temporary Internet Files\Content.IE5\OBNFLZ08\MM900234690[1]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5027" y="1208920"/>
            <a:ext cx="1286074" cy="1499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8675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CIVILIZAČNÍ CHOROBY</a:t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dirty="0" smtClean="0"/>
              <a:t>Nemoci srdce a cév – ateroskleróza, infarkt myokardu, cévní mozková příhoda, vysoký tlak</a:t>
            </a:r>
          </a:p>
          <a:p>
            <a:r>
              <a:rPr lang="cs-CZ" dirty="0" smtClean="0"/>
              <a:t>Rakovina</a:t>
            </a:r>
          </a:p>
          <a:p>
            <a:r>
              <a:rPr lang="cs-CZ" dirty="0" smtClean="0"/>
              <a:t>Poruchy příjmu potravy – anorexie, bulimie</a:t>
            </a:r>
          </a:p>
          <a:p>
            <a:r>
              <a:rPr lang="cs-CZ" dirty="0" smtClean="0"/>
              <a:t>Obezita</a:t>
            </a:r>
          </a:p>
          <a:p>
            <a:r>
              <a:rPr lang="cs-CZ" dirty="0" smtClean="0"/>
              <a:t>Cukrovka</a:t>
            </a:r>
          </a:p>
          <a:p>
            <a:r>
              <a:rPr lang="cs-CZ" dirty="0" smtClean="0"/>
              <a:t>Astma a alergie</a:t>
            </a:r>
          </a:p>
          <a:p>
            <a:r>
              <a:rPr lang="cs-CZ" dirty="0" smtClean="0"/>
              <a:t>Předčasné porody a potraty</a:t>
            </a:r>
          </a:p>
          <a:p>
            <a:endParaRPr lang="cs-CZ" dirty="0"/>
          </a:p>
        </p:txBody>
      </p:sp>
      <p:pic>
        <p:nvPicPr>
          <p:cNvPr id="1028" name="Picture 4" descr="C:\Documents and Settings\zuzana\Local Settings\Temporary Internet Files\Content.IE5\MMDWAX6Y\MC90036101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221088"/>
            <a:ext cx="1817827" cy="1781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977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OBEZITA - OTYLOST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cs-CZ" dirty="0" smtClean="0"/>
              <a:t>Nadměrné ukládání tělesného tuku v organismu</a:t>
            </a:r>
          </a:p>
          <a:p>
            <a:r>
              <a:rPr lang="cs-CZ" dirty="0" smtClean="0"/>
              <a:t>BMI index – nadváha 25-30, obezita nad 30</a:t>
            </a:r>
          </a:p>
          <a:p>
            <a:r>
              <a:rPr lang="cs-CZ" dirty="0" smtClean="0"/>
              <a:t>Obvod pasu u mužů nad 102cm, u žen nad 88cm</a:t>
            </a:r>
          </a:p>
          <a:p>
            <a:r>
              <a:rPr lang="cs-CZ" dirty="0" smtClean="0"/>
              <a:t>Příčiny – nadměrný příjem a nedostatečný výdej</a:t>
            </a:r>
          </a:p>
          <a:p>
            <a:r>
              <a:rPr lang="cs-CZ" dirty="0" smtClean="0"/>
              <a:t>Rizika – zdravotní (cukrovka, vysoký krevní tlak, srdečně-cévní nemoci, artróza,..), problémy sociální a psychické</a:t>
            </a:r>
          </a:p>
          <a:p>
            <a:r>
              <a:rPr lang="cs-CZ" dirty="0" smtClean="0"/>
              <a:t>Hovoří se o celosvětové epidemii obezity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8239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40768"/>
          </a:xfrm>
        </p:spPr>
        <p:txBody>
          <a:bodyPr/>
          <a:lstStyle/>
          <a:p>
            <a:r>
              <a:rPr lang="cs-CZ" dirty="0" smtClean="0"/>
              <a:t>OBEZITA – nepříznivé účinky</a:t>
            </a:r>
            <a:endParaRPr lang="cs-CZ" dirty="0"/>
          </a:p>
        </p:txBody>
      </p:sp>
      <p:sp>
        <p:nvSpPr>
          <p:cNvPr id="5" name="Ovál 4"/>
          <p:cNvSpPr/>
          <p:nvPr/>
        </p:nvSpPr>
        <p:spPr>
          <a:xfrm>
            <a:off x="3203848" y="3212976"/>
            <a:ext cx="1872208" cy="136815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OBEZITA</a:t>
            </a:r>
            <a:endParaRPr lang="cs-CZ" dirty="0"/>
          </a:p>
        </p:txBody>
      </p:sp>
      <p:sp>
        <p:nvSpPr>
          <p:cNvPr id="6" name="Obdélník 5"/>
          <p:cNvSpPr/>
          <p:nvPr/>
        </p:nvSpPr>
        <p:spPr>
          <a:xfrm>
            <a:off x="2987824" y="1412776"/>
            <a:ext cx="2232248" cy="1418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u="sng" noProof="1" smtClean="0"/>
              <a:t>Kožní</a:t>
            </a:r>
            <a:r>
              <a:rPr lang="cs-CZ" noProof="1" smtClean="0"/>
              <a:t> – více ochlupení,ekzémy, strie, celulitida</a:t>
            </a:r>
            <a:endParaRPr lang="cs-CZ" noProof="1"/>
          </a:p>
        </p:txBody>
      </p:sp>
      <p:sp>
        <p:nvSpPr>
          <p:cNvPr id="7" name="Obdélník 6"/>
          <p:cNvSpPr/>
          <p:nvPr/>
        </p:nvSpPr>
        <p:spPr>
          <a:xfrm>
            <a:off x="5580112" y="3212976"/>
            <a:ext cx="192251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u="sng" dirty="0" smtClean="0"/>
              <a:t>Klouby a kosti </a:t>
            </a:r>
            <a:r>
              <a:rPr lang="cs-CZ" dirty="0" smtClean="0"/>
              <a:t>degenerativní onemocnění</a:t>
            </a:r>
            <a:endParaRPr lang="cs-CZ" dirty="0"/>
          </a:p>
        </p:txBody>
      </p:sp>
      <p:sp>
        <p:nvSpPr>
          <p:cNvPr id="8" name="Obdélník 7"/>
          <p:cNvSpPr/>
          <p:nvPr/>
        </p:nvSpPr>
        <p:spPr>
          <a:xfrm>
            <a:off x="4932040" y="4725144"/>
            <a:ext cx="2088232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Psychosociální společenská diskriminace, malé sebevědomí, deprese, úzkost</a:t>
            </a:r>
            <a:endParaRPr lang="cs-CZ" dirty="0"/>
          </a:p>
        </p:txBody>
      </p:sp>
      <p:sp>
        <p:nvSpPr>
          <p:cNvPr id="9" name="Obdélník 8"/>
          <p:cNvSpPr/>
          <p:nvPr/>
        </p:nvSpPr>
        <p:spPr>
          <a:xfrm>
            <a:off x="1403648" y="4581128"/>
            <a:ext cx="230425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Kardiovaskulární vysoký krevní tlak, poruchy srdce, cévní a mozkové příhody, křečové žíly</a:t>
            </a:r>
            <a:endParaRPr lang="cs-CZ" dirty="0"/>
          </a:p>
        </p:txBody>
      </p:sp>
      <p:sp>
        <p:nvSpPr>
          <p:cNvPr id="10" name="Obdélník 9"/>
          <p:cNvSpPr/>
          <p:nvPr/>
        </p:nvSpPr>
        <p:spPr>
          <a:xfrm>
            <a:off x="467544" y="3022104"/>
            <a:ext cx="213853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Dýchací ztížené dýchání, poruchy spánku</a:t>
            </a:r>
            <a:endParaRPr lang="cs-CZ" dirty="0"/>
          </a:p>
        </p:txBody>
      </p:sp>
      <p:cxnSp>
        <p:nvCxnSpPr>
          <p:cNvPr id="12" name="Přímá spojnice se šipkou 11"/>
          <p:cNvCxnSpPr>
            <a:stCxn id="9" idx="0"/>
          </p:cNvCxnSpPr>
          <p:nvPr/>
        </p:nvCxnSpPr>
        <p:spPr>
          <a:xfrm flipV="1">
            <a:off x="2555776" y="4221088"/>
            <a:ext cx="792088" cy="36004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se šipkou 13"/>
          <p:cNvCxnSpPr/>
          <p:nvPr/>
        </p:nvCxnSpPr>
        <p:spPr>
          <a:xfrm>
            <a:off x="2606080" y="3576464"/>
            <a:ext cx="597768" cy="21257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nice se šipkou 15"/>
          <p:cNvCxnSpPr>
            <a:stCxn id="6" idx="2"/>
            <a:endCxn id="5" idx="0"/>
          </p:cNvCxnSpPr>
          <p:nvPr/>
        </p:nvCxnSpPr>
        <p:spPr>
          <a:xfrm>
            <a:off x="4103948" y="2831232"/>
            <a:ext cx="36004" cy="38174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Přímá spojnice se šipkou 17"/>
          <p:cNvCxnSpPr>
            <a:endCxn id="5" idx="6"/>
          </p:cNvCxnSpPr>
          <p:nvPr/>
        </p:nvCxnSpPr>
        <p:spPr>
          <a:xfrm flipH="1">
            <a:off x="5076056" y="3789040"/>
            <a:ext cx="504056" cy="10801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Přímá spojnice se šipkou 19"/>
          <p:cNvCxnSpPr>
            <a:endCxn id="5" idx="5"/>
          </p:cNvCxnSpPr>
          <p:nvPr/>
        </p:nvCxnSpPr>
        <p:spPr>
          <a:xfrm flipH="1" flipV="1">
            <a:off x="4801877" y="4380767"/>
            <a:ext cx="706227" cy="34437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" descr="C:\Documents and Settings\zuzana\Local Settings\Temporary Internet Files\Content.IE5\BTM19TTL\MC900438791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5935" y="1353919"/>
            <a:ext cx="1152128" cy="1536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9727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ANOREXIE, BULIMIE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Anorexie – psychické onemocnění spojené s odmítáním potravy a zkreslené negativní představě o svém těle, hubnutí, změny nálad, zhoršování  kvality vlasů a pleti, poruchy menstruace,..</a:t>
            </a:r>
          </a:p>
          <a:p>
            <a:r>
              <a:rPr lang="cs-CZ" dirty="0" smtClean="0"/>
              <a:t>Bulimie – psychické onemocnění spojené s negativním postojem ke své tělesné hmotnosti a ke své postavě a s konzumováním velkého množství jídla a následným zvracením nebo používáním projímadel</a:t>
            </a:r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            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7602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 SEXUÁLNĚ PŘENOSNÉ NEMOCI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Přibývání v důsledku nezodpovědného přístupu k sexuálnímu životu</a:t>
            </a:r>
          </a:p>
          <a:p>
            <a:r>
              <a:rPr lang="cs-CZ" dirty="0" smtClean="0"/>
              <a:t>KAPAVKA – přenos pohlavním stykem a z matky na plod, prudký zánět močové trubice s dalšími komplikacemi až neplodností</a:t>
            </a:r>
          </a:p>
          <a:p>
            <a:r>
              <a:rPr lang="cs-CZ" dirty="0" smtClean="0"/>
              <a:t>SYFILIS – přenos pohlavním stykem a z matky na plod, neléčení může způsobit těžké postižení (slepota, ochrnutí, šílenství,..)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2578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AIDS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Syndrom získané ztráty imunity</a:t>
            </a:r>
          </a:p>
          <a:p>
            <a:r>
              <a:rPr lang="cs-CZ" dirty="0" smtClean="0"/>
              <a:t>Původce – virus HIV</a:t>
            </a:r>
          </a:p>
          <a:p>
            <a:r>
              <a:rPr lang="cs-CZ" dirty="0" smtClean="0"/>
              <a:t>Přenos – pohlavním stykem, krví, z matky na plod</a:t>
            </a:r>
          </a:p>
          <a:p>
            <a:r>
              <a:rPr lang="cs-CZ" dirty="0" smtClean="0"/>
              <a:t>Zjišťování – krevními testy, anonymní</a:t>
            </a:r>
          </a:p>
          <a:p>
            <a:r>
              <a:rPr lang="cs-CZ" dirty="0" smtClean="0"/>
              <a:t>Šíření viru HIV pozitivních je trestné</a:t>
            </a:r>
          </a:p>
          <a:p>
            <a:r>
              <a:rPr lang="cs-CZ" dirty="0" smtClean="0"/>
              <a:t>Prevence – nestřídání sexuálních partnerů, dodržování hygienických pravidel, vyhýbání se </a:t>
            </a:r>
            <a:r>
              <a:rPr lang="cs-CZ" smtClean="0"/>
              <a:t>rizikovým faktorům </a:t>
            </a: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9359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ZÁVĚREČNÉ INFORMACE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cs-CZ" noProof="1"/>
              <a:t>Materiál je určen pro bezplatné používání pro potřeby výuky a vzdělávání na všech typech škol a školských zařízení. Jakékoliv další využití podléhá autorskému zákonu.</a:t>
            </a:r>
          </a:p>
          <a:p>
            <a:pPr lvl="0"/>
            <a:endParaRPr lang="cs-CZ" noProof="1" smtClean="0"/>
          </a:p>
          <a:p>
            <a:pPr lvl="0"/>
            <a:r>
              <a:rPr lang="cs-CZ" dirty="0" smtClean="0"/>
              <a:t>Zdroje: </a:t>
            </a:r>
            <a:r>
              <a:rPr lang="cs-CZ" sz="3200" dirty="0" smtClean="0"/>
              <a:t>NOVOTNÝ</a:t>
            </a:r>
            <a:r>
              <a:rPr lang="cs-CZ" sz="3200" dirty="0"/>
              <a:t>, Ivan a Michal HRUŠKA. </a:t>
            </a:r>
            <a:r>
              <a:rPr lang="cs-CZ" sz="3200" i="1" dirty="0"/>
              <a:t>Biologie člověka pro gymnázia</a:t>
            </a:r>
            <a:r>
              <a:rPr lang="cs-CZ" sz="3200" dirty="0"/>
              <a:t>. 1. vyd. Praha: Státní pedagogické nakladatelství, 1991, 87 s. ISBN 80-042-5187-0. </a:t>
            </a:r>
            <a:endParaRPr lang="cs-CZ" sz="3200" dirty="0">
              <a:solidFill>
                <a:prstClr val="black"/>
              </a:solidFill>
              <a:latin typeface="Verdana"/>
            </a:endParaRPr>
          </a:p>
          <a:p>
            <a:pPr marL="36576" lvl="0" indent="0">
              <a:buNone/>
            </a:pPr>
            <a:endParaRPr lang="cs-CZ" noProof="1"/>
          </a:p>
          <a:p>
            <a:pPr lvl="0"/>
            <a:r>
              <a:rPr lang="cs-CZ" noProof="1"/>
              <a:t>Ostatní objekty a text jsou vlastní originální tvorbou </a:t>
            </a:r>
            <a:r>
              <a:rPr lang="cs-CZ" noProof="1" smtClean="0"/>
              <a:t>autora nebo jsou součástí Softweru Microsoft </a:t>
            </a:r>
            <a:r>
              <a:rPr lang="cs-CZ" baseline="30000" noProof="1" smtClean="0"/>
              <a:t>®</a:t>
            </a:r>
            <a:r>
              <a:rPr lang="cs-CZ" noProof="1" smtClean="0"/>
              <a:t>Office</a:t>
            </a:r>
            <a:endParaRPr lang="cs-CZ" noProof="1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5596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ký">
  <a:themeElements>
    <a:clrScheme name="Technický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ký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ký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214</TotalTime>
  <Words>446</Words>
  <Application>Microsoft Office PowerPoint</Application>
  <PresentationFormat>Předvádění na obrazovce (4:3)</PresentationFormat>
  <Paragraphs>51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Technický</vt:lpstr>
      <vt:lpstr>CIVILIZAČNÍ CHOROBY</vt:lpstr>
      <vt:lpstr>CIVILIZAČNÍ CHOROBY - PŘÍČINY</vt:lpstr>
      <vt:lpstr> CIVILIZAČNÍ CHOROBY </vt:lpstr>
      <vt:lpstr>OBEZITA - OTYLOST</vt:lpstr>
      <vt:lpstr>OBEZITA – nepříznivé účinky</vt:lpstr>
      <vt:lpstr>ANOREXIE, BULIMIE</vt:lpstr>
      <vt:lpstr> SEXUÁLNĚ PŘENOSNÉ NEMOCI</vt:lpstr>
      <vt:lpstr>AIDS</vt:lpstr>
      <vt:lpstr>ZÁVĚREČNÉ INFORMACE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CIVILIZAČNÍ CHOROBY</dc:title>
  <dc:creator>uzivatel</dc:creator>
  <cp:lastModifiedBy>uzivatel</cp:lastModifiedBy>
  <cp:revision>21</cp:revision>
  <cp:lastPrinted>2013-05-10T08:25:55Z</cp:lastPrinted>
  <dcterms:created xsi:type="dcterms:W3CDTF">2013-03-30T21:27:08Z</dcterms:created>
  <dcterms:modified xsi:type="dcterms:W3CDTF">2013-05-10T13:43:34Z</dcterms:modified>
</cp:coreProperties>
</file>