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9"/>
  </p:notesMasterIdLst>
  <p:sldIdLst>
    <p:sldId id="296" r:id="rId2"/>
    <p:sldId id="297" r:id="rId3"/>
    <p:sldId id="256" r:id="rId4"/>
    <p:sldId id="294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3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5" r:id="rId37"/>
    <p:sldId id="298" r:id="rId38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660033"/>
    <a:srgbClr val="003300"/>
    <a:srgbClr val="FF00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94" autoAdjust="0"/>
    <p:restoredTop sz="94660"/>
  </p:normalViewPr>
  <p:slideViewPr>
    <p:cSldViewPr>
      <p:cViewPr varScale="1">
        <p:scale>
          <a:sx n="70" d="100"/>
          <a:sy n="70" d="100"/>
        </p:scale>
        <p:origin x="128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cs-CZ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6B59B174-1F9B-40AF-96DA-5FFCB13E21BA}" type="datetimeFigureOut">
              <a:rPr lang="cs-CZ"/>
              <a:pPr/>
              <a:t>17.2.2014</a:t>
            </a:fld>
            <a:endParaRPr lang="cs-CZ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cs-CZ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4379B21C-E278-436E-A3CB-3495C39742A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8529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SOUZ Loštice</a:t>
            </a:r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/>
              <a:t>Ing. Miroslav Huk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A22BA2-8536-40E5-A344-0E1058A18B31}" type="slidenum">
              <a:rPr lang="fr-CA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SOUZ Loštice</a:t>
            </a:r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/>
              <a:t>Ing. Miroslav Huk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1ACB6D-8CCB-4C8E-B8DE-84E058DFA0FB}" type="slidenum">
              <a:rPr lang="fr-CA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SOUZ Loštice</a:t>
            </a:r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/>
              <a:t>Ing. Miroslav Huk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2CB1CC-18B7-471E-9BF9-8950B8F6F78A}" type="slidenum">
              <a:rPr lang="fr-CA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SOUZ Loštice</a:t>
            </a:r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/>
              <a:t>Ing. Miroslav Huk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9D8D50-5D32-41FE-BBAA-863CFA716E0C}" type="slidenum">
              <a:rPr lang="fr-CA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SOUZ Loštice</a:t>
            </a:r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/>
              <a:t>Ing. Miroslav Huk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413A79-5B33-4AD7-9074-EF562A228A0A}" type="slidenum">
              <a:rPr lang="fr-CA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SOUZ Loštice</a:t>
            </a:r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/>
              <a:t>Ing. Miroslav Huk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762FCD-6F1F-4BFB-A19A-C271D6E31026}" type="slidenum">
              <a:rPr lang="fr-CA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SOUZ Loštice</a:t>
            </a:r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/>
              <a:t>Ing. Miroslav Huk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E429AD-5CD8-4F58-9260-28175E0C314D}" type="slidenum">
              <a:rPr lang="fr-CA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SOUZ Loštice</a:t>
            </a:r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/>
              <a:t>Ing. Miroslav Huk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1E616F-DF3D-4494-AD69-89D08FF1F966}" type="slidenum">
              <a:rPr lang="fr-CA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SOUZ Loštice</a:t>
            </a:r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/>
              <a:t>Ing. Miroslav Huk</a:t>
            </a: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4893F2-36A7-48AA-AB2D-E7B80A20E66F}" type="slidenum">
              <a:rPr lang="fr-CA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SOUZ Loštice</a:t>
            </a:r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/>
              <a:t>Ing. Miroslav Huk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AAC83A-2C25-41A2-A013-8919E9CAE49F}" type="slidenum">
              <a:rPr lang="fr-CA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SOUZ Loštice</a:t>
            </a:r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/>
              <a:t>Ing. Miroslav Huk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5B4334-FEE0-4293-AC94-3063927ABC7B}" type="slidenum">
              <a:rPr lang="fr-CA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68313" y="62372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66"/>
                </a:solidFill>
              </a:defRPr>
            </a:lvl1pPr>
          </a:lstStyle>
          <a:p>
            <a:r>
              <a:rPr lang="cs-CZ"/>
              <a:t>SOUZ Loštice</a:t>
            </a:r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059113" y="6237288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00066"/>
                </a:solidFill>
              </a:defRPr>
            </a:lvl1pPr>
          </a:lstStyle>
          <a:p>
            <a:r>
              <a:rPr lang="fr-CA"/>
              <a:t>Ing. Miroslav Huk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16688" y="62372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66"/>
                </a:solidFill>
                <a:latin typeface="Calibri" pitchFamily="34" charset="0"/>
              </a:defRPr>
            </a:lvl1pPr>
          </a:lstStyle>
          <a:p>
            <a:fld id="{F4EC8620-F27F-4123-A5C2-4268715FA7AA}" type="slidenum">
              <a:rPr lang="fr-CA"/>
              <a:pPr/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spd="slow"/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http://hannes.gameplanet.cz/milionar/logo00.gif" TargetMode="Externa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5" Type="http://schemas.openxmlformats.org/officeDocument/2006/relationships/audio" Target="../media/audio1.wav"/><Relationship Id="rId4" Type="http://schemas.openxmlformats.org/officeDocument/2006/relationships/slide" Target="slid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http://hannes.gameplanet.cz/milionar/logo00.gif" TargetMode="Externa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audio" Target="../media/audio1.wav"/><Relationship Id="rId4" Type="http://schemas.openxmlformats.org/officeDocument/2006/relationships/slide" Target="slid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http://hannes.gameplanet.cz/milionar/logo00.gif" TargetMode="Externa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6" Type="http://schemas.openxmlformats.org/officeDocument/2006/relationships/slide" Target="slide13.xml"/><Relationship Id="rId5" Type="http://schemas.openxmlformats.org/officeDocument/2006/relationships/audio" Target="../media/audio1.wav"/><Relationship Id="rId4" Type="http://schemas.openxmlformats.org/officeDocument/2006/relationships/slide" Target="slid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http://hannes.gameplanet.cz/milionar/logo00.gif" TargetMode="Externa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audio" Target="../media/audio1.wav"/><Relationship Id="rId4" Type="http://schemas.openxmlformats.org/officeDocument/2006/relationships/slide" Target="slid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http://hannes.gameplanet.cz/milionar/logo00.gif" TargetMode="Externa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6" Type="http://schemas.openxmlformats.org/officeDocument/2006/relationships/slide" Target="slide15.xml"/><Relationship Id="rId5" Type="http://schemas.openxmlformats.org/officeDocument/2006/relationships/audio" Target="../media/audio1.wav"/><Relationship Id="rId4" Type="http://schemas.openxmlformats.org/officeDocument/2006/relationships/slide" Target="slid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http://hannes.gameplanet.cz/milionar/logo00.gif" TargetMode="Externa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audio" Target="../media/audio1.wav"/><Relationship Id="rId4" Type="http://schemas.openxmlformats.org/officeDocument/2006/relationships/slide" Target="slide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http://hannes.gameplanet.cz/milionar/logo00.gif" TargetMode="Externa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6" Type="http://schemas.openxmlformats.org/officeDocument/2006/relationships/slide" Target="slide17.xml"/><Relationship Id="rId5" Type="http://schemas.openxmlformats.org/officeDocument/2006/relationships/audio" Target="../media/audio1.wav"/><Relationship Id="rId4" Type="http://schemas.openxmlformats.org/officeDocument/2006/relationships/slide" Target="slide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http://hannes.gameplanet.cz/milionar/logo00.gif" TargetMode="Externa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audio" Target="../media/audio1.wav"/><Relationship Id="rId4" Type="http://schemas.openxmlformats.org/officeDocument/2006/relationships/slide" Target="slide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http://hannes.gameplanet.cz/milionar/logo00.gif" TargetMode="Externa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5" Type="http://schemas.openxmlformats.org/officeDocument/2006/relationships/slide" Target="slide19.xml"/><Relationship Id="rId4" Type="http://schemas.openxmlformats.org/officeDocument/2006/relationships/slide" Target="slide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http://hannes.gameplanet.cz/milionar/logo00.gif" TargetMode="Externa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5" Type="http://schemas.openxmlformats.org/officeDocument/2006/relationships/slide" Target="slide7.xml"/><Relationship Id="rId4" Type="http://schemas.openxmlformats.org/officeDocument/2006/relationships/slide" Target="slid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http://hannes.gameplanet.cz/milionar/logo00.gif" TargetMode="Externa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6" Type="http://schemas.openxmlformats.org/officeDocument/2006/relationships/slide" Target="slide21.xml"/><Relationship Id="rId5" Type="http://schemas.openxmlformats.org/officeDocument/2006/relationships/audio" Target="../media/audio1.wav"/><Relationship Id="rId4" Type="http://schemas.openxmlformats.org/officeDocument/2006/relationships/slide" Target="slide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http://hannes.gameplanet.cz/milionar/logo00.gif" TargetMode="Externa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audio" Target="../media/audio1.wav"/><Relationship Id="rId4" Type="http://schemas.openxmlformats.org/officeDocument/2006/relationships/slide" Target="slide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http://hannes.gameplanet.cz/milionar/logo00.gif" TargetMode="Externa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6" Type="http://schemas.openxmlformats.org/officeDocument/2006/relationships/slide" Target="slide23.xml"/><Relationship Id="rId5" Type="http://schemas.openxmlformats.org/officeDocument/2006/relationships/audio" Target="../media/audio1.wav"/><Relationship Id="rId4" Type="http://schemas.openxmlformats.org/officeDocument/2006/relationships/slide" Target="slide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http://hannes.gameplanet.cz/milionar/logo00.gif" TargetMode="Externa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audio" Target="../media/audio1.wav"/><Relationship Id="rId4" Type="http://schemas.openxmlformats.org/officeDocument/2006/relationships/slide" Target="slide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http://hannes.gameplanet.cz/milionar/logo00.gif" TargetMode="Externa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6" Type="http://schemas.openxmlformats.org/officeDocument/2006/relationships/slide" Target="slide25.xml"/><Relationship Id="rId5" Type="http://schemas.openxmlformats.org/officeDocument/2006/relationships/audio" Target="../media/audio1.wav"/><Relationship Id="rId4" Type="http://schemas.openxmlformats.org/officeDocument/2006/relationships/slide" Target="slide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http://hannes.gameplanet.cz/milionar/logo00.gif" TargetMode="Externa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audio" Target="../media/audio1.wav"/><Relationship Id="rId4" Type="http://schemas.openxmlformats.org/officeDocument/2006/relationships/slide" Target="slide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http://hannes.gameplanet.cz/milionar/logo00.gif" TargetMode="Externa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5" Type="http://schemas.openxmlformats.org/officeDocument/2006/relationships/slide" Target="slide27.xml"/><Relationship Id="rId4" Type="http://schemas.openxmlformats.org/officeDocument/2006/relationships/slide" Target="slide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http://hannes.gameplanet.cz/milionar/logo00.gif" TargetMode="Externa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5" Type="http://schemas.openxmlformats.org/officeDocument/2006/relationships/slide" Target="slide7.xml"/><Relationship Id="rId4" Type="http://schemas.openxmlformats.org/officeDocument/2006/relationships/slide" Target="slide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http://hannes.gameplanet.cz/milionar/logo00.gif" TargetMode="External"/><Relationship Id="rId7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6" Type="http://schemas.openxmlformats.org/officeDocument/2006/relationships/slide" Target="slide29.xml"/><Relationship Id="rId5" Type="http://schemas.openxmlformats.org/officeDocument/2006/relationships/audio" Target="../media/audio1.wav"/><Relationship Id="rId4" Type="http://schemas.openxmlformats.org/officeDocument/2006/relationships/slide" Target="slide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http://hannes.gameplanet.cz/milionar/logo00.gif" TargetMode="External"/><Relationship Id="rId7" Type="http://schemas.openxmlformats.org/officeDocument/2006/relationships/slide" Target="slide7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audio" Target="../media/audio1.wav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http://hannes.gameplanet.cz/milionar/logo00.gif" TargetMode="Externa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31.xml"/><Relationship Id="rId5" Type="http://schemas.openxmlformats.org/officeDocument/2006/relationships/slide" Target="slide5.xml"/><Relationship Id="rId4" Type="http://schemas.openxmlformats.org/officeDocument/2006/relationships/image" Target="http://hannes.gameplanet.cz/milionar/logo00.gif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5.xml"/><Relationship Id="rId4" Type="http://schemas.openxmlformats.org/officeDocument/2006/relationships/image" Target="http://hannes.gameplanet.cz/milionar/logo00.gif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http://hannes.gameplanet.cz/milionar/logo00.gif" TargetMode="Externa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6" Type="http://schemas.openxmlformats.org/officeDocument/2006/relationships/slide" Target="slide33.xml"/><Relationship Id="rId5" Type="http://schemas.openxmlformats.org/officeDocument/2006/relationships/audio" Target="../media/audio1.wav"/><Relationship Id="rId4" Type="http://schemas.openxmlformats.org/officeDocument/2006/relationships/slide" Target="slide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http://hannes.gameplanet.cz/milionar/logo00.gif" TargetMode="Externa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audio" Target="../media/audio1.wav"/><Relationship Id="rId4" Type="http://schemas.openxmlformats.org/officeDocument/2006/relationships/slide" Target="slide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http://hannes.gameplanet.cz/milionar/logo00.gif" TargetMode="Externa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6" Type="http://schemas.openxmlformats.org/officeDocument/2006/relationships/slide" Target="slide35.xml"/><Relationship Id="rId5" Type="http://schemas.openxmlformats.org/officeDocument/2006/relationships/audio" Target="../media/audio1.wav"/><Relationship Id="rId4" Type="http://schemas.openxmlformats.org/officeDocument/2006/relationships/slide" Target="slide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http://hannes.gameplanet.cz/milionar/logo00.gif" TargetMode="Externa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audio" Target="../media/audio1.wav"/><Relationship Id="rId4" Type="http://schemas.openxmlformats.org/officeDocument/2006/relationships/slide" Target="slide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http://hannes.gameplanet.cz/milionar/logo00.gif" TargetMode="Externa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13" Type="http://schemas.openxmlformats.org/officeDocument/2006/relationships/slide" Target="slide34.xml"/><Relationship Id="rId18" Type="http://schemas.openxmlformats.org/officeDocument/2006/relationships/slide" Target="slide6.xml"/><Relationship Id="rId3" Type="http://schemas.openxmlformats.org/officeDocument/2006/relationships/slide" Target="slide22.xml"/><Relationship Id="rId7" Type="http://schemas.openxmlformats.org/officeDocument/2006/relationships/slide" Target="slide18.xml"/><Relationship Id="rId12" Type="http://schemas.openxmlformats.org/officeDocument/2006/relationships/slide" Target="slide8.xml"/><Relationship Id="rId17" Type="http://schemas.openxmlformats.org/officeDocument/2006/relationships/slide" Target="slide26.xml"/><Relationship Id="rId2" Type="http://schemas.openxmlformats.org/officeDocument/2006/relationships/slide" Target="slide24.xml"/><Relationship Id="rId16" Type="http://schemas.openxmlformats.org/officeDocument/2006/relationships/slide" Target="slide2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0.xml"/><Relationship Id="rId11" Type="http://schemas.openxmlformats.org/officeDocument/2006/relationships/slide" Target="slide10.xml"/><Relationship Id="rId5" Type="http://schemas.openxmlformats.org/officeDocument/2006/relationships/image" Target="http://hannes.gameplanet.cz/milionar/logo00.gif" TargetMode="External"/><Relationship Id="rId15" Type="http://schemas.openxmlformats.org/officeDocument/2006/relationships/slide" Target="slide30.xml"/><Relationship Id="rId10" Type="http://schemas.openxmlformats.org/officeDocument/2006/relationships/slide" Target="slide12.xml"/><Relationship Id="rId4" Type="http://schemas.openxmlformats.org/officeDocument/2006/relationships/image" Target="../media/image5.gif"/><Relationship Id="rId9" Type="http://schemas.openxmlformats.org/officeDocument/2006/relationships/slide" Target="slide14.xml"/><Relationship Id="rId14" Type="http://schemas.openxmlformats.org/officeDocument/2006/relationships/slide" Target="slide3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http://hannes.gameplanet.cz/milionar/logo00.gif" TargetMode="Externa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audio" Target="../media/audio1.wav"/><Relationship Id="rId4" Type="http://schemas.openxmlformats.org/officeDocument/2006/relationships/slide" Target="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http://hannes.gameplanet.cz/milionar/logo00.gif" TargetMode="Externa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5" Type="http://schemas.openxmlformats.org/officeDocument/2006/relationships/slide" Target="slide7.xml"/><Relationship Id="rId4" Type="http://schemas.openxmlformats.org/officeDocument/2006/relationships/slide" Target="sl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http://hannes.gameplanet.cz/milionar/logo00.gif" TargetMode="Externa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5" Type="http://schemas.openxmlformats.org/officeDocument/2006/relationships/slide" Target="slide9.xml"/><Relationship Id="rId4" Type="http://schemas.openxmlformats.org/officeDocument/2006/relationships/slide" Target="slid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http://hannes.gameplanet.cz/milionar/logo00.gif" TargetMode="Externa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5" Type="http://schemas.openxmlformats.org/officeDocument/2006/relationships/slide" Target="slide7.xml"/><Relationship Id="rId4" Type="http://schemas.openxmlformats.org/officeDocument/2006/relationships/slide" Target="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ctrTitle"/>
          </p:nvPr>
        </p:nvSpPr>
        <p:spPr>
          <a:xfrm>
            <a:off x="683568" y="2852936"/>
            <a:ext cx="7772400" cy="2160240"/>
          </a:xfrm>
        </p:spPr>
        <p:txBody>
          <a:bodyPr/>
          <a:lstStyle/>
          <a:p>
            <a:r>
              <a:rPr lang="cs-CZ" sz="6000" b="1" dirty="0" smtClean="0">
                <a:latin typeface="Arial" charset="0"/>
                <a:cs typeface="Arial" charset="0"/>
              </a:rPr>
              <a:t>CHCETE BÝT MILIONÁŘEM?</a:t>
            </a:r>
            <a:endParaRPr lang="cs-CZ" b="1" dirty="0" smtClean="0">
              <a:latin typeface="Arial" charset="0"/>
              <a:cs typeface="Arial" charset="0"/>
            </a:endParaRPr>
          </a:p>
        </p:txBody>
      </p:sp>
      <p:pic>
        <p:nvPicPr>
          <p:cNvPr id="3075" name="Obrázek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30350" y="476250"/>
            <a:ext cx="6083300" cy="14843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3076" name="TextovéPole 4"/>
          <p:cNvSpPr txBox="1">
            <a:spLocks noChangeArrowheads="1"/>
          </p:cNvSpPr>
          <p:nvPr/>
        </p:nvSpPr>
        <p:spPr bwMode="auto">
          <a:xfrm>
            <a:off x="2209800" y="2133600"/>
            <a:ext cx="4968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dirty="0" smtClean="0">
                <a:latin typeface="Calibri" panose="020F0502020204030204" pitchFamily="34" charset="0"/>
              </a:rPr>
              <a:t>VY_32_INOVACE_140b_Chov_skotu</a:t>
            </a:r>
            <a:endParaRPr lang="cs-CZ" b="1" dirty="0">
              <a:latin typeface="Calibri" panose="020F0502020204030204" pitchFamily="34" charset="0"/>
            </a:endParaRPr>
          </a:p>
        </p:txBody>
      </p:sp>
      <p:sp>
        <p:nvSpPr>
          <p:cNvPr id="3077" name="TextovéPole 5"/>
          <p:cNvSpPr txBox="1">
            <a:spLocks noChangeArrowheads="1"/>
          </p:cNvSpPr>
          <p:nvPr/>
        </p:nvSpPr>
        <p:spPr bwMode="auto">
          <a:xfrm>
            <a:off x="5724525" y="5589588"/>
            <a:ext cx="30241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Autor:  Ing. Miroslav Huk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SOUZ Loštice</a:t>
            </a:r>
            <a:endParaRPr lang="fr-CA"/>
          </a:p>
        </p:txBody>
      </p:sp>
      <p:sp>
        <p:nvSpPr>
          <p:cNvPr id="1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Ing. Miroslav Huk</a:t>
            </a:r>
          </a:p>
        </p:txBody>
      </p:sp>
      <p:sp>
        <p:nvSpPr>
          <p:cNvPr id="1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BB8C6-A6D9-45D4-BBFF-F87F9B78E7A4}" type="slidenum">
              <a:rPr lang="fr-CA"/>
              <a:pPr/>
              <a:t>10</a:t>
            </a:fld>
            <a:endParaRPr lang="fr-CA"/>
          </a:p>
        </p:txBody>
      </p:sp>
      <p:sp>
        <p:nvSpPr>
          <p:cNvPr id="27650" name="Rectangle 2"/>
          <p:cNvSpPr>
            <a:spLocks noGrp="1"/>
          </p:cNvSpPr>
          <p:nvPr>
            <p:ph type="title"/>
          </p:nvPr>
        </p:nvSpPr>
        <p:spPr>
          <a:xfrm>
            <a:off x="3059113" y="260350"/>
            <a:ext cx="5565775" cy="1728788"/>
          </a:xfrm>
        </p:spPr>
        <p:txBody>
          <a:bodyPr/>
          <a:lstStyle/>
          <a:p>
            <a:r>
              <a:rPr lang="cs-CZ" sz="3800" b="1" smtClean="0">
                <a:solidFill>
                  <a:srgbClr val="000066"/>
                </a:solidFill>
                <a:latin typeface="Arial" charset="0"/>
              </a:rPr>
              <a:t>Chcete být milionářem</a:t>
            </a:r>
            <a:r>
              <a:rPr lang="cs-CZ" sz="3800" smtClean="0">
                <a:solidFill>
                  <a:srgbClr val="000066"/>
                </a:solidFill>
                <a:latin typeface="Arial" charset="0"/>
              </a:rPr>
              <a:t/>
            </a:r>
            <a:br>
              <a:rPr lang="cs-CZ" sz="3800" smtClean="0">
                <a:solidFill>
                  <a:srgbClr val="000066"/>
                </a:solidFill>
                <a:latin typeface="Arial" charset="0"/>
              </a:rPr>
            </a:br>
            <a:r>
              <a:rPr lang="cs-CZ" sz="3800" b="1" smtClean="0">
                <a:solidFill>
                  <a:srgbClr val="FF0000"/>
                </a:solidFill>
                <a:latin typeface="Arial" charset="0"/>
              </a:rPr>
              <a:t>za 3.000,-</a:t>
            </a:r>
          </a:p>
        </p:txBody>
      </p:sp>
      <p:pic>
        <p:nvPicPr>
          <p:cNvPr id="27651" name="Picture 3" descr="http://hannes.gameplanet.cz/milionar/logo00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3097213" cy="292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2" name="AutoShape 4">
            <a:hlinkClick r:id="" action="ppaction://noaction" highlightClick="1"/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787900" y="3644900"/>
            <a:ext cx="3889375" cy="720725"/>
          </a:xfrm>
          <a:prstGeom prst="actionButtonBlank">
            <a:avLst/>
          </a:prstGeom>
          <a:solidFill>
            <a:srgbClr val="99CCFF"/>
          </a:solidFill>
          <a:ln w="6350">
            <a:solidFill>
              <a:srgbClr val="000080"/>
            </a:solidFill>
          </a:ln>
        </p:spPr>
        <p:txBody>
          <a:bodyPr anchor="ctr"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cs-CZ" sz="1800" b="1" smtClean="0"/>
              <a:t>B: Ochočení zvířat člověkem</a:t>
            </a:r>
          </a:p>
        </p:txBody>
      </p:sp>
      <p:sp>
        <p:nvSpPr>
          <p:cNvPr id="27653" name="Rectangle 5"/>
          <p:cNvSpPr>
            <a:spLocks/>
          </p:cNvSpPr>
          <p:nvPr/>
        </p:nvSpPr>
        <p:spPr bwMode="auto">
          <a:xfrm>
            <a:off x="468313" y="2852738"/>
            <a:ext cx="82804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3200" b="1">
                <a:solidFill>
                  <a:srgbClr val="000066"/>
                </a:solidFill>
              </a:rPr>
              <a:t>Domestikace je </a:t>
            </a:r>
          </a:p>
        </p:txBody>
      </p:sp>
      <p:sp>
        <p:nvSpPr>
          <p:cNvPr id="27654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5650" y="4508500"/>
            <a:ext cx="3889375" cy="720725"/>
          </a:xfrm>
          <a:prstGeom prst="actionButtonBlank">
            <a:avLst/>
          </a:prstGeom>
          <a:solidFill>
            <a:srgbClr val="99CCFF"/>
          </a:solidFill>
          <a:ln w="63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>
              <a:lnSpc>
                <a:spcPct val="80000"/>
              </a:lnSpc>
            </a:pPr>
            <a:r>
              <a:rPr lang="cs-CZ" b="1">
                <a:latin typeface="Calibri" pitchFamily="34" charset="0"/>
              </a:rPr>
              <a:t>C:	Chov domácích mazlíčků</a:t>
            </a:r>
          </a:p>
        </p:txBody>
      </p:sp>
      <p:sp>
        <p:nvSpPr>
          <p:cNvPr id="27655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87900" y="4508500"/>
            <a:ext cx="3889375" cy="720725"/>
          </a:xfrm>
          <a:prstGeom prst="actionButtonBlank">
            <a:avLst/>
          </a:prstGeom>
          <a:solidFill>
            <a:srgbClr val="99CCFF"/>
          </a:solidFill>
          <a:ln w="63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>
              <a:lnSpc>
                <a:spcPct val="80000"/>
              </a:lnSpc>
            </a:pPr>
            <a:r>
              <a:rPr lang="cs-CZ" b="1">
                <a:latin typeface="Calibri" pitchFamily="34" charset="0"/>
              </a:rPr>
              <a:t>D:	Budování domova</a:t>
            </a:r>
          </a:p>
        </p:txBody>
      </p:sp>
      <p:sp>
        <p:nvSpPr>
          <p:cNvPr id="27656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5650" y="3644900"/>
            <a:ext cx="3889375" cy="720725"/>
          </a:xfrm>
          <a:prstGeom prst="actionButtonBlank">
            <a:avLst/>
          </a:prstGeom>
          <a:solidFill>
            <a:srgbClr val="99CCFF"/>
          </a:solidFill>
          <a:ln w="63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>
              <a:lnSpc>
                <a:spcPct val="80000"/>
              </a:lnSpc>
            </a:pPr>
            <a:r>
              <a:rPr lang="cs-CZ" b="1">
                <a:latin typeface="Calibri" pitchFamily="34" charset="0"/>
              </a:rPr>
              <a:t>A:	Domácí výroba</a:t>
            </a:r>
          </a:p>
        </p:txBody>
      </p:sp>
      <p:sp>
        <p:nvSpPr>
          <p:cNvPr id="27657" name="AutoShape 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381750"/>
            <a:ext cx="468312" cy="476250"/>
          </a:xfrm>
          <a:prstGeom prst="actionButtonReturn">
            <a:avLst/>
          </a:prstGeom>
          <a:solidFill>
            <a:srgbClr val="99CCFF"/>
          </a:solidFill>
          <a:ln w="3175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7658" name="AutoShape 10">
            <a:hlinkClick r:id="" action="ppaction://noaction">
              <a:snd r:embed="rId5" name="applause.wav"/>
            </a:hlinkClick>
          </p:cNvPr>
          <p:cNvSpPr>
            <a:spLocks noChangeArrowheads="1"/>
          </p:cNvSpPr>
          <p:nvPr/>
        </p:nvSpPr>
        <p:spPr bwMode="auto">
          <a:xfrm>
            <a:off x="4284663" y="5373688"/>
            <a:ext cx="755650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7659" name="AutoShape 11"/>
          <p:cNvSpPr>
            <a:spLocks noChangeArrowheads="1"/>
          </p:cNvSpPr>
          <p:nvPr/>
        </p:nvSpPr>
        <p:spPr bwMode="auto">
          <a:xfrm>
            <a:off x="4284663" y="5373688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7660" name="AutoShape 12"/>
          <p:cNvSpPr>
            <a:spLocks noChangeArrowheads="1"/>
          </p:cNvSpPr>
          <p:nvPr/>
        </p:nvSpPr>
        <p:spPr bwMode="auto">
          <a:xfrm>
            <a:off x="4284663" y="5373688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7661" name="AutoShape 13"/>
          <p:cNvSpPr>
            <a:spLocks noChangeArrowheads="1"/>
          </p:cNvSpPr>
          <p:nvPr/>
        </p:nvSpPr>
        <p:spPr bwMode="auto">
          <a:xfrm>
            <a:off x="4284663" y="5373688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7662" name="Text Box 14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755650" y="2997200"/>
            <a:ext cx="1225550" cy="46355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b="1">
                <a:sym typeface="Wingdings" pitchFamily="2" charset="2"/>
              </a:rPr>
              <a:t>50 : 50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76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5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76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5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76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5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76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55"/>
                  </p:tgtEl>
                </p:cond>
              </p:nextCondLst>
            </p:seq>
          </p:childTnLst>
        </p:cTn>
      </p:par>
    </p:tnLst>
    <p:bldLst>
      <p:bldP spid="27658" grpId="0" animBg="1"/>
      <p:bldP spid="27659" grpId="0" animBg="1"/>
      <p:bldP spid="27660" grpId="0" animBg="1"/>
      <p:bldP spid="2766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SOUZ Loštice</a:t>
            </a:r>
            <a:endParaRPr lang="fr-CA"/>
          </a:p>
        </p:txBody>
      </p:sp>
      <p:sp>
        <p:nvSpPr>
          <p:cNvPr id="1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Ing. Miroslav Huk</a:t>
            </a:r>
          </a:p>
        </p:txBody>
      </p:sp>
      <p:sp>
        <p:nvSpPr>
          <p:cNvPr id="1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5155-5328-4B7E-9529-E1F9DD392F7E}" type="slidenum">
              <a:rPr lang="fr-CA"/>
              <a:pPr/>
              <a:t>11</a:t>
            </a:fld>
            <a:endParaRPr lang="fr-CA"/>
          </a:p>
        </p:txBody>
      </p:sp>
      <p:sp>
        <p:nvSpPr>
          <p:cNvPr id="29698" name="Rectangle 2"/>
          <p:cNvSpPr>
            <a:spLocks noGrp="1"/>
          </p:cNvSpPr>
          <p:nvPr>
            <p:ph type="title"/>
          </p:nvPr>
        </p:nvSpPr>
        <p:spPr>
          <a:xfrm>
            <a:off x="3059113" y="260350"/>
            <a:ext cx="5565775" cy="1728788"/>
          </a:xfrm>
        </p:spPr>
        <p:txBody>
          <a:bodyPr/>
          <a:lstStyle/>
          <a:p>
            <a:r>
              <a:rPr lang="cs-CZ" sz="3800" b="1" smtClean="0">
                <a:solidFill>
                  <a:srgbClr val="000066"/>
                </a:solidFill>
                <a:latin typeface="Arial" charset="0"/>
              </a:rPr>
              <a:t>Chcete být milionářem</a:t>
            </a:r>
            <a:r>
              <a:rPr lang="cs-CZ" sz="3800" smtClean="0">
                <a:solidFill>
                  <a:srgbClr val="000066"/>
                </a:solidFill>
                <a:latin typeface="Arial" charset="0"/>
              </a:rPr>
              <a:t/>
            </a:r>
            <a:br>
              <a:rPr lang="cs-CZ" sz="3800" smtClean="0">
                <a:solidFill>
                  <a:srgbClr val="000066"/>
                </a:solidFill>
                <a:latin typeface="Arial" charset="0"/>
              </a:rPr>
            </a:br>
            <a:r>
              <a:rPr lang="cs-CZ" sz="3800" b="1" smtClean="0">
                <a:solidFill>
                  <a:srgbClr val="FF0000"/>
                </a:solidFill>
                <a:latin typeface="Arial" charset="0"/>
              </a:rPr>
              <a:t>za 3.000,-</a:t>
            </a:r>
          </a:p>
        </p:txBody>
      </p:sp>
      <p:pic>
        <p:nvPicPr>
          <p:cNvPr id="29699" name="Picture 3" descr="http://hannes.gameplanet.cz/milionar/logo00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3097213" cy="292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0" name="AutoShape 4">
            <a:hlinkClick r:id="" action="ppaction://noaction" highlightClick="1"/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787900" y="3644900"/>
            <a:ext cx="3889375" cy="720725"/>
          </a:xfrm>
          <a:prstGeom prst="actionButtonBlank">
            <a:avLst/>
          </a:prstGeom>
          <a:solidFill>
            <a:srgbClr val="99CCFF"/>
          </a:solidFill>
          <a:ln w="6350">
            <a:solidFill>
              <a:srgbClr val="000080"/>
            </a:solidFill>
          </a:ln>
        </p:spPr>
        <p:txBody>
          <a:bodyPr anchor="ctr"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cs-CZ" sz="1800" b="1" smtClean="0"/>
              <a:t>B: Ochočení zvířat člověkem</a:t>
            </a:r>
          </a:p>
        </p:txBody>
      </p:sp>
      <p:sp>
        <p:nvSpPr>
          <p:cNvPr id="29701" name="Rectangle 5"/>
          <p:cNvSpPr>
            <a:spLocks/>
          </p:cNvSpPr>
          <p:nvPr/>
        </p:nvSpPr>
        <p:spPr bwMode="auto">
          <a:xfrm>
            <a:off x="468313" y="2852738"/>
            <a:ext cx="82804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3200" b="1">
                <a:solidFill>
                  <a:srgbClr val="000066"/>
                </a:solidFill>
              </a:rPr>
              <a:t>Domestikace je </a:t>
            </a:r>
          </a:p>
        </p:txBody>
      </p:sp>
      <p:sp>
        <p:nvSpPr>
          <p:cNvPr id="29703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87900" y="4508500"/>
            <a:ext cx="3889375" cy="720725"/>
          </a:xfrm>
          <a:prstGeom prst="actionButtonBlank">
            <a:avLst/>
          </a:prstGeom>
          <a:solidFill>
            <a:srgbClr val="99CCFF"/>
          </a:solidFill>
          <a:ln w="63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>
              <a:lnSpc>
                <a:spcPct val="80000"/>
              </a:lnSpc>
            </a:pPr>
            <a:r>
              <a:rPr lang="cs-CZ" b="1">
                <a:latin typeface="Calibri" pitchFamily="34" charset="0"/>
              </a:rPr>
              <a:t>D:	Budování domova</a:t>
            </a:r>
          </a:p>
        </p:txBody>
      </p:sp>
      <p:sp>
        <p:nvSpPr>
          <p:cNvPr id="29705" name="AutoShape 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381750"/>
            <a:ext cx="468312" cy="476250"/>
          </a:xfrm>
          <a:prstGeom prst="actionButtonReturn">
            <a:avLst/>
          </a:prstGeom>
          <a:solidFill>
            <a:srgbClr val="99CCFF"/>
          </a:solidFill>
          <a:ln w="3175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706" name="AutoShape 10">
            <a:hlinkClick r:id="" action="ppaction://noaction">
              <a:snd r:embed="rId5" name="applause.wav"/>
            </a:hlinkClick>
          </p:cNvPr>
          <p:cNvSpPr>
            <a:spLocks noChangeArrowheads="1"/>
          </p:cNvSpPr>
          <p:nvPr/>
        </p:nvSpPr>
        <p:spPr bwMode="auto">
          <a:xfrm>
            <a:off x="4284663" y="5373688"/>
            <a:ext cx="755650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709" name="AutoShape 13"/>
          <p:cNvSpPr>
            <a:spLocks noChangeArrowheads="1"/>
          </p:cNvSpPr>
          <p:nvPr/>
        </p:nvSpPr>
        <p:spPr bwMode="auto">
          <a:xfrm>
            <a:off x="4284663" y="5373688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grpSp>
        <p:nvGrpSpPr>
          <p:cNvPr id="29711" name="Group 15"/>
          <p:cNvGrpSpPr>
            <a:grpSpLocks/>
          </p:cNvGrpSpPr>
          <p:nvPr/>
        </p:nvGrpSpPr>
        <p:grpSpPr bwMode="auto">
          <a:xfrm>
            <a:off x="755650" y="2997200"/>
            <a:ext cx="1225550" cy="463550"/>
            <a:chOff x="3016" y="1298"/>
            <a:chExt cx="772" cy="292"/>
          </a:xfrm>
        </p:grpSpPr>
        <p:sp>
          <p:nvSpPr>
            <p:cNvPr id="29712" name="Text Box 16">
              <a:hlinkClick r:id="rId6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016" y="1298"/>
              <a:ext cx="772" cy="292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cs-CZ" sz="2400" b="1">
                  <a:sym typeface="Wingdings" pitchFamily="2" charset="2"/>
                </a:rPr>
                <a:t>50 : 50</a:t>
              </a:r>
            </a:p>
          </p:txBody>
        </p:sp>
        <p:sp>
          <p:nvSpPr>
            <p:cNvPr id="29713" name="Line 17"/>
            <p:cNvSpPr>
              <a:spLocks noChangeShapeType="1"/>
            </p:cNvSpPr>
            <p:nvPr/>
          </p:nvSpPr>
          <p:spPr bwMode="auto">
            <a:xfrm>
              <a:off x="3016" y="1298"/>
              <a:ext cx="771" cy="27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9714" name="Line 18"/>
            <p:cNvSpPr>
              <a:spLocks noChangeShapeType="1"/>
            </p:cNvSpPr>
            <p:nvPr/>
          </p:nvSpPr>
          <p:spPr bwMode="auto">
            <a:xfrm flipV="1">
              <a:off x="3016" y="1298"/>
              <a:ext cx="771" cy="27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97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70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97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703"/>
                  </p:tgtEl>
                </p:cond>
              </p:nextCondLst>
            </p:seq>
          </p:childTnLst>
        </p:cTn>
      </p:par>
    </p:tnLst>
    <p:bldLst>
      <p:bldP spid="29706" grpId="0" animBg="1"/>
      <p:bldP spid="2970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SOUZ Loštice</a:t>
            </a:r>
            <a:endParaRPr lang="fr-CA"/>
          </a:p>
        </p:txBody>
      </p:sp>
      <p:sp>
        <p:nvSpPr>
          <p:cNvPr id="1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Ing. Miroslav Huk</a:t>
            </a:r>
          </a:p>
        </p:txBody>
      </p:sp>
      <p:sp>
        <p:nvSpPr>
          <p:cNvPr id="1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7E980-012A-409D-8DC8-51F76611CFE1}" type="slidenum">
              <a:rPr lang="fr-CA"/>
              <a:pPr/>
              <a:t>12</a:t>
            </a:fld>
            <a:endParaRPr lang="fr-CA"/>
          </a:p>
        </p:txBody>
      </p:sp>
      <p:sp>
        <p:nvSpPr>
          <p:cNvPr id="30722" name="Rectangle 2"/>
          <p:cNvSpPr>
            <a:spLocks noGrp="1"/>
          </p:cNvSpPr>
          <p:nvPr>
            <p:ph type="title"/>
          </p:nvPr>
        </p:nvSpPr>
        <p:spPr>
          <a:xfrm>
            <a:off x="3059113" y="260350"/>
            <a:ext cx="5565775" cy="1728788"/>
          </a:xfrm>
        </p:spPr>
        <p:txBody>
          <a:bodyPr/>
          <a:lstStyle/>
          <a:p>
            <a:r>
              <a:rPr lang="cs-CZ" sz="3800" b="1" smtClean="0">
                <a:solidFill>
                  <a:srgbClr val="000066"/>
                </a:solidFill>
                <a:latin typeface="Arial" charset="0"/>
              </a:rPr>
              <a:t>Chcete být milionářem</a:t>
            </a:r>
            <a:r>
              <a:rPr lang="cs-CZ" sz="3800" smtClean="0">
                <a:solidFill>
                  <a:srgbClr val="000066"/>
                </a:solidFill>
                <a:latin typeface="Arial" charset="0"/>
              </a:rPr>
              <a:t/>
            </a:r>
            <a:br>
              <a:rPr lang="cs-CZ" sz="3800" smtClean="0">
                <a:solidFill>
                  <a:srgbClr val="000066"/>
                </a:solidFill>
                <a:latin typeface="Arial" charset="0"/>
              </a:rPr>
            </a:br>
            <a:r>
              <a:rPr lang="cs-CZ" sz="3800" b="1" smtClean="0">
                <a:solidFill>
                  <a:srgbClr val="FF0000"/>
                </a:solidFill>
                <a:latin typeface="Arial" charset="0"/>
              </a:rPr>
              <a:t>za 5.000,-</a:t>
            </a:r>
          </a:p>
        </p:txBody>
      </p:sp>
      <p:pic>
        <p:nvPicPr>
          <p:cNvPr id="30723" name="Picture 3" descr="http://hannes.gameplanet.cz/milionar/logo00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3097213" cy="292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4" name="AutoShape 4">
            <a:hlinkClick r:id="" action="ppaction://noaction" highlightClick="1"/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787900" y="4508500"/>
            <a:ext cx="3889375" cy="720725"/>
          </a:xfrm>
          <a:prstGeom prst="actionButtonBlank">
            <a:avLst/>
          </a:prstGeom>
          <a:solidFill>
            <a:srgbClr val="99CCFF"/>
          </a:solidFill>
          <a:ln w="6350">
            <a:solidFill>
              <a:srgbClr val="000080"/>
            </a:solidFill>
          </a:ln>
        </p:spPr>
        <p:txBody>
          <a:bodyPr anchor="ctr"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sz="1800" b="1" smtClean="0"/>
              <a:t>D: 7 – 6 tisíc let př.n.l</a:t>
            </a:r>
            <a:r>
              <a:rPr lang="cs-CZ" sz="2000" b="1" smtClean="0"/>
              <a:t>.</a:t>
            </a:r>
          </a:p>
        </p:txBody>
      </p:sp>
      <p:sp>
        <p:nvSpPr>
          <p:cNvPr id="30725" name="Rectangle 5"/>
          <p:cNvSpPr>
            <a:spLocks/>
          </p:cNvSpPr>
          <p:nvPr/>
        </p:nvSpPr>
        <p:spPr bwMode="auto">
          <a:xfrm>
            <a:off x="468313" y="2852738"/>
            <a:ext cx="82804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3200" b="1">
                <a:solidFill>
                  <a:srgbClr val="000066"/>
                </a:solidFill>
              </a:rPr>
              <a:t>Skot  zdomácněl </a:t>
            </a:r>
          </a:p>
        </p:txBody>
      </p:sp>
      <p:sp>
        <p:nvSpPr>
          <p:cNvPr id="30726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5650" y="4508500"/>
            <a:ext cx="3889375" cy="720725"/>
          </a:xfrm>
          <a:prstGeom prst="actionButtonBlank">
            <a:avLst/>
          </a:prstGeom>
          <a:solidFill>
            <a:srgbClr val="99CCFF"/>
          </a:solidFill>
          <a:ln w="63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>
              <a:lnSpc>
                <a:spcPct val="80000"/>
              </a:lnSpc>
            </a:pPr>
            <a:r>
              <a:rPr lang="cs-CZ" b="1">
                <a:latin typeface="Calibri" pitchFamily="34" charset="0"/>
              </a:rPr>
              <a:t>C:	8 – 7 tisíc let př.n.l</a:t>
            </a:r>
            <a:r>
              <a:rPr lang="cs-CZ" sz="2000" b="1">
                <a:latin typeface="Calibri" pitchFamily="34" charset="0"/>
              </a:rPr>
              <a:t>.</a:t>
            </a:r>
          </a:p>
        </p:txBody>
      </p:sp>
      <p:sp>
        <p:nvSpPr>
          <p:cNvPr id="30727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87900" y="3644900"/>
            <a:ext cx="3889375" cy="720725"/>
          </a:xfrm>
          <a:prstGeom prst="actionButtonBlank">
            <a:avLst/>
          </a:prstGeom>
          <a:solidFill>
            <a:srgbClr val="99CCFF"/>
          </a:solidFill>
          <a:ln w="63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>
              <a:lnSpc>
                <a:spcPct val="80000"/>
              </a:lnSpc>
            </a:pPr>
            <a:r>
              <a:rPr lang="cs-CZ" b="1">
                <a:latin typeface="Calibri" pitchFamily="34" charset="0"/>
              </a:rPr>
              <a:t>B:	9 – 8 tisíc let př.n.l</a:t>
            </a:r>
            <a:r>
              <a:rPr lang="cs-CZ" sz="2000" b="1">
                <a:latin typeface="Calibri" pitchFamily="34" charset="0"/>
              </a:rPr>
              <a:t>.</a:t>
            </a:r>
          </a:p>
        </p:txBody>
      </p:sp>
      <p:sp>
        <p:nvSpPr>
          <p:cNvPr id="30728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5650" y="3644900"/>
            <a:ext cx="3889375" cy="720725"/>
          </a:xfrm>
          <a:prstGeom prst="actionButtonBlank">
            <a:avLst/>
          </a:prstGeom>
          <a:solidFill>
            <a:srgbClr val="99CCFF"/>
          </a:solidFill>
          <a:ln w="63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>
              <a:lnSpc>
                <a:spcPct val="80000"/>
              </a:lnSpc>
            </a:pPr>
            <a:r>
              <a:rPr lang="cs-CZ" b="1">
                <a:latin typeface="Calibri" pitchFamily="34" charset="0"/>
              </a:rPr>
              <a:t>A:	10 – 9 tisíc let př.n.l.</a:t>
            </a:r>
          </a:p>
        </p:txBody>
      </p:sp>
      <p:sp>
        <p:nvSpPr>
          <p:cNvPr id="30729" name="AutoShape 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381750"/>
            <a:ext cx="468312" cy="476250"/>
          </a:xfrm>
          <a:prstGeom prst="actionButtonReturn">
            <a:avLst/>
          </a:prstGeom>
          <a:solidFill>
            <a:srgbClr val="99CCFF"/>
          </a:solidFill>
          <a:ln w="3175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0730" name="AutoShape 10">
            <a:hlinkClick r:id="" action="ppaction://noaction">
              <a:snd r:embed="rId5" name="applause.wav"/>
            </a:hlinkClick>
          </p:cNvPr>
          <p:cNvSpPr>
            <a:spLocks noChangeArrowheads="1"/>
          </p:cNvSpPr>
          <p:nvPr/>
        </p:nvSpPr>
        <p:spPr bwMode="auto">
          <a:xfrm>
            <a:off x="4356100" y="5373688"/>
            <a:ext cx="755650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0731" name="AutoShape 11"/>
          <p:cNvSpPr>
            <a:spLocks noChangeArrowheads="1"/>
          </p:cNvSpPr>
          <p:nvPr/>
        </p:nvSpPr>
        <p:spPr bwMode="auto">
          <a:xfrm>
            <a:off x="4356100" y="5373688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0732" name="AutoShape 12"/>
          <p:cNvSpPr>
            <a:spLocks noChangeArrowheads="1"/>
          </p:cNvSpPr>
          <p:nvPr/>
        </p:nvSpPr>
        <p:spPr bwMode="auto">
          <a:xfrm>
            <a:off x="4356100" y="5373688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0733" name="AutoShape 13"/>
          <p:cNvSpPr>
            <a:spLocks noChangeArrowheads="1"/>
          </p:cNvSpPr>
          <p:nvPr/>
        </p:nvSpPr>
        <p:spPr bwMode="auto">
          <a:xfrm>
            <a:off x="4356100" y="5373688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0734" name="Text Box 14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755650" y="2997200"/>
            <a:ext cx="1225550" cy="46355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b="1">
                <a:sym typeface="Wingdings" pitchFamily="2" charset="2"/>
              </a:rPr>
              <a:t>50 : 50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7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2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07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2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07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2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07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27"/>
                  </p:tgtEl>
                </p:cond>
              </p:nextCondLst>
            </p:seq>
          </p:childTnLst>
        </p:cTn>
      </p:par>
    </p:tnLst>
    <p:bldLst>
      <p:bldP spid="30730" grpId="0" animBg="1"/>
      <p:bldP spid="30731" grpId="0" animBg="1"/>
      <p:bldP spid="30732" grpId="0" animBg="1"/>
      <p:bldP spid="3073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SOUZ Loštice</a:t>
            </a:r>
            <a:endParaRPr lang="fr-CA"/>
          </a:p>
        </p:txBody>
      </p:sp>
      <p:sp>
        <p:nvSpPr>
          <p:cNvPr id="1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Ing. Miroslav Huk</a:t>
            </a:r>
          </a:p>
        </p:txBody>
      </p:sp>
      <p:sp>
        <p:nvSpPr>
          <p:cNvPr id="1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081B3-9DA3-41DF-893B-A898D6D84619}" type="slidenum">
              <a:rPr lang="fr-CA"/>
              <a:pPr/>
              <a:t>13</a:t>
            </a:fld>
            <a:endParaRPr lang="fr-CA"/>
          </a:p>
        </p:txBody>
      </p:sp>
      <p:sp>
        <p:nvSpPr>
          <p:cNvPr id="32770" name="Rectangle 2"/>
          <p:cNvSpPr>
            <a:spLocks noGrp="1"/>
          </p:cNvSpPr>
          <p:nvPr>
            <p:ph type="title"/>
          </p:nvPr>
        </p:nvSpPr>
        <p:spPr>
          <a:xfrm>
            <a:off x="3059113" y="260350"/>
            <a:ext cx="5565775" cy="1728788"/>
          </a:xfrm>
        </p:spPr>
        <p:txBody>
          <a:bodyPr/>
          <a:lstStyle/>
          <a:p>
            <a:r>
              <a:rPr lang="cs-CZ" sz="3800" b="1" smtClean="0">
                <a:solidFill>
                  <a:srgbClr val="000066"/>
                </a:solidFill>
                <a:latin typeface="Arial" charset="0"/>
              </a:rPr>
              <a:t>Chcete být milionářem</a:t>
            </a:r>
            <a:r>
              <a:rPr lang="cs-CZ" sz="3800" smtClean="0">
                <a:solidFill>
                  <a:srgbClr val="000066"/>
                </a:solidFill>
                <a:latin typeface="Arial" charset="0"/>
              </a:rPr>
              <a:t/>
            </a:r>
            <a:br>
              <a:rPr lang="cs-CZ" sz="3800" smtClean="0">
                <a:solidFill>
                  <a:srgbClr val="000066"/>
                </a:solidFill>
                <a:latin typeface="Arial" charset="0"/>
              </a:rPr>
            </a:br>
            <a:r>
              <a:rPr lang="cs-CZ" sz="3800" b="1" smtClean="0">
                <a:solidFill>
                  <a:srgbClr val="FF0000"/>
                </a:solidFill>
                <a:latin typeface="Arial" charset="0"/>
              </a:rPr>
              <a:t>za 5.000,-</a:t>
            </a:r>
          </a:p>
        </p:txBody>
      </p:sp>
      <p:pic>
        <p:nvPicPr>
          <p:cNvPr id="32771" name="Picture 3" descr="http://hannes.gameplanet.cz/milionar/logo00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3097213" cy="292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2" name="AutoShape 4">
            <a:hlinkClick r:id="" action="ppaction://noaction" highlightClick="1"/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787900" y="4508500"/>
            <a:ext cx="3889375" cy="720725"/>
          </a:xfrm>
          <a:prstGeom prst="actionButtonBlank">
            <a:avLst/>
          </a:prstGeom>
          <a:solidFill>
            <a:srgbClr val="99CCFF"/>
          </a:solidFill>
          <a:ln w="6350">
            <a:solidFill>
              <a:srgbClr val="000080"/>
            </a:solidFill>
          </a:ln>
        </p:spPr>
        <p:txBody>
          <a:bodyPr anchor="ctr"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sz="1800" b="1" smtClean="0"/>
              <a:t>D: 7 – 6 tisíc let př.n.l.</a:t>
            </a:r>
          </a:p>
        </p:txBody>
      </p:sp>
      <p:sp>
        <p:nvSpPr>
          <p:cNvPr id="32773" name="Rectangle 5"/>
          <p:cNvSpPr>
            <a:spLocks/>
          </p:cNvSpPr>
          <p:nvPr/>
        </p:nvSpPr>
        <p:spPr bwMode="auto">
          <a:xfrm>
            <a:off x="468313" y="2852738"/>
            <a:ext cx="82804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3200" b="1">
                <a:solidFill>
                  <a:srgbClr val="000066"/>
                </a:solidFill>
              </a:rPr>
              <a:t>Skot  zdomácněl </a:t>
            </a:r>
          </a:p>
        </p:txBody>
      </p:sp>
      <p:sp>
        <p:nvSpPr>
          <p:cNvPr id="32774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5650" y="4508500"/>
            <a:ext cx="3889375" cy="720725"/>
          </a:xfrm>
          <a:prstGeom prst="actionButtonBlank">
            <a:avLst/>
          </a:prstGeom>
          <a:solidFill>
            <a:srgbClr val="99CCFF"/>
          </a:solidFill>
          <a:ln w="63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>
              <a:lnSpc>
                <a:spcPct val="80000"/>
              </a:lnSpc>
            </a:pPr>
            <a:r>
              <a:rPr lang="cs-CZ" b="1">
                <a:latin typeface="Calibri" pitchFamily="34" charset="0"/>
              </a:rPr>
              <a:t>C:	8 – 7 tisíc let př.n.l.</a:t>
            </a:r>
          </a:p>
        </p:txBody>
      </p:sp>
      <p:sp>
        <p:nvSpPr>
          <p:cNvPr id="32777" name="AutoShape 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381750"/>
            <a:ext cx="468312" cy="476250"/>
          </a:xfrm>
          <a:prstGeom prst="actionButtonReturn">
            <a:avLst/>
          </a:prstGeom>
          <a:solidFill>
            <a:srgbClr val="99CCFF"/>
          </a:solidFill>
          <a:ln w="3175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778" name="AutoShape 10">
            <a:hlinkClick r:id="" action="ppaction://noaction">
              <a:snd r:embed="rId5" name="applause.wav"/>
            </a:hlinkClick>
          </p:cNvPr>
          <p:cNvSpPr>
            <a:spLocks noChangeArrowheads="1"/>
          </p:cNvSpPr>
          <p:nvPr/>
        </p:nvSpPr>
        <p:spPr bwMode="auto">
          <a:xfrm>
            <a:off x="4356100" y="5373688"/>
            <a:ext cx="755650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780" name="AutoShape 12"/>
          <p:cNvSpPr>
            <a:spLocks noChangeArrowheads="1"/>
          </p:cNvSpPr>
          <p:nvPr/>
        </p:nvSpPr>
        <p:spPr bwMode="auto">
          <a:xfrm>
            <a:off x="4356100" y="5373688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grpSp>
        <p:nvGrpSpPr>
          <p:cNvPr id="32783" name="Group 15"/>
          <p:cNvGrpSpPr>
            <a:grpSpLocks/>
          </p:cNvGrpSpPr>
          <p:nvPr/>
        </p:nvGrpSpPr>
        <p:grpSpPr bwMode="auto">
          <a:xfrm>
            <a:off x="755650" y="2997200"/>
            <a:ext cx="1225550" cy="463550"/>
            <a:chOff x="3016" y="1298"/>
            <a:chExt cx="772" cy="292"/>
          </a:xfrm>
        </p:grpSpPr>
        <p:sp>
          <p:nvSpPr>
            <p:cNvPr id="32784" name="Text Box 16">
              <a:hlinkClick r:id="rId6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016" y="1298"/>
              <a:ext cx="772" cy="292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cs-CZ" sz="2400" b="1">
                  <a:sym typeface="Wingdings" pitchFamily="2" charset="2"/>
                </a:rPr>
                <a:t>50 : 50</a:t>
              </a:r>
            </a:p>
          </p:txBody>
        </p:sp>
        <p:sp>
          <p:nvSpPr>
            <p:cNvPr id="32785" name="Line 17"/>
            <p:cNvSpPr>
              <a:spLocks noChangeShapeType="1"/>
            </p:cNvSpPr>
            <p:nvPr/>
          </p:nvSpPr>
          <p:spPr bwMode="auto">
            <a:xfrm>
              <a:off x="3016" y="1298"/>
              <a:ext cx="771" cy="27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32786" name="Line 18"/>
            <p:cNvSpPr>
              <a:spLocks noChangeShapeType="1"/>
            </p:cNvSpPr>
            <p:nvPr/>
          </p:nvSpPr>
          <p:spPr bwMode="auto">
            <a:xfrm flipV="1">
              <a:off x="3016" y="1298"/>
              <a:ext cx="771" cy="27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27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77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27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774"/>
                  </p:tgtEl>
                </p:cond>
              </p:nextCondLst>
            </p:seq>
          </p:childTnLst>
        </p:cTn>
      </p:par>
    </p:tnLst>
    <p:bldLst>
      <p:bldP spid="32778" grpId="0" animBg="1"/>
      <p:bldP spid="3278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SOUZ Loštice</a:t>
            </a:r>
            <a:endParaRPr lang="fr-CA"/>
          </a:p>
        </p:txBody>
      </p:sp>
      <p:sp>
        <p:nvSpPr>
          <p:cNvPr id="1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Ing. Miroslav Huk</a:t>
            </a:r>
          </a:p>
        </p:txBody>
      </p:sp>
      <p:sp>
        <p:nvSpPr>
          <p:cNvPr id="1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C51A-11DD-4F3E-A82B-A30A6F42FD5D}" type="slidenum">
              <a:rPr lang="fr-CA"/>
              <a:pPr/>
              <a:t>14</a:t>
            </a:fld>
            <a:endParaRPr lang="fr-CA"/>
          </a:p>
        </p:txBody>
      </p:sp>
      <p:sp>
        <p:nvSpPr>
          <p:cNvPr id="33794" name="Rectangle 2"/>
          <p:cNvSpPr>
            <a:spLocks noGrp="1"/>
          </p:cNvSpPr>
          <p:nvPr>
            <p:ph type="title"/>
          </p:nvPr>
        </p:nvSpPr>
        <p:spPr>
          <a:xfrm>
            <a:off x="3059113" y="260350"/>
            <a:ext cx="5565775" cy="1728788"/>
          </a:xfrm>
        </p:spPr>
        <p:txBody>
          <a:bodyPr/>
          <a:lstStyle/>
          <a:p>
            <a:r>
              <a:rPr lang="cs-CZ" sz="3800" b="1" smtClean="0">
                <a:solidFill>
                  <a:srgbClr val="000066"/>
                </a:solidFill>
                <a:latin typeface="Arial" charset="0"/>
              </a:rPr>
              <a:t>Chcete být milionářem</a:t>
            </a:r>
            <a:r>
              <a:rPr lang="cs-CZ" sz="3800" smtClean="0">
                <a:solidFill>
                  <a:srgbClr val="000066"/>
                </a:solidFill>
                <a:latin typeface="Arial" charset="0"/>
              </a:rPr>
              <a:t/>
            </a:r>
            <a:br>
              <a:rPr lang="cs-CZ" sz="3800" smtClean="0">
                <a:solidFill>
                  <a:srgbClr val="000066"/>
                </a:solidFill>
                <a:latin typeface="Arial" charset="0"/>
              </a:rPr>
            </a:br>
            <a:r>
              <a:rPr lang="cs-CZ" sz="3800" b="1" smtClean="0">
                <a:solidFill>
                  <a:srgbClr val="FF0000"/>
                </a:solidFill>
                <a:latin typeface="Arial" charset="0"/>
              </a:rPr>
              <a:t>za 10.000,-</a:t>
            </a:r>
          </a:p>
        </p:txBody>
      </p:sp>
      <p:pic>
        <p:nvPicPr>
          <p:cNvPr id="33795" name="Picture 3" descr="http://hannes.gameplanet.cz/milionar/logo00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3097213" cy="292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6" name="AutoShape 4">
            <a:hlinkClick r:id="" action="ppaction://noaction" highlightClick="1"/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787900" y="4508500"/>
            <a:ext cx="3889375" cy="720725"/>
          </a:xfrm>
          <a:prstGeom prst="actionButtonBlank">
            <a:avLst/>
          </a:prstGeom>
          <a:solidFill>
            <a:srgbClr val="99CCFF"/>
          </a:solidFill>
          <a:ln w="6350">
            <a:solidFill>
              <a:srgbClr val="000080"/>
            </a:solidFill>
          </a:ln>
        </p:spPr>
        <p:txBody>
          <a:bodyPr anchor="ctr"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cs-CZ" sz="1800" b="1" smtClean="0"/>
              <a:t>D: 	Odchyt – zajetí – ochočování –domestikace</a:t>
            </a:r>
            <a:r>
              <a:rPr lang="cs-CZ" sz="2400" b="1" smtClean="0"/>
              <a:t> </a:t>
            </a:r>
          </a:p>
        </p:txBody>
      </p:sp>
      <p:sp>
        <p:nvSpPr>
          <p:cNvPr id="33797" name="Rectangle 5"/>
          <p:cNvSpPr>
            <a:spLocks/>
          </p:cNvSpPr>
          <p:nvPr/>
        </p:nvSpPr>
        <p:spPr bwMode="auto">
          <a:xfrm>
            <a:off x="468313" y="2852738"/>
            <a:ext cx="82804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3200" b="1">
                <a:solidFill>
                  <a:srgbClr val="000066"/>
                </a:solidFill>
              </a:rPr>
              <a:t>Průběh domestikace byl </a:t>
            </a:r>
          </a:p>
        </p:txBody>
      </p:sp>
      <p:sp>
        <p:nvSpPr>
          <p:cNvPr id="33798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5650" y="4508500"/>
            <a:ext cx="3889375" cy="720725"/>
          </a:xfrm>
          <a:prstGeom prst="actionButtonBlank">
            <a:avLst/>
          </a:prstGeom>
          <a:solidFill>
            <a:srgbClr val="99CCFF"/>
          </a:solidFill>
          <a:ln w="63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>
              <a:lnSpc>
                <a:spcPct val="80000"/>
              </a:lnSpc>
            </a:pPr>
            <a:r>
              <a:rPr lang="cs-CZ" b="1">
                <a:latin typeface="Calibri" pitchFamily="34" charset="0"/>
              </a:rPr>
              <a:t>C:	Zajetí – domestikace – odchyt - ochočování</a:t>
            </a:r>
          </a:p>
        </p:txBody>
      </p:sp>
      <p:sp>
        <p:nvSpPr>
          <p:cNvPr id="33799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87900" y="3644900"/>
            <a:ext cx="3889375" cy="720725"/>
          </a:xfrm>
          <a:prstGeom prst="actionButtonBlank">
            <a:avLst/>
          </a:prstGeom>
          <a:solidFill>
            <a:srgbClr val="99CCFF"/>
          </a:solidFill>
          <a:ln w="63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>
              <a:lnSpc>
                <a:spcPct val="80000"/>
              </a:lnSpc>
            </a:pPr>
            <a:r>
              <a:rPr lang="cs-CZ" b="1">
                <a:latin typeface="Calibri" pitchFamily="34" charset="0"/>
              </a:rPr>
              <a:t>B:	Ochočování – odchyt – zajetí - domestikace</a:t>
            </a:r>
          </a:p>
        </p:txBody>
      </p:sp>
      <p:sp>
        <p:nvSpPr>
          <p:cNvPr id="33800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5650" y="3644900"/>
            <a:ext cx="3889375" cy="720725"/>
          </a:xfrm>
          <a:prstGeom prst="actionButtonBlank">
            <a:avLst/>
          </a:prstGeom>
          <a:solidFill>
            <a:srgbClr val="99CCFF"/>
          </a:solidFill>
          <a:ln w="63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>
              <a:lnSpc>
                <a:spcPct val="80000"/>
              </a:lnSpc>
            </a:pPr>
            <a:r>
              <a:rPr lang="cs-CZ" b="1">
                <a:latin typeface="Calibri" pitchFamily="34" charset="0"/>
              </a:rPr>
              <a:t>A:	Domestikace – odchyt – zajetí - ochočování</a:t>
            </a:r>
          </a:p>
        </p:txBody>
      </p:sp>
      <p:sp>
        <p:nvSpPr>
          <p:cNvPr id="33801" name="AutoShape 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381750"/>
            <a:ext cx="468312" cy="476250"/>
          </a:xfrm>
          <a:prstGeom prst="actionButtonReturn">
            <a:avLst/>
          </a:prstGeom>
          <a:solidFill>
            <a:srgbClr val="99CCFF"/>
          </a:solidFill>
          <a:ln w="3175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3802" name="AutoShape 10">
            <a:hlinkClick r:id="" action="ppaction://noaction">
              <a:snd r:embed="rId5" name="applause.wav"/>
            </a:hlinkClick>
          </p:cNvPr>
          <p:cNvSpPr>
            <a:spLocks noChangeArrowheads="1"/>
          </p:cNvSpPr>
          <p:nvPr/>
        </p:nvSpPr>
        <p:spPr bwMode="auto">
          <a:xfrm>
            <a:off x="4356100" y="5373688"/>
            <a:ext cx="755650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3803" name="AutoShape 11"/>
          <p:cNvSpPr>
            <a:spLocks noChangeArrowheads="1"/>
          </p:cNvSpPr>
          <p:nvPr/>
        </p:nvSpPr>
        <p:spPr bwMode="auto">
          <a:xfrm>
            <a:off x="4356100" y="5373688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3804" name="AutoShape 12"/>
          <p:cNvSpPr>
            <a:spLocks noChangeArrowheads="1"/>
          </p:cNvSpPr>
          <p:nvPr/>
        </p:nvSpPr>
        <p:spPr bwMode="auto">
          <a:xfrm>
            <a:off x="4356100" y="5373688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3805" name="AutoShape 13"/>
          <p:cNvSpPr>
            <a:spLocks noChangeArrowheads="1"/>
          </p:cNvSpPr>
          <p:nvPr/>
        </p:nvSpPr>
        <p:spPr bwMode="auto">
          <a:xfrm>
            <a:off x="4356100" y="5373688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3806" name="Text Box 14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755650" y="2997200"/>
            <a:ext cx="1225550" cy="46355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b="1">
                <a:sym typeface="Wingdings" pitchFamily="2" charset="2"/>
              </a:rPr>
              <a:t>50 : 50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37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79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38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80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37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79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37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799"/>
                  </p:tgtEl>
                </p:cond>
              </p:nextCondLst>
            </p:seq>
          </p:childTnLst>
        </p:cTn>
      </p:par>
    </p:tnLst>
    <p:bldLst>
      <p:bldP spid="33802" grpId="0" animBg="1"/>
      <p:bldP spid="33803" grpId="0" animBg="1"/>
      <p:bldP spid="33804" grpId="0" animBg="1"/>
      <p:bldP spid="3380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SOUZ Loštice</a:t>
            </a:r>
            <a:endParaRPr lang="fr-CA"/>
          </a:p>
        </p:txBody>
      </p:sp>
      <p:sp>
        <p:nvSpPr>
          <p:cNvPr id="1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Ing. Miroslav Huk</a:t>
            </a:r>
          </a:p>
        </p:txBody>
      </p:sp>
      <p:sp>
        <p:nvSpPr>
          <p:cNvPr id="1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B6AA7-1C4B-423E-92B7-EB449A495BEE}" type="slidenum">
              <a:rPr lang="fr-CA"/>
              <a:pPr/>
              <a:t>15</a:t>
            </a:fld>
            <a:endParaRPr lang="fr-CA"/>
          </a:p>
        </p:txBody>
      </p:sp>
      <p:sp>
        <p:nvSpPr>
          <p:cNvPr id="35842" name="Rectangle 2"/>
          <p:cNvSpPr>
            <a:spLocks noGrp="1"/>
          </p:cNvSpPr>
          <p:nvPr>
            <p:ph type="title"/>
          </p:nvPr>
        </p:nvSpPr>
        <p:spPr>
          <a:xfrm>
            <a:off x="3059113" y="260350"/>
            <a:ext cx="5565775" cy="1728788"/>
          </a:xfrm>
        </p:spPr>
        <p:txBody>
          <a:bodyPr/>
          <a:lstStyle/>
          <a:p>
            <a:r>
              <a:rPr lang="cs-CZ" sz="3800" b="1" smtClean="0">
                <a:solidFill>
                  <a:srgbClr val="000066"/>
                </a:solidFill>
                <a:latin typeface="Arial" charset="0"/>
              </a:rPr>
              <a:t>Chcete být milionářem</a:t>
            </a:r>
            <a:r>
              <a:rPr lang="cs-CZ" sz="3800" smtClean="0">
                <a:solidFill>
                  <a:srgbClr val="000066"/>
                </a:solidFill>
                <a:latin typeface="Arial" charset="0"/>
              </a:rPr>
              <a:t/>
            </a:r>
            <a:br>
              <a:rPr lang="cs-CZ" sz="3800" smtClean="0">
                <a:solidFill>
                  <a:srgbClr val="000066"/>
                </a:solidFill>
                <a:latin typeface="Arial" charset="0"/>
              </a:rPr>
            </a:br>
            <a:r>
              <a:rPr lang="cs-CZ" sz="3800" b="1" smtClean="0">
                <a:solidFill>
                  <a:srgbClr val="FF0000"/>
                </a:solidFill>
                <a:latin typeface="Arial" charset="0"/>
              </a:rPr>
              <a:t>za 10.000,-</a:t>
            </a:r>
          </a:p>
        </p:txBody>
      </p:sp>
      <p:pic>
        <p:nvPicPr>
          <p:cNvPr id="35843" name="Picture 3" descr="http://hannes.gameplanet.cz/milionar/logo00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3097213" cy="292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4" name="AutoShape 4">
            <a:hlinkClick r:id="" action="ppaction://noaction" highlightClick="1"/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787900" y="4508500"/>
            <a:ext cx="3889375" cy="720725"/>
          </a:xfrm>
          <a:prstGeom prst="actionButtonBlank">
            <a:avLst/>
          </a:prstGeom>
          <a:solidFill>
            <a:srgbClr val="99CCFF"/>
          </a:solidFill>
          <a:ln w="6350">
            <a:solidFill>
              <a:srgbClr val="000080"/>
            </a:solidFill>
          </a:ln>
        </p:spPr>
        <p:txBody>
          <a:bodyPr anchor="ctr"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cs-CZ" sz="1800" b="1" smtClean="0"/>
              <a:t>D: 	Odchyt – zajetí – ochočování –domestikace</a:t>
            </a:r>
            <a:r>
              <a:rPr lang="cs-CZ" sz="2400" b="1" smtClean="0"/>
              <a:t> </a:t>
            </a:r>
          </a:p>
        </p:txBody>
      </p:sp>
      <p:sp>
        <p:nvSpPr>
          <p:cNvPr id="35845" name="Rectangle 5"/>
          <p:cNvSpPr>
            <a:spLocks/>
          </p:cNvSpPr>
          <p:nvPr/>
        </p:nvSpPr>
        <p:spPr bwMode="auto">
          <a:xfrm>
            <a:off x="468313" y="2852738"/>
            <a:ext cx="82804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3200" b="1">
                <a:solidFill>
                  <a:srgbClr val="000066"/>
                </a:solidFill>
              </a:rPr>
              <a:t>Průběh domestikace byl </a:t>
            </a:r>
          </a:p>
        </p:txBody>
      </p:sp>
      <p:sp>
        <p:nvSpPr>
          <p:cNvPr id="35848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5650" y="3644900"/>
            <a:ext cx="3889375" cy="720725"/>
          </a:xfrm>
          <a:prstGeom prst="actionButtonBlank">
            <a:avLst/>
          </a:prstGeom>
          <a:solidFill>
            <a:srgbClr val="99CCFF"/>
          </a:solidFill>
          <a:ln w="63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>
              <a:lnSpc>
                <a:spcPct val="80000"/>
              </a:lnSpc>
            </a:pPr>
            <a:r>
              <a:rPr lang="cs-CZ" sz="2000" b="1">
                <a:latin typeface="Calibri" pitchFamily="34" charset="0"/>
              </a:rPr>
              <a:t>A:	Domestikace – odchyt – zajetí - </a:t>
            </a:r>
            <a:r>
              <a:rPr lang="cs-CZ" b="1">
                <a:latin typeface="Calibri" pitchFamily="34" charset="0"/>
              </a:rPr>
              <a:t>ochočování</a:t>
            </a:r>
          </a:p>
        </p:txBody>
      </p:sp>
      <p:sp>
        <p:nvSpPr>
          <p:cNvPr id="35849" name="AutoShape 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381750"/>
            <a:ext cx="468312" cy="476250"/>
          </a:xfrm>
          <a:prstGeom prst="actionButtonReturn">
            <a:avLst/>
          </a:prstGeom>
          <a:solidFill>
            <a:srgbClr val="99CCFF"/>
          </a:solidFill>
          <a:ln w="3175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5850" name="AutoShape 10">
            <a:hlinkClick r:id="" action="ppaction://noaction">
              <a:snd r:embed="rId5" name="applause.wav"/>
            </a:hlinkClick>
          </p:cNvPr>
          <p:cNvSpPr>
            <a:spLocks noChangeArrowheads="1"/>
          </p:cNvSpPr>
          <p:nvPr/>
        </p:nvSpPr>
        <p:spPr bwMode="auto">
          <a:xfrm>
            <a:off x="4211638" y="5373688"/>
            <a:ext cx="755650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5851" name="AutoShape 11"/>
          <p:cNvSpPr>
            <a:spLocks noChangeArrowheads="1"/>
          </p:cNvSpPr>
          <p:nvPr/>
        </p:nvSpPr>
        <p:spPr bwMode="auto">
          <a:xfrm>
            <a:off x="4211638" y="5373688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grpSp>
        <p:nvGrpSpPr>
          <p:cNvPr id="35855" name="Group 15"/>
          <p:cNvGrpSpPr>
            <a:grpSpLocks/>
          </p:cNvGrpSpPr>
          <p:nvPr/>
        </p:nvGrpSpPr>
        <p:grpSpPr bwMode="auto">
          <a:xfrm>
            <a:off x="755650" y="2997200"/>
            <a:ext cx="1225550" cy="463550"/>
            <a:chOff x="3016" y="1298"/>
            <a:chExt cx="772" cy="292"/>
          </a:xfrm>
        </p:grpSpPr>
        <p:sp>
          <p:nvSpPr>
            <p:cNvPr id="35856" name="Text Box 16">
              <a:hlinkClick r:id="rId6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016" y="1298"/>
              <a:ext cx="772" cy="292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cs-CZ" sz="2400" b="1">
                  <a:sym typeface="Wingdings" pitchFamily="2" charset="2"/>
                </a:rPr>
                <a:t>50 : 50</a:t>
              </a:r>
            </a:p>
          </p:txBody>
        </p:sp>
        <p:sp>
          <p:nvSpPr>
            <p:cNvPr id="35857" name="Line 17"/>
            <p:cNvSpPr>
              <a:spLocks noChangeShapeType="1"/>
            </p:cNvSpPr>
            <p:nvPr/>
          </p:nvSpPr>
          <p:spPr bwMode="auto">
            <a:xfrm>
              <a:off x="3016" y="1298"/>
              <a:ext cx="771" cy="27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35858" name="Line 18"/>
            <p:cNvSpPr>
              <a:spLocks noChangeShapeType="1"/>
            </p:cNvSpPr>
            <p:nvPr/>
          </p:nvSpPr>
          <p:spPr bwMode="auto">
            <a:xfrm flipV="1">
              <a:off x="3016" y="1298"/>
              <a:ext cx="771" cy="27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58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84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58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848"/>
                  </p:tgtEl>
                </p:cond>
              </p:nextCondLst>
            </p:seq>
          </p:childTnLst>
        </p:cTn>
      </p:par>
    </p:tnLst>
    <p:bldLst>
      <p:bldP spid="35850" grpId="0" animBg="1"/>
      <p:bldP spid="3585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SOUZ Loštice</a:t>
            </a:r>
            <a:endParaRPr lang="fr-CA"/>
          </a:p>
        </p:txBody>
      </p:sp>
      <p:sp>
        <p:nvSpPr>
          <p:cNvPr id="1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Ing. Miroslav Huk</a:t>
            </a:r>
          </a:p>
        </p:txBody>
      </p:sp>
      <p:sp>
        <p:nvSpPr>
          <p:cNvPr id="1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96EEE-2EDE-4093-9E42-ACADB45FD272}" type="slidenum">
              <a:rPr lang="fr-CA"/>
              <a:pPr/>
              <a:t>16</a:t>
            </a:fld>
            <a:endParaRPr lang="fr-CA"/>
          </a:p>
        </p:txBody>
      </p:sp>
      <p:sp>
        <p:nvSpPr>
          <p:cNvPr id="36866" name="Rectangle 2"/>
          <p:cNvSpPr>
            <a:spLocks noGrp="1"/>
          </p:cNvSpPr>
          <p:nvPr>
            <p:ph type="title"/>
          </p:nvPr>
        </p:nvSpPr>
        <p:spPr>
          <a:xfrm>
            <a:off x="3059113" y="260350"/>
            <a:ext cx="5565775" cy="1728788"/>
          </a:xfrm>
        </p:spPr>
        <p:txBody>
          <a:bodyPr/>
          <a:lstStyle/>
          <a:p>
            <a:r>
              <a:rPr lang="cs-CZ" sz="3800" b="1" smtClean="0">
                <a:solidFill>
                  <a:srgbClr val="000066"/>
                </a:solidFill>
                <a:latin typeface="Arial" charset="0"/>
              </a:rPr>
              <a:t>Chcete být milionářem</a:t>
            </a:r>
            <a:r>
              <a:rPr lang="cs-CZ" sz="3800" smtClean="0">
                <a:solidFill>
                  <a:srgbClr val="000066"/>
                </a:solidFill>
                <a:latin typeface="Arial" charset="0"/>
              </a:rPr>
              <a:t/>
            </a:r>
            <a:br>
              <a:rPr lang="cs-CZ" sz="3800" smtClean="0">
                <a:solidFill>
                  <a:srgbClr val="000066"/>
                </a:solidFill>
                <a:latin typeface="Arial" charset="0"/>
              </a:rPr>
            </a:br>
            <a:r>
              <a:rPr lang="cs-CZ" sz="3800" b="1" smtClean="0">
                <a:solidFill>
                  <a:srgbClr val="FF0000"/>
                </a:solidFill>
                <a:latin typeface="Arial" charset="0"/>
              </a:rPr>
              <a:t>za 20.000,-</a:t>
            </a:r>
          </a:p>
        </p:txBody>
      </p:sp>
      <p:pic>
        <p:nvPicPr>
          <p:cNvPr id="36867" name="Picture 3" descr="http://hannes.gameplanet.cz/milionar/logo00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3097213" cy="292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8" name="AutoShape 4">
            <a:hlinkClick r:id="" action="ppaction://noaction" highlightClick="1"/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787900" y="3644900"/>
            <a:ext cx="3889375" cy="720725"/>
          </a:xfrm>
          <a:prstGeom prst="actionButtonBlank">
            <a:avLst/>
          </a:prstGeom>
          <a:solidFill>
            <a:srgbClr val="99CCFF"/>
          </a:solidFill>
          <a:ln w="6350">
            <a:solidFill>
              <a:srgbClr val="000080"/>
            </a:solidFill>
          </a:ln>
        </p:spPr>
        <p:txBody>
          <a:bodyPr anchor="ctr"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cs-CZ" sz="1800" b="1" smtClean="0"/>
              <a:t>B: 	Můžeme pozorovat a popsat na živém zvířeti jako vnější nebo při pitvě jako vnitřní</a:t>
            </a:r>
          </a:p>
        </p:txBody>
      </p:sp>
      <p:sp>
        <p:nvSpPr>
          <p:cNvPr id="36869" name="Rectangle 5"/>
          <p:cNvSpPr>
            <a:spLocks/>
          </p:cNvSpPr>
          <p:nvPr/>
        </p:nvSpPr>
        <p:spPr bwMode="auto">
          <a:xfrm>
            <a:off x="468313" y="2852738"/>
            <a:ext cx="82804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3200" b="1">
                <a:solidFill>
                  <a:srgbClr val="000066"/>
                </a:solidFill>
              </a:rPr>
              <a:t>Morfologické znaky  </a:t>
            </a:r>
          </a:p>
        </p:txBody>
      </p:sp>
      <p:sp>
        <p:nvSpPr>
          <p:cNvPr id="36870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5650" y="4508500"/>
            <a:ext cx="3889375" cy="720725"/>
          </a:xfrm>
          <a:prstGeom prst="actionButtonBlank">
            <a:avLst/>
          </a:prstGeom>
          <a:solidFill>
            <a:srgbClr val="99CCFF"/>
          </a:solidFill>
          <a:ln w="63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>
              <a:lnSpc>
                <a:spcPct val="80000"/>
              </a:lnSpc>
            </a:pPr>
            <a:r>
              <a:rPr lang="cs-CZ" b="1">
                <a:latin typeface="Calibri" pitchFamily="34" charset="0"/>
              </a:rPr>
              <a:t>C:	Označujeme jako chovatelský formalizmus</a:t>
            </a:r>
          </a:p>
        </p:txBody>
      </p:sp>
      <p:sp>
        <p:nvSpPr>
          <p:cNvPr id="36871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87900" y="4508500"/>
            <a:ext cx="3889375" cy="720725"/>
          </a:xfrm>
          <a:prstGeom prst="actionButtonBlank">
            <a:avLst/>
          </a:prstGeom>
          <a:solidFill>
            <a:srgbClr val="99CCFF"/>
          </a:solidFill>
          <a:ln w="63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>
              <a:lnSpc>
                <a:spcPct val="80000"/>
              </a:lnSpc>
            </a:pPr>
            <a:r>
              <a:rPr lang="cs-CZ" b="1">
                <a:latin typeface="Calibri" pitchFamily="34" charset="0"/>
              </a:rPr>
              <a:t>D:	Jsou výhradně závislé na vnějším prostředí</a:t>
            </a:r>
            <a:r>
              <a:rPr lang="cs-CZ" sz="2000">
                <a:latin typeface="Calibri" pitchFamily="34" charset="0"/>
              </a:rPr>
              <a:t> </a:t>
            </a:r>
          </a:p>
        </p:txBody>
      </p:sp>
      <p:sp>
        <p:nvSpPr>
          <p:cNvPr id="36872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5650" y="3644900"/>
            <a:ext cx="3889375" cy="720725"/>
          </a:xfrm>
          <a:prstGeom prst="actionButtonBlank">
            <a:avLst/>
          </a:prstGeom>
          <a:solidFill>
            <a:srgbClr val="99CCFF"/>
          </a:solidFill>
          <a:ln w="63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>
              <a:lnSpc>
                <a:spcPct val="80000"/>
              </a:lnSpc>
            </a:pPr>
            <a:r>
              <a:rPr lang="cs-CZ" b="1">
                <a:latin typeface="Calibri" pitchFamily="34" charset="0"/>
              </a:rPr>
              <a:t>A:	Jsou výsledkem funkční činnosti tkání a orgánů těla</a:t>
            </a:r>
          </a:p>
        </p:txBody>
      </p:sp>
      <p:sp>
        <p:nvSpPr>
          <p:cNvPr id="36873" name="AutoShape 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381750"/>
            <a:ext cx="468312" cy="476250"/>
          </a:xfrm>
          <a:prstGeom prst="actionButtonReturn">
            <a:avLst/>
          </a:prstGeom>
          <a:solidFill>
            <a:srgbClr val="99CCFF"/>
          </a:solidFill>
          <a:ln w="3175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6874" name="AutoShape 10">
            <a:hlinkClick r:id="" action="ppaction://noaction">
              <a:snd r:embed="rId5" name="applause.wav"/>
            </a:hlinkClick>
          </p:cNvPr>
          <p:cNvSpPr>
            <a:spLocks noChangeArrowheads="1"/>
          </p:cNvSpPr>
          <p:nvPr/>
        </p:nvSpPr>
        <p:spPr bwMode="auto">
          <a:xfrm>
            <a:off x="4284663" y="5373688"/>
            <a:ext cx="755650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6875" name="AutoShape 11"/>
          <p:cNvSpPr>
            <a:spLocks noChangeArrowheads="1"/>
          </p:cNvSpPr>
          <p:nvPr/>
        </p:nvSpPr>
        <p:spPr bwMode="auto">
          <a:xfrm>
            <a:off x="4284663" y="5373688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6876" name="AutoShape 12"/>
          <p:cNvSpPr>
            <a:spLocks noChangeArrowheads="1"/>
          </p:cNvSpPr>
          <p:nvPr/>
        </p:nvSpPr>
        <p:spPr bwMode="auto">
          <a:xfrm>
            <a:off x="4284663" y="5373688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6877" name="AutoShape 13"/>
          <p:cNvSpPr>
            <a:spLocks noChangeArrowheads="1"/>
          </p:cNvSpPr>
          <p:nvPr/>
        </p:nvSpPr>
        <p:spPr bwMode="auto">
          <a:xfrm>
            <a:off x="4284663" y="5373688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6878" name="Text Box 14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755650" y="2997200"/>
            <a:ext cx="1225550" cy="46355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b="1">
                <a:sym typeface="Wingdings" pitchFamily="2" charset="2"/>
              </a:rPr>
              <a:t>50 : 50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8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86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68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87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68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870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68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871"/>
                  </p:tgtEl>
                </p:cond>
              </p:nextCondLst>
            </p:seq>
          </p:childTnLst>
        </p:cTn>
      </p:par>
    </p:tnLst>
    <p:bldLst>
      <p:bldP spid="36874" grpId="0" animBg="1"/>
      <p:bldP spid="36875" grpId="0" animBg="1"/>
      <p:bldP spid="36876" grpId="0" animBg="1"/>
      <p:bldP spid="3687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SOUZ Loštice</a:t>
            </a:r>
            <a:endParaRPr lang="fr-CA"/>
          </a:p>
        </p:txBody>
      </p:sp>
      <p:sp>
        <p:nvSpPr>
          <p:cNvPr id="1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Ing. Miroslav Huk</a:t>
            </a:r>
          </a:p>
        </p:txBody>
      </p:sp>
      <p:sp>
        <p:nvSpPr>
          <p:cNvPr id="1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2796-0A34-48AE-804E-9D37475CFD52}" type="slidenum">
              <a:rPr lang="fr-CA"/>
              <a:pPr/>
              <a:t>17</a:t>
            </a:fld>
            <a:endParaRPr lang="fr-CA"/>
          </a:p>
        </p:txBody>
      </p:sp>
      <p:sp>
        <p:nvSpPr>
          <p:cNvPr id="38914" name="Rectangle 2"/>
          <p:cNvSpPr>
            <a:spLocks noGrp="1"/>
          </p:cNvSpPr>
          <p:nvPr>
            <p:ph type="title"/>
          </p:nvPr>
        </p:nvSpPr>
        <p:spPr>
          <a:xfrm>
            <a:off x="3059113" y="260350"/>
            <a:ext cx="5565775" cy="1728788"/>
          </a:xfrm>
        </p:spPr>
        <p:txBody>
          <a:bodyPr/>
          <a:lstStyle/>
          <a:p>
            <a:r>
              <a:rPr lang="cs-CZ" sz="3800" b="1" smtClean="0">
                <a:solidFill>
                  <a:srgbClr val="000066"/>
                </a:solidFill>
                <a:latin typeface="Arial" charset="0"/>
              </a:rPr>
              <a:t>Chcete být milionářem</a:t>
            </a:r>
            <a:r>
              <a:rPr lang="cs-CZ" sz="3800" smtClean="0">
                <a:solidFill>
                  <a:srgbClr val="000066"/>
                </a:solidFill>
                <a:latin typeface="Arial" charset="0"/>
              </a:rPr>
              <a:t/>
            </a:r>
            <a:br>
              <a:rPr lang="cs-CZ" sz="3800" smtClean="0">
                <a:solidFill>
                  <a:srgbClr val="000066"/>
                </a:solidFill>
                <a:latin typeface="Arial" charset="0"/>
              </a:rPr>
            </a:br>
            <a:r>
              <a:rPr lang="cs-CZ" sz="3800" b="1" smtClean="0">
                <a:solidFill>
                  <a:srgbClr val="FF0000"/>
                </a:solidFill>
                <a:latin typeface="Arial" charset="0"/>
              </a:rPr>
              <a:t>za 20.000,-</a:t>
            </a:r>
          </a:p>
        </p:txBody>
      </p:sp>
      <p:pic>
        <p:nvPicPr>
          <p:cNvPr id="38915" name="Picture 3" descr="http://hannes.gameplanet.cz/milionar/logo00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3097213" cy="292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6" name="AutoShape 4">
            <a:hlinkClick r:id="" action="ppaction://noaction" highlightClick="1"/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787900" y="3644900"/>
            <a:ext cx="3889375" cy="720725"/>
          </a:xfrm>
          <a:prstGeom prst="actionButtonBlank">
            <a:avLst/>
          </a:prstGeom>
          <a:solidFill>
            <a:srgbClr val="99CCFF"/>
          </a:solidFill>
          <a:ln w="6350">
            <a:solidFill>
              <a:srgbClr val="000080"/>
            </a:solidFill>
          </a:ln>
        </p:spPr>
        <p:txBody>
          <a:bodyPr anchor="ctr"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cs-CZ" sz="1800" b="1" smtClean="0"/>
              <a:t>B: 	Můžeme pozorovat a popsat na živém zvířeti jako vnější nebo při pitvě jako vnitřní</a:t>
            </a:r>
          </a:p>
        </p:txBody>
      </p:sp>
      <p:sp>
        <p:nvSpPr>
          <p:cNvPr id="38917" name="Rectangle 5"/>
          <p:cNvSpPr>
            <a:spLocks/>
          </p:cNvSpPr>
          <p:nvPr/>
        </p:nvSpPr>
        <p:spPr bwMode="auto">
          <a:xfrm>
            <a:off x="468313" y="2852738"/>
            <a:ext cx="82804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3200" b="1">
                <a:solidFill>
                  <a:srgbClr val="000066"/>
                </a:solidFill>
              </a:rPr>
              <a:t>Morfologické znaky  </a:t>
            </a:r>
          </a:p>
        </p:txBody>
      </p:sp>
      <p:sp>
        <p:nvSpPr>
          <p:cNvPr id="38920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5650" y="3644900"/>
            <a:ext cx="3889375" cy="720725"/>
          </a:xfrm>
          <a:prstGeom prst="actionButtonBlank">
            <a:avLst/>
          </a:prstGeom>
          <a:solidFill>
            <a:srgbClr val="99CCFF"/>
          </a:solidFill>
          <a:ln w="63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>
              <a:lnSpc>
                <a:spcPct val="80000"/>
              </a:lnSpc>
            </a:pPr>
            <a:r>
              <a:rPr lang="cs-CZ" b="1">
                <a:latin typeface="Calibri" pitchFamily="34" charset="0"/>
              </a:rPr>
              <a:t>A:	Jsou výsledkem funkční činnosti tkání a orgánů těla</a:t>
            </a:r>
          </a:p>
        </p:txBody>
      </p:sp>
      <p:sp>
        <p:nvSpPr>
          <p:cNvPr id="38921" name="AutoShape 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381750"/>
            <a:ext cx="468312" cy="476250"/>
          </a:xfrm>
          <a:prstGeom prst="actionButtonReturn">
            <a:avLst/>
          </a:prstGeom>
          <a:solidFill>
            <a:srgbClr val="99CCFF"/>
          </a:solidFill>
          <a:ln w="3175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8922" name="AutoShape 10">
            <a:hlinkClick r:id="" action="ppaction://noaction">
              <a:snd r:embed="rId5" name="applause.wav"/>
            </a:hlinkClick>
          </p:cNvPr>
          <p:cNvSpPr>
            <a:spLocks noChangeArrowheads="1"/>
          </p:cNvSpPr>
          <p:nvPr/>
        </p:nvSpPr>
        <p:spPr bwMode="auto">
          <a:xfrm>
            <a:off x="4356100" y="5373688"/>
            <a:ext cx="755650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8923" name="AutoShape 11"/>
          <p:cNvSpPr>
            <a:spLocks noChangeArrowheads="1"/>
          </p:cNvSpPr>
          <p:nvPr/>
        </p:nvSpPr>
        <p:spPr bwMode="auto">
          <a:xfrm>
            <a:off x="4356100" y="5373688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grpSp>
        <p:nvGrpSpPr>
          <p:cNvPr id="38927" name="Group 15"/>
          <p:cNvGrpSpPr>
            <a:grpSpLocks/>
          </p:cNvGrpSpPr>
          <p:nvPr/>
        </p:nvGrpSpPr>
        <p:grpSpPr bwMode="auto">
          <a:xfrm>
            <a:off x="755650" y="2997200"/>
            <a:ext cx="1225550" cy="463550"/>
            <a:chOff x="3016" y="1298"/>
            <a:chExt cx="772" cy="292"/>
          </a:xfrm>
        </p:grpSpPr>
        <p:sp>
          <p:nvSpPr>
            <p:cNvPr id="38928" name="Text Box 16">
              <a:hlinkClick r:id="rId6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016" y="1298"/>
              <a:ext cx="772" cy="292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cs-CZ" sz="2400" b="1">
                  <a:sym typeface="Wingdings" pitchFamily="2" charset="2"/>
                </a:rPr>
                <a:t>50 : 50</a:t>
              </a:r>
            </a:p>
          </p:txBody>
        </p:sp>
        <p:sp>
          <p:nvSpPr>
            <p:cNvPr id="38929" name="Line 17"/>
            <p:cNvSpPr>
              <a:spLocks noChangeShapeType="1"/>
            </p:cNvSpPr>
            <p:nvPr/>
          </p:nvSpPr>
          <p:spPr bwMode="auto">
            <a:xfrm>
              <a:off x="3016" y="1298"/>
              <a:ext cx="771" cy="27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38930" name="Line 18"/>
            <p:cNvSpPr>
              <a:spLocks noChangeShapeType="1"/>
            </p:cNvSpPr>
            <p:nvPr/>
          </p:nvSpPr>
          <p:spPr bwMode="auto">
            <a:xfrm flipV="1">
              <a:off x="3016" y="1298"/>
              <a:ext cx="771" cy="27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89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1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89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20"/>
                  </p:tgtEl>
                </p:cond>
              </p:nextCondLst>
            </p:seq>
          </p:childTnLst>
        </p:cTn>
      </p:par>
    </p:tnLst>
    <p:bldLst>
      <p:bldP spid="38922" grpId="0" animBg="1"/>
      <p:bldP spid="3892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SOUZ Loštice</a:t>
            </a:r>
            <a:endParaRPr lang="fr-CA"/>
          </a:p>
        </p:txBody>
      </p:sp>
      <p:sp>
        <p:nvSpPr>
          <p:cNvPr id="1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Ing. Miroslav Huk</a:t>
            </a:r>
          </a:p>
        </p:txBody>
      </p:sp>
      <p:sp>
        <p:nvSpPr>
          <p:cNvPr id="1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3AA95-1241-4FA3-AACE-C6451DF66A46}" type="slidenum">
              <a:rPr lang="fr-CA"/>
              <a:pPr/>
              <a:t>18</a:t>
            </a:fld>
            <a:endParaRPr lang="fr-CA"/>
          </a:p>
        </p:txBody>
      </p:sp>
      <p:sp>
        <p:nvSpPr>
          <p:cNvPr id="39938" name="Rectangle 2"/>
          <p:cNvSpPr>
            <a:spLocks noGrp="1"/>
          </p:cNvSpPr>
          <p:nvPr>
            <p:ph type="title"/>
          </p:nvPr>
        </p:nvSpPr>
        <p:spPr>
          <a:xfrm>
            <a:off x="3059113" y="260350"/>
            <a:ext cx="5565775" cy="1728788"/>
          </a:xfrm>
        </p:spPr>
        <p:txBody>
          <a:bodyPr/>
          <a:lstStyle/>
          <a:p>
            <a:r>
              <a:rPr lang="cs-CZ" sz="3800" b="1" smtClean="0">
                <a:solidFill>
                  <a:srgbClr val="000066"/>
                </a:solidFill>
                <a:latin typeface="Arial" charset="0"/>
              </a:rPr>
              <a:t>Chcete být milionářem</a:t>
            </a:r>
            <a:r>
              <a:rPr lang="cs-CZ" sz="3800" smtClean="0">
                <a:solidFill>
                  <a:srgbClr val="000066"/>
                </a:solidFill>
                <a:latin typeface="Arial" charset="0"/>
              </a:rPr>
              <a:t/>
            </a:r>
            <a:br>
              <a:rPr lang="cs-CZ" sz="3800" smtClean="0">
                <a:solidFill>
                  <a:srgbClr val="000066"/>
                </a:solidFill>
                <a:latin typeface="Arial" charset="0"/>
              </a:rPr>
            </a:br>
            <a:r>
              <a:rPr lang="cs-CZ" sz="3800" b="1" smtClean="0">
                <a:solidFill>
                  <a:srgbClr val="FF0000"/>
                </a:solidFill>
                <a:latin typeface="Arial" charset="0"/>
              </a:rPr>
              <a:t>za 40.000,-</a:t>
            </a:r>
          </a:p>
        </p:txBody>
      </p:sp>
      <p:pic>
        <p:nvPicPr>
          <p:cNvPr id="39939" name="Picture 3" descr="http://hannes.gameplanet.cz/milionar/logo00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3097213" cy="292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0" name="AutoShape 4">
            <a:hlinkClick r:id="" action="ppaction://noaction" highlightClick="1"/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4437063"/>
            <a:ext cx="3889375" cy="720725"/>
          </a:xfrm>
          <a:prstGeom prst="actionButtonBlank">
            <a:avLst/>
          </a:prstGeom>
          <a:solidFill>
            <a:srgbClr val="99CCFF"/>
          </a:solidFill>
          <a:ln w="6350">
            <a:solidFill>
              <a:srgbClr val="000080"/>
            </a:solidFill>
          </a:ln>
        </p:spPr>
        <p:txBody>
          <a:bodyPr anchor="ctr"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cs-CZ" sz="1800" b="1" smtClean="0"/>
              <a:t>C:	Byl v průběhu domestikace zvířat jediným kriteriem výběru zvířat k dalšímu chovu</a:t>
            </a:r>
          </a:p>
        </p:txBody>
      </p:sp>
      <p:sp>
        <p:nvSpPr>
          <p:cNvPr id="39941" name="Rectangle 5"/>
          <p:cNvSpPr>
            <a:spLocks/>
          </p:cNvSpPr>
          <p:nvPr/>
        </p:nvSpPr>
        <p:spPr bwMode="auto">
          <a:xfrm>
            <a:off x="468313" y="2852738"/>
            <a:ext cx="82804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3200" b="1">
                <a:solidFill>
                  <a:srgbClr val="000066"/>
                </a:solidFill>
              </a:rPr>
              <a:t>Exteriér zvířat </a:t>
            </a:r>
          </a:p>
        </p:txBody>
      </p:sp>
      <p:sp>
        <p:nvSpPr>
          <p:cNvPr id="39942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5650" y="3644900"/>
            <a:ext cx="3889375" cy="720725"/>
          </a:xfrm>
          <a:prstGeom prst="actionButtonBlank">
            <a:avLst/>
          </a:prstGeom>
          <a:solidFill>
            <a:srgbClr val="99CCFF"/>
          </a:solidFill>
          <a:ln w="63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>
              <a:lnSpc>
                <a:spcPct val="80000"/>
              </a:lnSpc>
            </a:pPr>
            <a:r>
              <a:rPr lang="cs-CZ" b="1">
                <a:latin typeface="Calibri" pitchFamily="34" charset="0"/>
              </a:rPr>
              <a:t>A:	Výběr zvířat dle zevnějšku se provádí od 20. století</a:t>
            </a:r>
          </a:p>
        </p:txBody>
      </p:sp>
      <p:sp>
        <p:nvSpPr>
          <p:cNvPr id="39943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87900" y="4437063"/>
            <a:ext cx="3889375" cy="720725"/>
          </a:xfrm>
          <a:prstGeom prst="actionButtonBlank">
            <a:avLst/>
          </a:prstGeom>
          <a:solidFill>
            <a:srgbClr val="99CCFF"/>
          </a:solidFill>
          <a:ln w="63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>
              <a:lnSpc>
                <a:spcPct val="80000"/>
              </a:lnSpc>
            </a:pPr>
            <a:r>
              <a:rPr lang="cs-CZ" b="1">
                <a:latin typeface="Calibri" pitchFamily="34" charset="0"/>
              </a:rPr>
              <a:t>D:	Exteriér zvířete není ve vztahu s užitkovosti zvířete</a:t>
            </a:r>
          </a:p>
        </p:txBody>
      </p:sp>
      <p:sp>
        <p:nvSpPr>
          <p:cNvPr id="39944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87900" y="3644900"/>
            <a:ext cx="3889375" cy="720725"/>
          </a:xfrm>
          <a:prstGeom prst="actionButtonBlank">
            <a:avLst/>
          </a:prstGeom>
          <a:solidFill>
            <a:srgbClr val="99CCFF"/>
          </a:solidFill>
          <a:ln w="63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>
              <a:lnSpc>
                <a:spcPct val="80000"/>
              </a:lnSpc>
            </a:pPr>
            <a:r>
              <a:rPr lang="cs-CZ" b="1">
                <a:latin typeface="Calibri" pitchFamily="34" charset="0"/>
              </a:rPr>
              <a:t>B:	Zevnějšek zvířete necharakterizuje plemeno</a:t>
            </a:r>
          </a:p>
        </p:txBody>
      </p:sp>
      <p:sp>
        <p:nvSpPr>
          <p:cNvPr id="39945" name="AutoShape 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381750"/>
            <a:ext cx="468312" cy="476250"/>
          </a:xfrm>
          <a:prstGeom prst="actionButtonReturn">
            <a:avLst/>
          </a:prstGeom>
          <a:solidFill>
            <a:srgbClr val="99CCFF"/>
          </a:solidFill>
          <a:ln w="3175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9946" name="AutoShape 10"/>
          <p:cNvSpPr>
            <a:spLocks noChangeArrowheads="1"/>
          </p:cNvSpPr>
          <p:nvPr/>
        </p:nvSpPr>
        <p:spPr bwMode="auto">
          <a:xfrm>
            <a:off x="4284663" y="5373688"/>
            <a:ext cx="755650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9947" name="AutoShape 11"/>
          <p:cNvSpPr>
            <a:spLocks noChangeArrowheads="1"/>
          </p:cNvSpPr>
          <p:nvPr/>
        </p:nvSpPr>
        <p:spPr bwMode="auto">
          <a:xfrm>
            <a:off x="4284663" y="5373688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9948" name="AutoShape 12"/>
          <p:cNvSpPr>
            <a:spLocks noChangeArrowheads="1"/>
          </p:cNvSpPr>
          <p:nvPr/>
        </p:nvSpPr>
        <p:spPr bwMode="auto">
          <a:xfrm>
            <a:off x="4284663" y="5373688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9949" name="AutoShape 13"/>
          <p:cNvSpPr>
            <a:spLocks noChangeArrowheads="1"/>
          </p:cNvSpPr>
          <p:nvPr/>
        </p:nvSpPr>
        <p:spPr bwMode="auto">
          <a:xfrm>
            <a:off x="4284663" y="5373688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9950" name="Text Box 14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755650" y="2997200"/>
            <a:ext cx="1225550" cy="46355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b="1">
                <a:sym typeface="Wingdings" pitchFamily="2" charset="2"/>
              </a:rPr>
              <a:t>50 : 50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99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94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99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99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99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94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99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94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99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399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399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943"/>
                  </p:tgtEl>
                </p:cond>
              </p:nextCondLst>
            </p:seq>
          </p:childTnLst>
        </p:cTn>
      </p:par>
    </p:tnLst>
    <p:bldLst>
      <p:bldP spid="39946" grpId="0" animBg="1"/>
      <p:bldP spid="39947" grpId="0" animBg="1"/>
      <p:bldP spid="39948" grpId="0" animBg="1"/>
      <p:bldP spid="3994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SOUZ Loštice</a:t>
            </a:r>
            <a:endParaRPr lang="fr-CA"/>
          </a:p>
        </p:txBody>
      </p:sp>
      <p:sp>
        <p:nvSpPr>
          <p:cNvPr id="1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Ing. Miroslav Huk</a:t>
            </a:r>
          </a:p>
        </p:txBody>
      </p:sp>
      <p:sp>
        <p:nvSpPr>
          <p:cNvPr id="1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E8CAC-D55F-40F9-B649-3151C27CCC26}" type="slidenum">
              <a:rPr lang="fr-CA"/>
              <a:pPr/>
              <a:t>19</a:t>
            </a:fld>
            <a:endParaRPr lang="fr-CA"/>
          </a:p>
        </p:txBody>
      </p:sp>
      <p:sp>
        <p:nvSpPr>
          <p:cNvPr id="40962" name="Rectangle 2"/>
          <p:cNvSpPr>
            <a:spLocks noGrp="1"/>
          </p:cNvSpPr>
          <p:nvPr>
            <p:ph type="title"/>
          </p:nvPr>
        </p:nvSpPr>
        <p:spPr>
          <a:xfrm>
            <a:off x="3059113" y="260350"/>
            <a:ext cx="5565775" cy="1728788"/>
          </a:xfrm>
        </p:spPr>
        <p:txBody>
          <a:bodyPr/>
          <a:lstStyle/>
          <a:p>
            <a:r>
              <a:rPr lang="cs-CZ" sz="3800" b="1" smtClean="0">
                <a:solidFill>
                  <a:srgbClr val="000066"/>
                </a:solidFill>
                <a:latin typeface="Arial" charset="0"/>
              </a:rPr>
              <a:t>Chcete být milionářem</a:t>
            </a:r>
            <a:r>
              <a:rPr lang="cs-CZ" sz="3800" smtClean="0">
                <a:solidFill>
                  <a:srgbClr val="000066"/>
                </a:solidFill>
                <a:latin typeface="Arial" charset="0"/>
              </a:rPr>
              <a:t/>
            </a:r>
            <a:br>
              <a:rPr lang="cs-CZ" sz="3800" smtClean="0">
                <a:solidFill>
                  <a:srgbClr val="000066"/>
                </a:solidFill>
                <a:latin typeface="Arial" charset="0"/>
              </a:rPr>
            </a:br>
            <a:r>
              <a:rPr lang="cs-CZ" sz="3800" b="1" smtClean="0">
                <a:solidFill>
                  <a:srgbClr val="FF0000"/>
                </a:solidFill>
                <a:latin typeface="Arial" charset="0"/>
              </a:rPr>
              <a:t>za 40.000,-</a:t>
            </a:r>
          </a:p>
        </p:txBody>
      </p:sp>
      <p:pic>
        <p:nvPicPr>
          <p:cNvPr id="40963" name="Picture 3" descr="http://hannes.gameplanet.cz/milionar/logo00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3097213" cy="292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4" name="AutoShape 4">
            <a:hlinkClick r:id="" action="ppaction://noaction" highlightClick="1"/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4437063"/>
            <a:ext cx="3889375" cy="720725"/>
          </a:xfrm>
          <a:prstGeom prst="actionButtonBlank">
            <a:avLst/>
          </a:prstGeom>
          <a:solidFill>
            <a:srgbClr val="99CCFF"/>
          </a:solidFill>
          <a:ln w="6350">
            <a:solidFill>
              <a:srgbClr val="000080"/>
            </a:solidFill>
          </a:ln>
        </p:spPr>
        <p:txBody>
          <a:bodyPr anchor="ctr"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cs-CZ" sz="1800" b="1" smtClean="0"/>
              <a:t>C:	Byl v průběhu domestikace a chovu zvířat jediným kriteriem výběru zvířat k dalšímu chovu</a:t>
            </a:r>
          </a:p>
        </p:txBody>
      </p:sp>
      <p:sp>
        <p:nvSpPr>
          <p:cNvPr id="40965" name="Rectangle 5"/>
          <p:cNvSpPr>
            <a:spLocks/>
          </p:cNvSpPr>
          <p:nvPr/>
        </p:nvSpPr>
        <p:spPr bwMode="auto">
          <a:xfrm>
            <a:off x="468313" y="2852738"/>
            <a:ext cx="82804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3200" b="1">
                <a:solidFill>
                  <a:srgbClr val="000066"/>
                </a:solidFill>
              </a:rPr>
              <a:t>Exteriér zvířat </a:t>
            </a:r>
          </a:p>
        </p:txBody>
      </p:sp>
      <p:sp>
        <p:nvSpPr>
          <p:cNvPr id="40966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5650" y="3644900"/>
            <a:ext cx="3889375" cy="720725"/>
          </a:xfrm>
          <a:prstGeom prst="actionButtonBlank">
            <a:avLst/>
          </a:prstGeom>
          <a:solidFill>
            <a:srgbClr val="99CCFF"/>
          </a:solidFill>
          <a:ln w="63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>
              <a:lnSpc>
                <a:spcPct val="80000"/>
              </a:lnSpc>
            </a:pPr>
            <a:r>
              <a:rPr lang="cs-CZ" b="1">
                <a:latin typeface="Calibri" pitchFamily="34" charset="0"/>
              </a:rPr>
              <a:t>A:	Výběr zvířat dle zevnějšku se provádí od 20. století</a:t>
            </a:r>
          </a:p>
        </p:txBody>
      </p:sp>
      <p:sp>
        <p:nvSpPr>
          <p:cNvPr id="40969" name="AutoShape 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381750"/>
            <a:ext cx="468312" cy="476250"/>
          </a:xfrm>
          <a:prstGeom prst="actionButtonReturn">
            <a:avLst/>
          </a:prstGeom>
          <a:solidFill>
            <a:srgbClr val="99CCFF"/>
          </a:solidFill>
          <a:ln w="3175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0970" name="AutoShape 10"/>
          <p:cNvSpPr>
            <a:spLocks noChangeArrowheads="1"/>
          </p:cNvSpPr>
          <p:nvPr/>
        </p:nvSpPr>
        <p:spPr bwMode="auto">
          <a:xfrm>
            <a:off x="4284663" y="5373688"/>
            <a:ext cx="755650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0972" name="AutoShape 12"/>
          <p:cNvSpPr>
            <a:spLocks noChangeArrowheads="1"/>
          </p:cNvSpPr>
          <p:nvPr/>
        </p:nvSpPr>
        <p:spPr bwMode="auto">
          <a:xfrm>
            <a:off x="4284663" y="5373688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grpSp>
        <p:nvGrpSpPr>
          <p:cNvPr id="40975" name="Group 15"/>
          <p:cNvGrpSpPr>
            <a:grpSpLocks/>
          </p:cNvGrpSpPr>
          <p:nvPr/>
        </p:nvGrpSpPr>
        <p:grpSpPr bwMode="auto">
          <a:xfrm>
            <a:off x="755650" y="2997200"/>
            <a:ext cx="1225550" cy="463550"/>
            <a:chOff x="3016" y="1298"/>
            <a:chExt cx="772" cy="292"/>
          </a:xfrm>
        </p:grpSpPr>
        <p:sp>
          <p:nvSpPr>
            <p:cNvPr id="40976" name="Text Box 16">
              <a:hlinkClick r:id="rId5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016" y="1298"/>
              <a:ext cx="772" cy="292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cs-CZ" sz="2400" b="1">
                  <a:sym typeface="Wingdings" pitchFamily="2" charset="2"/>
                </a:rPr>
                <a:t>50 : 50</a:t>
              </a:r>
            </a:p>
          </p:txBody>
        </p:sp>
        <p:sp>
          <p:nvSpPr>
            <p:cNvPr id="40977" name="Line 17"/>
            <p:cNvSpPr>
              <a:spLocks noChangeShapeType="1"/>
            </p:cNvSpPr>
            <p:nvPr/>
          </p:nvSpPr>
          <p:spPr bwMode="auto">
            <a:xfrm>
              <a:off x="3016" y="1298"/>
              <a:ext cx="771" cy="27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0978" name="Line 18"/>
            <p:cNvSpPr>
              <a:spLocks noChangeShapeType="1"/>
            </p:cNvSpPr>
            <p:nvPr/>
          </p:nvSpPr>
          <p:spPr bwMode="auto">
            <a:xfrm flipV="1">
              <a:off x="3016" y="1298"/>
              <a:ext cx="771" cy="27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09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96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09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966"/>
                  </p:tgtEl>
                </p:cond>
              </p:nextCondLst>
            </p:seq>
          </p:childTnLst>
        </p:cTn>
      </p:par>
    </p:tnLst>
    <p:bldLst>
      <p:bldP spid="40970" grpId="0" animBg="1"/>
      <p:bldP spid="4097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22" name="Group 5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9780000"/>
              </p:ext>
            </p:extLst>
          </p:nvPr>
        </p:nvGraphicFramePr>
        <p:xfrm>
          <a:off x="457200" y="1371600"/>
          <a:ext cx="8229600" cy="4829175"/>
        </p:xfrm>
        <a:graphic>
          <a:graphicData uri="http://schemas.openxmlformats.org/drawingml/2006/table">
            <a:tbl>
              <a:tblPr/>
              <a:tblGrid>
                <a:gridCol w="2962275"/>
                <a:gridCol w="526732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Název školy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SŠTZ Mohelnice, 1. máje 2, 789 85 Mohelnice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Číslo projektu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CZ.1.07/1.5.00/34.0033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Název šablony klíčové aktivity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Inovace a zkvalitnění výuky prostřednictvím ICT (III/2)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Název výukového materiálu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Chcete být milionářem?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Označení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VY_32_INOVACE_140b_Chov_skotu</a:t>
                      </a:r>
                      <a:endParaRPr kumimoji="0" lang="cs-CZ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Vzdělávací obor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41-51-H/01 Zemědělec – farmář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Tematická oblast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Chov zvířat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Ročník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Druhý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Autor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Ing. Miroslav Huk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Datum ověření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17. 2. 2014 KF 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Anotace / metodický popis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Prověření učiva formou známé soutěže.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Podpis autora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Ing. Miroslav Huk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Podpis ředitele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cs-CZ" sz="3200" b="1" kern="0" dirty="0">
                <a:solidFill>
                  <a:schemeClr val="tx2"/>
                </a:solidFill>
                <a:ea typeface="+mj-ea"/>
                <a:cs typeface="+mj-cs"/>
              </a:rPr>
              <a:t>Záznamový list výukového materiálu</a:t>
            </a:r>
            <a:endParaRPr lang="cs-CZ" sz="3200" b="1" kern="0" dirty="0">
              <a:solidFill>
                <a:schemeClr val="tx2"/>
              </a:solidFill>
              <a:latin typeface="Arial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SOUZ Loštice</a:t>
            </a:r>
            <a:endParaRPr lang="fr-CA"/>
          </a:p>
        </p:txBody>
      </p:sp>
      <p:sp>
        <p:nvSpPr>
          <p:cNvPr id="17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Ing. Miroslav Huk</a:t>
            </a:r>
          </a:p>
        </p:txBody>
      </p:sp>
      <p:sp>
        <p:nvSpPr>
          <p:cNvPr id="1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30734-72AA-4A62-937A-A873AF41CBB7}" type="slidenum">
              <a:rPr lang="fr-CA"/>
              <a:pPr/>
              <a:t>20</a:t>
            </a:fld>
            <a:endParaRPr lang="fr-CA"/>
          </a:p>
        </p:txBody>
      </p:sp>
      <p:sp>
        <p:nvSpPr>
          <p:cNvPr id="41986" name="Rectangle 2"/>
          <p:cNvSpPr>
            <a:spLocks noGrp="1"/>
          </p:cNvSpPr>
          <p:nvPr>
            <p:ph type="title"/>
          </p:nvPr>
        </p:nvSpPr>
        <p:spPr>
          <a:xfrm>
            <a:off x="3059113" y="260350"/>
            <a:ext cx="5565775" cy="1728788"/>
          </a:xfrm>
        </p:spPr>
        <p:txBody>
          <a:bodyPr/>
          <a:lstStyle/>
          <a:p>
            <a:r>
              <a:rPr lang="cs-CZ" sz="3800" b="1" smtClean="0">
                <a:solidFill>
                  <a:srgbClr val="000066"/>
                </a:solidFill>
                <a:latin typeface="Arial" charset="0"/>
              </a:rPr>
              <a:t>Chcete být milionářem</a:t>
            </a:r>
            <a:r>
              <a:rPr lang="cs-CZ" sz="3800" smtClean="0">
                <a:solidFill>
                  <a:srgbClr val="000066"/>
                </a:solidFill>
                <a:latin typeface="Arial" charset="0"/>
              </a:rPr>
              <a:t/>
            </a:r>
            <a:br>
              <a:rPr lang="cs-CZ" sz="3800" smtClean="0">
                <a:solidFill>
                  <a:srgbClr val="000066"/>
                </a:solidFill>
                <a:latin typeface="Arial" charset="0"/>
              </a:rPr>
            </a:br>
            <a:r>
              <a:rPr lang="cs-CZ" sz="3800" b="1" smtClean="0">
                <a:solidFill>
                  <a:srgbClr val="FF0000"/>
                </a:solidFill>
                <a:latin typeface="Arial" charset="0"/>
              </a:rPr>
              <a:t>za 80.000,-</a:t>
            </a:r>
          </a:p>
        </p:txBody>
      </p:sp>
      <p:pic>
        <p:nvPicPr>
          <p:cNvPr id="41987" name="Picture 3" descr="http://hannes.gameplanet.cz/milionar/logo00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3097213" cy="292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8" name="AutoShape 4">
            <a:hlinkClick r:id="" action="ppaction://noaction" highlightClick="1"/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3644900"/>
            <a:ext cx="3889375" cy="720725"/>
          </a:xfrm>
          <a:prstGeom prst="actionButtonBlank">
            <a:avLst/>
          </a:prstGeom>
          <a:solidFill>
            <a:srgbClr val="99CCFF"/>
          </a:solidFill>
          <a:ln w="6350">
            <a:solidFill>
              <a:srgbClr val="000080"/>
            </a:solidFill>
          </a:ln>
        </p:spPr>
        <p:txBody>
          <a:bodyPr anchor="ctr"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sz="1800" b="1" smtClean="0"/>
              <a:t>A:	Je pohlavní dvojtvárnost</a:t>
            </a:r>
            <a:r>
              <a:rPr lang="cs-CZ" b="1" smtClean="0"/>
              <a:t> </a:t>
            </a:r>
          </a:p>
        </p:txBody>
      </p:sp>
      <p:sp>
        <p:nvSpPr>
          <p:cNvPr id="41989" name="Rectangle 5"/>
          <p:cNvSpPr>
            <a:spLocks/>
          </p:cNvSpPr>
          <p:nvPr/>
        </p:nvSpPr>
        <p:spPr bwMode="auto">
          <a:xfrm>
            <a:off x="468313" y="2852738"/>
            <a:ext cx="82804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endParaRPr lang="cs-CZ" sz="3200" b="1">
              <a:solidFill>
                <a:srgbClr val="000066"/>
              </a:solidFill>
            </a:endParaRPr>
          </a:p>
        </p:txBody>
      </p:sp>
      <p:sp>
        <p:nvSpPr>
          <p:cNvPr id="41990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5650" y="4508500"/>
            <a:ext cx="3889375" cy="720725"/>
          </a:xfrm>
          <a:prstGeom prst="actionButtonBlank">
            <a:avLst/>
          </a:prstGeom>
          <a:solidFill>
            <a:srgbClr val="99CCFF"/>
          </a:solidFill>
          <a:ln w="63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>
              <a:lnSpc>
                <a:spcPct val="80000"/>
              </a:lnSpc>
            </a:pPr>
            <a:r>
              <a:rPr lang="cs-CZ" b="1">
                <a:latin typeface="Calibri" pitchFamily="34" charset="0"/>
              </a:rPr>
              <a:t>C:	Není ovlivněn účinkem pohlavních hormonů</a:t>
            </a:r>
            <a:r>
              <a:rPr lang="cs-CZ" sz="2000" b="1">
                <a:latin typeface="Calibri" pitchFamily="34" charset="0"/>
              </a:rPr>
              <a:t> </a:t>
            </a:r>
          </a:p>
        </p:txBody>
      </p:sp>
      <p:sp>
        <p:nvSpPr>
          <p:cNvPr id="41991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87900" y="4508500"/>
            <a:ext cx="3889375" cy="720725"/>
          </a:xfrm>
          <a:prstGeom prst="actionButtonBlank">
            <a:avLst/>
          </a:prstGeom>
          <a:solidFill>
            <a:srgbClr val="99CCFF"/>
          </a:solidFill>
          <a:ln w="63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>
              <a:lnSpc>
                <a:spcPct val="80000"/>
              </a:lnSpc>
            </a:pPr>
            <a:r>
              <a:rPr lang="cs-CZ" b="1">
                <a:latin typeface="Calibri" pitchFamily="34" charset="0"/>
              </a:rPr>
              <a:t>D:	Znamená, že samice jsou mohutnější a výrazněji zbarvené</a:t>
            </a:r>
          </a:p>
        </p:txBody>
      </p:sp>
      <p:sp>
        <p:nvSpPr>
          <p:cNvPr id="41992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87900" y="3644900"/>
            <a:ext cx="3889375" cy="720725"/>
          </a:xfrm>
          <a:prstGeom prst="actionButtonBlank">
            <a:avLst/>
          </a:prstGeom>
          <a:solidFill>
            <a:srgbClr val="99CCFF"/>
          </a:solidFill>
          <a:ln w="63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>
              <a:lnSpc>
                <a:spcPct val="80000"/>
              </a:lnSpc>
            </a:pPr>
            <a:r>
              <a:rPr lang="cs-CZ" b="1">
                <a:latin typeface="Calibri" pitchFamily="34" charset="0"/>
              </a:rPr>
              <a:t>B:	Nejedná se o druhotné pohlavní znaky</a:t>
            </a:r>
          </a:p>
        </p:txBody>
      </p:sp>
      <p:sp>
        <p:nvSpPr>
          <p:cNvPr id="41993" name="AutoShape 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381750"/>
            <a:ext cx="468312" cy="476250"/>
          </a:xfrm>
          <a:prstGeom prst="actionButtonReturn">
            <a:avLst/>
          </a:prstGeom>
          <a:solidFill>
            <a:srgbClr val="99CCFF"/>
          </a:solidFill>
          <a:ln w="3175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1994" name="AutoShape 10">
            <a:hlinkClick r:id="" action="ppaction://noaction">
              <a:snd r:embed="rId5" name="applause.wav"/>
            </a:hlinkClick>
          </p:cNvPr>
          <p:cNvSpPr>
            <a:spLocks noChangeArrowheads="1"/>
          </p:cNvSpPr>
          <p:nvPr/>
        </p:nvSpPr>
        <p:spPr bwMode="auto">
          <a:xfrm>
            <a:off x="4356100" y="5445125"/>
            <a:ext cx="755650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1995" name="AutoShape 11"/>
          <p:cNvSpPr>
            <a:spLocks noChangeArrowheads="1"/>
          </p:cNvSpPr>
          <p:nvPr/>
        </p:nvSpPr>
        <p:spPr bwMode="auto">
          <a:xfrm>
            <a:off x="4356100" y="5445125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1996" name="AutoShape 12"/>
          <p:cNvSpPr>
            <a:spLocks noChangeArrowheads="1"/>
          </p:cNvSpPr>
          <p:nvPr/>
        </p:nvSpPr>
        <p:spPr bwMode="auto">
          <a:xfrm>
            <a:off x="4356100" y="5445125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1997" name="AutoShape 13"/>
          <p:cNvSpPr>
            <a:spLocks noChangeArrowheads="1"/>
          </p:cNvSpPr>
          <p:nvPr/>
        </p:nvSpPr>
        <p:spPr bwMode="auto">
          <a:xfrm>
            <a:off x="4356100" y="5445125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1998" name="Text Box 14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755650" y="2997200"/>
            <a:ext cx="1225550" cy="46355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b="1">
                <a:sym typeface="Wingdings" pitchFamily="2" charset="2"/>
              </a:rPr>
              <a:t>50 : 50</a:t>
            </a:r>
          </a:p>
        </p:txBody>
      </p:sp>
      <p:sp>
        <p:nvSpPr>
          <p:cNvPr id="42001" name="Rectangle 17"/>
          <p:cNvSpPr>
            <a:spLocks/>
          </p:cNvSpPr>
          <p:nvPr/>
        </p:nvSpPr>
        <p:spPr bwMode="auto">
          <a:xfrm>
            <a:off x="684213" y="2924175"/>
            <a:ext cx="82804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3200" b="1">
                <a:solidFill>
                  <a:srgbClr val="000066"/>
                </a:solidFill>
              </a:rPr>
              <a:t>Pohlavní dimorfismus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9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98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19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19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19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99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19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990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19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991"/>
                  </p:tgtEl>
                </p:cond>
              </p:nextCondLst>
            </p:seq>
          </p:childTnLst>
        </p:cTn>
      </p:par>
    </p:tnLst>
    <p:bldLst>
      <p:bldP spid="41994" grpId="0" animBg="1"/>
      <p:bldP spid="41995" grpId="0" animBg="1"/>
      <p:bldP spid="41996" grpId="0" animBg="1"/>
      <p:bldP spid="4199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SOUZ Loštice</a:t>
            </a:r>
            <a:endParaRPr lang="fr-CA"/>
          </a:p>
        </p:txBody>
      </p:sp>
      <p:sp>
        <p:nvSpPr>
          <p:cNvPr id="1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Ing. Miroslav Huk</a:t>
            </a:r>
          </a:p>
        </p:txBody>
      </p:sp>
      <p:sp>
        <p:nvSpPr>
          <p:cNvPr id="1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37398-CF35-4D6B-923D-070607A697B1}" type="slidenum">
              <a:rPr lang="fr-CA"/>
              <a:pPr/>
              <a:t>21</a:t>
            </a:fld>
            <a:endParaRPr lang="fr-CA"/>
          </a:p>
        </p:txBody>
      </p:sp>
      <p:sp>
        <p:nvSpPr>
          <p:cNvPr id="43010" name="Rectangle 2"/>
          <p:cNvSpPr>
            <a:spLocks noGrp="1"/>
          </p:cNvSpPr>
          <p:nvPr>
            <p:ph type="title"/>
          </p:nvPr>
        </p:nvSpPr>
        <p:spPr>
          <a:xfrm>
            <a:off x="3059113" y="260350"/>
            <a:ext cx="5565775" cy="1728788"/>
          </a:xfrm>
        </p:spPr>
        <p:txBody>
          <a:bodyPr/>
          <a:lstStyle/>
          <a:p>
            <a:r>
              <a:rPr lang="cs-CZ" sz="3800" b="1" smtClean="0">
                <a:solidFill>
                  <a:srgbClr val="000066"/>
                </a:solidFill>
                <a:latin typeface="Arial" charset="0"/>
              </a:rPr>
              <a:t>Chcete být milionářem</a:t>
            </a:r>
            <a:r>
              <a:rPr lang="cs-CZ" sz="3800" smtClean="0">
                <a:solidFill>
                  <a:srgbClr val="000066"/>
                </a:solidFill>
                <a:latin typeface="Arial" charset="0"/>
              </a:rPr>
              <a:t/>
            </a:r>
            <a:br>
              <a:rPr lang="cs-CZ" sz="3800" smtClean="0">
                <a:solidFill>
                  <a:srgbClr val="000066"/>
                </a:solidFill>
                <a:latin typeface="Arial" charset="0"/>
              </a:rPr>
            </a:br>
            <a:r>
              <a:rPr lang="cs-CZ" sz="3800" b="1" smtClean="0">
                <a:solidFill>
                  <a:srgbClr val="FF0000"/>
                </a:solidFill>
                <a:latin typeface="Arial" charset="0"/>
              </a:rPr>
              <a:t>za 80.000,-</a:t>
            </a:r>
          </a:p>
        </p:txBody>
      </p:sp>
      <p:pic>
        <p:nvPicPr>
          <p:cNvPr id="43011" name="Picture 3" descr="http://hannes.gameplanet.cz/milionar/logo00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3097213" cy="292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2" name="AutoShape 4">
            <a:hlinkClick r:id="" action="ppaction://noaction" highlightClick="1"/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3644900"/>
            <a:ext cx="3889375" cy="720725"/>
          </a:xfrm>
          <a:prstGeom prst="actionButtonBlank">
            <a:avLst/>
          </a:prstGeom>
          <a:solidFill>
            <a:srgbClr val="99CCFF"/>
          </a:solidFill>
          <a:ln w="6350">
            <a:solidFill>
              <a:srgbClr val="000080"/>
            </a:solidFill>
          </a:ln>
        </p:spPr>
        <p:txBody>
          <a:bodyPr anchor="ctr"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sz="1800" b="1" smtClean="0"/>
              <a:t>A:	Je pohlavní dvojtvárnost</a:t>
            </a:r>
            <a:r>
              <a:rPr lang="cs-CZ" b="1" smtClean="0"/>
              <a:t> </a:t>
            </a:r>
          </a:p>
        </p:txBody>
      </p:sp>
      <p:sp>
        <p:nvSpPr>
          <p:cNvPr id="43013" name="Rectangle 5"/>
          <p:cNvSpPr>
            <a:spLocks/>
          </p:cNvSpPr>
          <p:nvPr/>
        </p:nvSpPr>
        <p:spPr bwMode="auto">
          <a:xfrm>
            <a:off x="468313" y="2852738"/>
            <a:ext cx="82804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endParaRPr lang="cs-CZ" sz="3200" b="1">
              <a:solidFill>
                <a:srgbClr val="000066"/>
              </a:solidFill>
            </a:endParaRPr>
          </a:p>
        </p:txBody>
      </p:sp>
      <p:sp>
        <p:nvSpPr>
          <p:cNvPr id="43015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87900" y="4508500"/>
            <a:ext cx="3889375" cy="720725"/>
          </a:xfrm>
          <a:prstGeom prst="actionButtonBlank">
            <a:avLst/>
          </a:prstGeom>
          <a:solidFill>
            <a:srgbClr val="99CCFF"/>
          </a:solidFill>
          <a:ln w="63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>
              <a:lnSpc>
                <a:spcPct val="80000"/>
              </a:lnSpc>
            </a:pPr>
            <a:r>
              <a:rPr lang="cs-CZ" b="1">
                <a:latin typeface="Calibri" pitchFamily="34" charset="0"/>
              </a:rPr>
              <a:t>D:	Znamená, že samice jsou mohutnější a výrazněji zbarvené</a:t>
            </a:r>
          </a:p>
        </p:txBody>
      </p:sp>
      <p:sp>
        <p:nvSpPr>
          <p:cNvPr id="43017" name="AutoShape 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381750"/>
            <a:ext cx="468312" cy="476250"/>
          </a:xfrm>
          <a:prstGeom prst="actionButtonReturn">
            <a:avLst/>
          </a:prstGeom>
          <a:solidFill>
            <a:srgbClr val="99CCFF"/>
          </a:solidFill>
          <a:ln w="3175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3018" name="AutoShape 10">
            <a:hlinkClick r:id="" action="ppaction://noaction">
              <a:snd r:embed="rId5" name="applause.wav"/>
            </a:hlinkClick>
          </p:cNvPr>
          <p:cNvSpPr>
            <a:spLocks noChangeArrowheads="1"/>
          </p:cNvSpPr>
          <p:nvPr/>
        </p:nvSpPr>
        <p:spPr bwMode="auto">
          <a:xfrm>
            <a:off x="4284663" y="5300663"/>
            <a:ext cx="755650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3021" name="AutoShape 13"/>
          <p:cNvSpPr>
            <a:spLocks noChangeArrowheads="1"/>
          </p:cNvSpPr>
          <p:nvPr/>
        </p:nvSpPr>
        <p:spPr bwMode="auto">
          <a:xfrm>
            <a:off x="4284663" y="5300663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3023" name="Rectangle 15"/>
          <p:cNvSpPr>
            <a:spLocks/>
          </p:cNvSpPr>
          <p:nvPr/>
        </p:nvSpPr>
        <p:spPr bwMode="auto">
          <a:xfrm>
            <a:off x="684213" y="2924175"/>
            <a:ext cx="82804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3200" b="1">
                <a:solidFill>
                  <a:srgbClr val="000066"/>
                </a:solidFill>
              </a:rPr>
              <a:t>Pohlavní dimorfismus </a:t>
            </a:r>
          </a:p>
        </p:txBody>
      </p:sp>
      <p:grpSp>
        <p:nvGrpSpPr>
          <p:cNvPr id="43024" name="Group 16"/>
          <p:cNvGrpSpPr>
            <a:grpSpLocks/>
          </p:cNvGrpSpPr>
          <p:nvPr/>
        </p:nvGrpSpPr>
        <p:grpSpPr bwMode="auto">
          <a:xfrm>
            <a:off x="755650" y="2997200"/>
            <a:ext cx="1225550" cy="463550"/>
            <a:chOff x="3016" y="1298"/>
            <a:chExt cx="772" cy="292"/>
          </a:xfrm>
        </p:grpSpPr>
        <p:sp>
          <p:nvSpPr>
            <p:cNvPr id="43025" name="Text Box 17">
              <a:hlinkClick r:id="rId6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016" y="1298"/>
              <a:ext cx="772" cy="292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cs-CZ" sz="2400" b="1">
                  <a:sym typeface="Wingdings" pitchFamily="2" charset="2"/>
                </a:rPr>
                <a:t>50 : 50</a:t>
              </a:r>
            </a:p>
          </p:txBody>
        </p:sp>
        <p:sp>
          <p:nvSpPr>
            <p:cNvPr id="43026" name="Line 18"/>
            <p:cNvSpPr>
              <a:spLocks noChangeShapeType="1"/>
            </p:cNvSpPr>
            <p:nvPr/>
          </p:nvSpPr>
          <p:spPr bwMode="auto">
            <a:xfrm>
              <a:off x="3016" y="1298"/>
              <a:ext cx="771" cy="27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3027" name="Line 19"/>
            <p:cNvSpPr>
              <a:spLocks noChangeShapeType="1"/>
            </p:cNvSpPr>
            <p:nvPr/>
          </p:nvSpPr>
          <p:spPr bwMode="auto">
            <a:xfrm flipV="1">
              <a:off x="3016" y="1298"/>
              <a:ext cx="771" cy="27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30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01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30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015"/>
                  </p:tgtEl>
                </p:cond>
              </p:nextCondLst>
            </p:seq>
          </p:childTnLst>
        </p:cTn>
      </p:par>
    </p:tnLst>
    <p:bldLst>
      <p:bldP spid="43018" grpId="0" animBg="1"/>
      <p:bldP spid="4302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SOUZ Loštice</a:t>
            </a:r>
            <a:endParaRPr lang="fr-CA"/>
          </a:p>
        </p:txBody>
      </p:sp>
      <p:sp>
        <p:nvSpPr>
          <p:cNvPr id="1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Ing. Miroslav Huk</a:t>
            </a:r>
          </a:p>
        </p:txBody>
      </p:sp>
      <p:sp>
        <p:nvSpPr>
          <p:cNvPr id="1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F58B-FA03-4F66-80B5-25E417AC56AD}" type="slidenum">
              <a:rPr lang="fr-CA"/>
              <a:pPr/>
              <a:t>22</a:t>
            </a:fld>
            <a:endParaRPr lang="fr-CA"/>
          </a:p>
        </p:txBody>
      </p:sp>
      <p:sp>
        <p:nvSpPr>
          <p:cNvPr id="44034" name="Rectangle 2"/>
          <p:cNvSpPr>
            <a:spLocks noGrp="1"/>
          </p:cNvSpPr>
          <p:nvPr>
            <p:ph type="title"/>
          </p:nvPr>
        </p:nvSpPr>
        <p:spPr>
          <a:xfrm>
            <a:off x="3059113" y="260350"/>
            <a:ext cx="5565775" cy="1728788"/>
          </a:xfrm>
        </p:spPr>
        <p:txBody>
          <a:bodyPr/>
          <a:lstStyle/>
          <a:p>
            <a:r>
              <a:rPr lang="cs-CZ" sz="3800" b="1" smtClean="0">
                <a:solidFill>
                  <a:srgbClr val="000066"/>
                </a:solidFill>
                <a:latin typeface="Arial" charset="0"/>
              </a:rPr>
              <a:t>Chcete být milionářem</a:t>
            </a:r>
            <a:r>
              <a:rPr lang="cs-CZ" sz="3800" smtClean="0">
                <a:solidFill>
                  <a:srgbClr val="000066"/>
                </a:solidFill>
                <a:latin typeface="Arial" charset="0"/>
              </a:rPr>
              <a:t/>
            </a:r>
            <a:br>
              <a:rPr lang="cs-CZ" sz="3800" smtClean="0">
                <a:solidFill>
                  <a:srgbClr val="000066"/>
                </a:solidFill>
                <a:latin typeface="Arial" charset="0"/>
              </a:rPr>
            </a:br>
            <a:r>
              <a:rPr lang="cs-CZ" sz="3800" b="1" smtClean="0">
                <a:solidFill>
                  <a:srgbClr val="FF0000"/>
                </a:solidFill>
                <a:latin typeface="Arial" charset="0"/>
              </a:rPr>
              <a:t>za 160.000,-</a:t>
            </a:r>
          </a:p>
        </p:txBody>
      </p:sp>
      <p:pic>
        <p:nvPicPr>
          <p:cNvPr id="44035" name="Picture 3" descr="http://hannes.gameplanet.cz/milionar/logo00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3097213" cy="292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6" name="AutoShape 4">
            <a:hlinkClick r:id="" action="ppaction://noaction" highlightClick="1"/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787900" y="3644900"/>
            <a:ext cx="3889375" cy="720725"/>
          </a:xfrm>
          <a:prstGeom prst="actionButtonBlank">
            <a:avLst/>
          </a:prstGeom>
          <a:solidFill>
            <a:srgbClr val="99CCFF"/>
          </a:solidFill>
          <a:ln w="6350">
            <a:solidFill>
              <a:srgbClr val="000080"/>
            </a:solidFill>
          </a:ln>
        </p:spPr>
        <p:txBody>
          <a:bodyPr anchor="ctr"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cs-CZ" sz="1800" b="1" smtClean="0"/>
              <a:t>B: 	Výška v kohoutku</a:t>
            </a:r>
          </a:p>
        </p:txBody>
      </p:sp>
      <p:sp>
        <p:nvSpPr>
          <p:cNvPr id="44037" name="Rectangle 5"/>
          <p:cNvSpPr>
            <a:spLocks/>
          </p:cNvSpPr>
          <p:nvPr/>
        </p:nvSpPr>
        <p:spPr bwMode="auto">
          <a:xfrm>
            <a:off x="2195513" y="2565400"/>
            <a:ext cx="65532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3200" b="1">
                <a:solidFill>
                  <a:srgbClr val="000066"/>
                </a:solidFill>
              </a:rPr>
              <a:t>Mezi fyziologické vlastnosti nepatří  </a:t>
            </a:r>
          </a:p>
        </p:txBody>
      </p:sp>
      <p:sp>
        <p:nvSpPr>
          <p:cNvPr id="44038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27088" y="4437063"/>
            <a:ext cx="3889375" cy="720725"/>
          </a:xfrm>
          <a:prstGeom prst="actionButtonBlank">
            <a:avLst/>
          </a:prstGeom>
          <a:solidFill>
            <a:srgbClr val="99CCFF"/>
          </a:solidFill>
          <a:ln w="63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>
              <a:lnSpc>
                <a:spcPct val="80000"/>
              </a:lnSpc>
            </a:pPr>
            <a:r>
              <a:rPr lang="cs-CZ" b="1">
                <a:latin typeface="Calibri" pitchFamily="34" charset="0"/>
              </a:rPr>
              <a:t>C:	Habitus</a:t>
            </a:r>
          </a:p>
        </p:txBody>
      </p:sp>
      <p:sp>
        <p:nvSpPr>
          <p:cNvPr id="44039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87900" y="4437063"/>
            <a:ext cx="3889375" cy="720725"/>
          </a:xfrm>
          <a:prstGeom prst="actionButtonBlank">
            <a:avLst/>
          </a:prstGeom>
          <a:solidFill>
            <a:srgbClr val="99CCFF"/>
          </a:solidFill>
          <a:ln w="63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>
              <a:lnSpc>
                <a:spcPct val="80000"/>
              </a:lnSpc>
            </a:pPr>
            <a:r>
              <a:rPr lang="cs-CZ" b="1">
                <a:latin typeface="Calibri" pitchFamily="34" charset="0"/>
              </a:rPr>
              <a:t>D:	Dlouhověkost</a:t>
            </a:r>
          </a:p>
        </p:txBody>
      </p:sp>
      <p:sp>
        <p:nvSpPr>
          <p:cNvPr id="44040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27088" y="3644900"/>
            <a:ext cx="3889375" cy="720725"/>
          </a:xfrm>
          <a:prstGeom prst="actionButtonBlank">
            <a:avLst/>
          </a:prstGeom>
          <a:solidFill>
            <a:srgbClr val="99CCFF"/>
          </a:solidFill>
          <a:ln w="63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>
              <a:lnSpc>
                <a:spcPct val="80000"/>
              </a:lnSpc>
            </a:pPr>
            <a:r>
              <a:rPr lang="cs-CZ" b="1">
                <a:latin typeface="Calibri" pitchFamily="34" charset="0"/>
              </a:rPr>
              <a:t>A:	Kondice</a:t>
            </a:r>
          </a:p>
        </p:txBody>
      </p:sp>
      <p:sp>
        <p:nvSpPr>
          <p:cNvPr id="44041" name="AutoShape 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381750"/>
            <a:ext cx="468312" cy="476250"/>
          </a:xfrm>
          <a:prstGeom prst="actionButtonReturn">
            <a:avLst/>
          </a:prstGeom>
          <a:solidFill>
            <a:srgbClr val="99CCFF"/>
          </a:solidFill>
          <a:ln w="3175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042" name="AutoShape 10">
            <a:hlinkClick r:id="" action="ppaction://noaction">
              <a:snd r:embed="rId5" name="applause.wav"/>
            </a:hlinkClick>
          </p:cNvPr>
          <p:cNvSpPr>
            <a:spLocks noChangeArrowheads="1"/>
          </p:cNvSpPr>
          <p:nvPr/>
        </p:nvSpPr>
        <p:spPr bwMode="auto">
          <a:xfrm>
            <a:off x="4284663" y="5373688"/>
            <a:ext cx="755650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043" name="AutoShape 11"/>
          <p:cNvSpPr>
            <a:spLocks noChangeArrowheads="1"/>
          </p:cNvSpPr>
          <p:nvPr/>
        </p:nvSpPr>
        <p:spPr bwMode="auto">
          <a:xfrm>
            <a:off x="4284663" y="5373688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044" name="AutoShape 12"/>
          <p:cNvSpPr>
            <a:spLocks noChangeArrowheads="1"/>
          </p:cNvSpPr>
          <p:nvPr/>
        </p:nvSpPr>
        <p:spPr bwMode="auto">
          <a:xfrm>
            <a:off x="4284663" y="5373688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045" name="AutoShape 13"/>
          <p:cNvSpPr>
            <a:spLocks noChangeArrowheads="1"/>
          </p:cNvSpPr>
          <p:nvPr/>
        </p:nvSpPr>
        <p:spPr bwMode="auto">
          <a:xfrm>
            <a:off x="4284663" y="5373688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046" name="Text Box 14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755650" y="2997200"/>
            <a:ext cx="1225550" cy="46355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b="1">
                <a:sym typeface="Wingdings" pitchFamily="2" charset="2"/>
              </a:rPr>
              <a:t>50 : 50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40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3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40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4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40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3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40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39"/>
                  </p:tgtEl>
                </p:cond>
              </p:nextCondLst>
            </p:seq>
          </p:childTnLst>
        </p:cTn>
      </p:par>
    </p:tnLst>
    <p:bldLst>
      <p:bldP spid="44042" grpId="0" animBg="1"/>
      <p:bldP spid="44043" grpId="0" animBg="1"/>
      <p:bldP spid="44044" grpId="0" animBg="1"/>
      <p:bldP spid="4404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SOUZ Loštice</a:t>
            </a:r>
            <a:endParaRPr lang="fr-CA"/>
          </a:p>
        </p:txBody>
      </p:sp>
      <p:sp>
        <p:nvSpPr>
          <p:cNvPr id="1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Ing. Miroslav Huk</a:t>
            </a:r>
          </a:p>
        </p:txBody>
      </p:sp>
      <p:sp>
        <p:nvSpPr>
          <p:cNvPr id="1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F109-B16D-476C-AE77-A748C3B190C9}" type="slidenum">
              <a:rPr lang="fr-CA"/>
              <a:pPr/>
              <a:t>23</a:t>
            </a:fld>
            <a:endParaRPr lang="fr-CA"/>
          </a:p>
        </p:txBody>
      </p:sp>
      <p:sp>
        <p:nvSpPr>
          <p:cNvPr id="45058" name="Rectangle 2"/>
          <p:cNvSpPr>
            <a:spLocks noGrp="1"/>
          </p:cNvSpPr>
          <p:nvPr>
            <p:ph type="title"/>
          </p:nvPr>
        </p:nvSpPr>
        <p:spPr>
          <a:xfrm>
            <a:off x="3059113" y="260350"/>
            <a:ext cx="5565775" cy="1728788"/>
          </a:xfrm>
        </p:spPr>
        <p:txBody>
          <a:bodyPr/>
          <a:lstStyle/>
          <a:p>
            <a:r>
              <a:rPr lang="cs-CZ" sz="3800" b="1" smtClean="0">
                <a:solidFill>
                  <a:srgbClr val="000066"/>
                </a:solidFill>
                <a:latin typeface="Arial" charset="0"/>
              </a:rPr>
              <a:t>Chcete být milionářem</a:t>
            </a:r>
            <a:r>
              <a:rPr lang="cs-CZ" sz="3800" smtClean="0">
                <a:solidFill>
                  <a:srgbClr val="000066"/>
                </a:solidFill>
                <a:latin typeface="Arial" charset="0"/>
              </a:rPr>
              <a:t/>
            </a:r>
            <a:br>
              <a:rPr lang="cs-CZ" sz="3800" smtClean="0">
                <a:solidFill>
                  <a:srgbClr val="000066"/>
                </a:solidFill>
                <a:latin typeface="Arial" charset="0"/>
              </a:rPr>
            </a:br>
            <a:r>
              <a:rPr lang="cs-CZ" sz="3800" b="1" smtClean="0">
                <a:solidFill>
                  <a:srgbClr val="FF0000"/>
                </a:solidFill>
                <a:latin typeface="Arial" charset="0"/>
              </a:rPr>
              <a:t>za 160.000,-</a:t>
            </a:r>
          </a:p>
        </p:txBody>
      </p:sp>
      <p:pic>
        <p:nvPicPr>
          <p:cNvPr id="45059" name="Picture 3" descr="http://hannes.gameplanet.cz/milionar/logo00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3097213" cy="292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0" name="AutoShape 4">
            <a:hlinkClick r:id="" action="ppaction://noaction" highlightClick="1"/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787900" y="3644900"/>
            <a:ext cx="3889375" cy="720725"/>
          </a:xfrm>
          <a:prstGeom prst="actionButtonBlank">
            <a:avLst/>
          </a:prstGeom>
          <a:solidFill>
            <a:srgbClr val="99CCFF"/>
          </a:solidFill>
          <a:ln w="6350">
            <a:solidFill>
              <a:srgbClr val="000080"/>
            </a:solidFill>
          </a:ln>
        </p:spPr>
        <p:txBody>
          <a:bodyPr anchor="ctr"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cs-CZ" sz="1800" b="1" smtClean="0"/>
              <a:t>B: 	Výška v kohoutku</a:t>
            </a:r>
          </a:p>
        </p:txBody>
      </p:sp>
      <p:sp>
        <p:nvSpPr>
          <p:cNvPr id="45061" name="Rectangle 5"/>
          <p:cNvSpPr>
            <a:spLocks/>
          </p:cNvSpPr>
          <p:nvPr/>
        </p:nvSpPr>
        <p:spPr bwMode="auto">
          <a:xfrm>
            <a:off x="2195513" y="2565400"/>
            <a:ext cx="65532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3200" b="1">
                <a:solidFill>
                  <a:srgbClr val="000066"/>
                </a:solidFill>
              </a:rPr>
              <a:t>Mezi fyziologické vlastnosti nepatří  </a:t>
            </a:r>
          </a:p>
        </p:txBody>
      </p:sp>
      <p:sp>
        <p:nvSpPr>
          <p:cNvPr id="45063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87900" y="4437063"/>
            <a:ext cx="3889375" cy="720725"/>
          </a:xfrm>
          <a:prstGeom prst="actionButtonBlank">
            <a:avLst/>
          </a:prstGeom>
          <a:solidFill>
            <a:srgbClr val="99CCFF"/>
          </a:solidFill>
          <a:ln w="63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>
              <a:lnSpc>
                <a:spcPct val="80000"/>
              </a:lnSpc>
            </a:pPr>
            <a:r>
              <a:rPr lang="cs-CZ" b="1">
                <a:latin typeface="Calibri" pitchFamily="34" charset="0"/>
              </a:rPr>
              <a:t>D:	Dlouhověkost</a:t>
            </a:r>
          </a:p>
        </p:txBody>
      </p:sp>
      <p:sp>
        <p:nvSpPr>
          <p:cNvPr id="45065" name="AutoShape 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381750"/>
            <a:ext cx="468312" cy="476250"/>
          </a:xfrm>
          <a:prstGeom prst="actionButtonReturn">
            <a:avLst/>
          </a:prstGeom>
          <a:solidFill>
            <a:srgbClr val="99CCFF"/>
          </a:solidFill>
          <a:ln w="3175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5066" name="AutoShape 10">
            <a:hlinkClick r:id="" action="ppaction://noaction">
              <a:snd r:embed="rId5" name="applause.wav"/>
            </a:hlinkClick>
          </p:cNvPr>
          <p:cNvSpPr>
            <a:spLocks noChangeArrowheads="1"/>
          </p:cNvSpPr>
          <p:nvPr/>
        </p:nvSpPr>
        <p:spPr bwMode="auto">
          <a:xfrm>
            <a:off x="4284663" y="5373688"/>
            <a:ext cx="755650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5069" name="AutoShape 13"/>
          <p:cNvSpPr>
            <a:spLocks noChangeArrowheads="1"/>
          </p:cNvSpPr>
          <p:nvPr/>
        </p:nvSpPr>
        <p:spPr bwMode="auto">
          <a:xfrm>
            <a:off x="4284663" y="5373688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grpSp>
        <p:nvGrpSpPr>
          <p:cNvPr id="45071" name="Group 15"/>
          <p:cNvGrpSpPr>
            <a:grpSpLocks/>
          </p:cNvGrpSpPr>
          <p:nvPr/>
        </p:nvGrpSpPr>
        <p:grpSpPr bwMode="auto">
          <a:xfrm>
            <a:off x="827088" y="2997200"/>
            <a:ext cx="1225550" cy="463550"/>
            <a:chOff x="3016" y="1298"/>
            <a:chExt cx="772" cy="292"/>
          </a:xfrm>
        </p:grpSpPr>
        <p:sp>
          <p:nvSpPr>
            <p:cNvPr id="45072" name="Text Box 16">
              <a:hlinkClick r:id="rId6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016" y="1298"/>
              <a:ext cx="772" cy="292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cs-CZ" sz="2400" b="1">
                  <a:sym typeface="Wingdings" pitchFamily="2" charset="2"/>
                </a:rPr>
                <a:t>50 : 50</a:t>
              </a:r>
            </a:p>
          </p:txBody>
        </p:sp>
        <p:sp>
          <p:nvSpPr>
            <p:cNvPr id="45073" name="Line 17"/>
            <p:cNvSpPr>
              <a:spLocks noChangeShapeType="1"/>
            </p:cNvSpPr>
            <p:nvPr/>
          </p:nvSpPr>
          <p:spPr bwMode="auto">
            <a:xfrm>
              <a:off x="3016" y="1298"/>
              <a:ext cx="771" cy="27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5074" name="Line 18"/>
            <p:cNvSpPr>
              <a:spLocks noChangeShapeType="1"/>
            </p:cNvSpPr>
            <p:nvPr/>
          </p:nvSpPr>
          <p:spPr bwMode="auto">
            <a:xfrm flipV="1">
              <a:off x="3016" y="1298"/>
              <a:ext cx="771" cy="27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50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06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50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063"/>
                  </p:tgtEl>
                </p:cond>
              </p:nextCondLst>
            </p:seq>
          </p:childTnLst>
        </p:cTn>
      </p:par>
    </p:tnLst>
    <p:bldLst>
      <p:bldP spid="45066" grpId="0" animBg="1"/>
      <p:bldP spid="4506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SOUZ Loštice</a:t>
            </a:r>
            <a:endParaRPr lang="fr-CA"/>
          </a:p>
        </p:txBody>
      </p:sp>
      <p:sp>
        <p:nvSpPr>
          <p:cNvPr id="1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Ing. Miroslav Huk</a:t>
            </a:r>
          </a:p>
        </p:txBody>
      </p:sp>
      <p:sp>
        <p:nvSpPr>
          <p:cNvPr id="1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4C4ED-10A2-4EDD-BEB7-2CFBE65451A7}" type="slidenum">
              <a:rPr lang="fr-CA"/>
              <a:pPr/>
              <a:t>24</a:t>
            </a:fld>
            <a:endParaRPr lang="fr-CA"/>
          </a:p>
        </p:txBody>
      </p:sp>
      <p:sp>
        <p:nvSpPr>
          <p:cNvPr id="46082" name="Rectangle 2"/>
          <p:cNvSpPr>
            <a:spLocks noGrp="1"/>
          </p:cNvSpPr>
          <p:nvPr>
            <p:ph type="title"/>
          </p:nvPr>
        </p:nvSpPr>
        <p:spPr>
          <a:xfrm>
            <a:off x="3059113" y="260350"/>
            <a:ext cx="5565775" cy="1728788"/>
          </a:xfrm>
        </p:spPr>
        <p:txBody>
          <a:bodyPr/>
          <a:lstStyle/>
          <a:p>
            <a:r>
              <a:rPr lang="cs-CZ" sz="3800" b="1" smtClean="0">
                <a:solidFill>
                  <a:srgbClr val="000066"/>
                </a:solidFill>
                <a:latin typeface="Arial" charset="0"/>
              </a:rPr>
              <a:t>Chcete být milionářem</a:t>
            </a:r>
            <a:r>
              <a:rPr lang="cs-CZ" sz="3800" smtClean="0">
                <a:solidFill>
                  <a:srgbClr val="000066"/>
                </a:solidFill>
                <a:latin typeface="Arial" charset="0"/>
              </a:rPr>
              <a:t/>
            </a:r>
            <a:br>
              <a:rPr lang="cs-CZ" sz="3800" smtClean="0">
                <a:solidFill>
                  <a:srgbClr val="000066"/>
                </a:solidFill>
                <a:latin typeface="Arial" charset="0"/>
              </a:rPr>
            </a:br>
            <a:r>
              <a:rPr lang="cs-CZ" sz="3800" b="1" smtClean="0">
                <a:solidFill>
                  <a:srgbClr val="FF0000"/>
                </a:solidFill>
                <a:latin typeface="Arial" charset="0"/>
              </a:rPr>
              <a:t>za 320.000,-</a:t>
            </a:r>
          </a:p>
        </p:txBody>
      </p:sp>
      <p:pic>
        <p:nvPicPr>
          <p:cNvPr id="46083" name="Picture 3" descr="http://hannes.gameplanet.cz/milionar/logo00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3097213" cy="292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4" name="AutoShape 4">
            <a:hlinkClick r:id="" action="ppaction://noaction" highlightClick="1"/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787900" y="4508500"/>
            <a:ext cx="3889375" cy="720725"/>
          </a:xfrm>
          <a:prstGeom prst="actionButtonBlank">
            <a:avLst/>
          </a:prstGeom>
          <a:solidFill>
            <a:srgbClr val="99CCFF"/>
          </a:solidFill>
          <a:ln w="6350">
            <a:solidFill>
              <a:srgbClr val="000080"/>
            </a:solidFill>
          </a:ln>
        </p:spPr>
        <p:txBody>
          <a:bodyPr anchor="ctr"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sz="1800" b="1" smtClean="0"/>
              <a:t>D: Období mezi dvěma porody</a:t>
            </a:r>
          </a:p>
        </p:txBody>
      </p:sp>
      <p:sp>
        <p:nvSpPr>
          <p:cNvPr id="46085" name="Rectangle 5"/>
          <p:cNvSpPr>
            <a:spLocks/>
          </p:cNvSpPr>
          <p:nvPr/>
        </p:nvSpPr>
        <p:spPr bwMode="auto">
          <a:xfrm>
            <a:off x="468313" y="2852738"/>
            <a:ext cx="82804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3200" b="1">
                <a:solidFill>
                  <a:srgbClr val="000066"/>
                </a:solidFill>
              </a:rPr>
              <a:t>Meziobdobí je </a:t>
            </a:r>
          </a:p>
        </p:txBody>
      </p:sp>
      <p:sp>
        <p:nvSpPr>
          <p:cNvPr id="46086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5650" y="4508500"/>
            <a:ext cx="3889375" cy="720725"/>
          </a:xfrm>
          <a:prstGeom prst="actionButtonBlank">
            <a:avLst/>
          </a:prstGeom>
          <a:solidFill>
            <a:srgbClr val="99CCFF"/>
          </a:solidFill>
          <a:ln w="63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>
              <a:lnSpc>
                <a:spcPct val="80000"/>
              </a:lnSpc>
            </a:pPr>
            <a:r>
              <a:rPr lang="cs-CZ" b="1">
                <a:latin typeface="Calibri" pitchFamily="34" charset="0"/>
              </a:rPr>
              <a:t>C:	Doba po sobě jdoucích inseminací</a:t>
            </a:r>
          </a:p>
        </p:txBody>
      </p:sp>
      <p:sp>
        <p:nvSpPr>
          <p:cNvPr id="46087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87900" y="3644900"/>
            <a:ext cx="3889375" cy="720725"/>
          </a:xfrm>
          <a:prstGeom prst="actionButtonBlank">
            <a:avLst/>
          </a:prstGeom>
          <a:solidFill>
            <a:srgbClr val="99CCFF"/>
          </a:solidFill>
          <a:ln w="63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>
              <a:lnSpc>
                <a:spcPct val="80000"/>
              </a:lnSpc>
            </a:pPr>
            <a:r>
              <a:rPr lang="cs-CZ" b="1">
                <a:latin typeface="Calibri" pitchFamily="34" charset="0"/>
              </a:rPr>
              <a:t>B:	Období od porodu do prvního zapuštění</a:t>
            </a:r>
          </a:p>
        </p:txBody>
      </p:sp>
      <p:sp>
        <p:nvSpPr>
          <p:cNvPr id="46088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5650" y="3644900"/>
            <a:ext cx="3889375" cy="720725"/>
          </a:xfrm>
          <a:prstGeom prst="actionButtonBlank">
            <a:avLst/>
          </a:prstGeom>
          <a:solidFill>
            <a:srgbClr val="99CCFF"/>
          </a:solidFill>
          <a:ln w="63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>
              <a:lnSpc>
                <a:spcPct val="80000"/>
              </a:lnSpc>
            </a:pPr>
            <a:r>
              <a:rPr lang="cs-CZ" b="1">
                <a:latin typeface="Calibri" pitchFamily="34" charset="0"/>
              </a:rPr>
              <a:t>A:	Období od porodu do dalšího zabřeznutí</a:t>
            </a:r>
          </a:p>
        </p:txBody>
      </p:sp>
      <p:sp>
        <p:nvSpPr>
          <p:cNvPr id="46089" name="AutoShape 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381750"/>
            <a:ext cx="468312" cy="476250"/>
          </a:xfrm>
          <a:prstGeom prst="actionButtonReturn">
            <a:avLst/>
          </a:prstGeom>
          <a:solidFill>
            <a:srgbClr val="99CCFF"/>
          </a:solidFill>
          <a:ln w="3175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6090" name="AutoShape 10">
            <a:hlinkClick r:id="" action="ppaction://noaction">
              <a:snd r:embed="rId5" name="applause.wav"/>
            </a:hlinkClick>
          </p:cNvPr>
          <p:cNvSpPr>
            <a:spLocks noChangeArrowheads="1"/>
          </p:cNvSpPr>
          <p:nvPr/>
        </p:nvSpPr>
        <p:spPr bwMode="auto">
          <a:xfrm>
            <a:off x="4356100" y="5373688"/>
            <a:ext cx="755650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6091" name="AutoShape 11"/>
          <p:cNvSpPr>
            <a:spLocks noChangeArrowheads="1"/>
          </p:cNvSpPr>
          <p:nvPr/>
        </p:nvSpPr>
        <p:spPr bwMode="auto">
          <a:xfrm>
            <a:off x="4356100" y="5373688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6092" name="AutoShape 12"/>
          <p:cNvSpPr>
            <a:spLocks noChangeArrowheads="1"/>
          </p:cNvSpPr>
          <p:nvPr/>
        </p:nvSpPr>
        <p:spPr bwMode="auto">
          <a:xfrm>
            <a:off x="4356100" y="5373688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6093" name="AutoShape 13"/>
          <p:cNvSpPr>
            <a:spLocks noChangeArrowheads="1"/>
          </p:cNvSpPr>
          <p:nvPr/>
        </p:nvSpPr>
        <p:spPr bwMode="auto">
          <a:xfrm>
            <a:off x="4356100" y="5373688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6094" name="Text Box 14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755650" y="2997200"/>
            <a:ext cx="1225550" cy="46355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b="1">
                <a:sym typeface="Wingdings" pitchFamily="2" charset="2"/>
              </a:rPr>
              <a:t>50 : 50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60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08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60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6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6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08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60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46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46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08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60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46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46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087"/>
                  </p:tgtEl>
                </p:cond>
              </p:nextCondLst>
            </p:seq>
          </p:childTnLst>
        </p:cTn>
      </p:par>
    </p:tnLst>
    <p:bldLst>
      <p:bldP spid="46090" grpId="0" animBg="1"/>
      <p:bldP spid="46091" grpId="0" animBg="1"/>
      <p:bldP spid="46092" grpId="0" animBg="1"/>
      <p:bldP spid="4609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SOUZ Loštice</a:t>
            </a:r>
            <a:endParaRPr lang="fr-CA"/>
          </a:p>
        </p:txBody>
      </p:sp>
      <p:sp>
        <p:nvSpPr>
          <p:cNvPr id="1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Ing. Miroslav Huk</a:t>
            </a:r>
          </a:p>
        </p:txBody>
      </p:sp>
      <p:sp>
        <p:nvSpPr>
          <p:cNvPr id="1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E34E-ABC0-4B75-9D3C-D856F3A238AC}" type="slidenum">
              <a:rPr lang="fr-CA"/>
              <a:pPr/>
              <a:t>25</a:t>
            </a:fld>
            <a:endParaRPr lang="fr-CA"/>
          </a:p>
        </p:txBody>
      </p:sp>
      <p:sp>
        <p:nvSpPr>
          <p:cNvPr id="47106" name="Rectangle 2"/>
          <p:cNvSpPr>
            <a:spLocks noGrp="1"/>
          </p:cNvSpPr>
          <p:nvPr>
            <p:ph type="title"/>
          </p:nvPr>
        </p:nvSpPr>
        <p:spPr>
          <a:xfrm>
            <a:off x="3059113" y="260350"/>
            <a:ext cx="5565775" cy="1728788"/>
          </a:xfrm>
        </p:spPr>
        <p:txBody>
          <a:bodyPr/>
          <a:lstStyle/>
          <a:p>
            <a:r>
              <a:rPr lang="cs-CZ" sz="3800" b="1" smtClean="0">
                <a:solidFill>
                  <a:srgbClr val="000066"/>
                </a:solidFill>
                <a:latin typeface="Arial" charset="0"/>
              </a:rPr>
              <a:t>Chcete být milionářem</a:t>
            </a:r>
            <a:r>
              <a:rPr lang="cs-CZ" sz="3800" smtClean="0">
                <a:solidFill>
                  <a:srgbClr val="000066"/>
                </a:solidFill>
                <a:latin typeface="Arial" charset="0"/>
              </a:rPr>
              <a:t/>
            </a:r>
            <a:br>
              <a:rPr lang="cs-CZ" sz="3800" smtClean="0">
                <a:solidFill>
                  <a:srgbClr val="000066"/>
                </a:solidFill>
                <a:latin typeface="Arial" charset="0"/>
              </a:rPr>
            </a:br>
            <a:r>
              <a:rPr lang="cs-CZ" sz="3800" b="1" smtClean="0">
                <a:solidFill>
                  <a:srgbClr val="FF0000"/>
                </a:solidFill>
                <a:latin typeface="Arial" charset="0"/>
              </a:rPr>
              <a:t>za 320.000,-</a:t>
            </a:r>
          </a:p>
        </p:txBody>
      </p:sp>
      <p:pic>
        <p:nvPicPr>
          <p:cNvPr id="47107" name="Picture 3" descr="http://hannes.gameplanet.cz/milionar/logo00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3097213" cy="292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8" name="AutoShape 4">
            <a:hlinkClick r:id="" action="ppaction://noaction" highlightClick="1"/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787900" y="4508500"/>
            <a:ext cx="3889375" cy="720725"/>
          </a:xfrm>
          <a:prstGeom prst="actionButtonBlank">
            <a:avLst/>
          </a:prstGeom>
          <a:solidFill>
            <a:srgbClr val="99CCFF"/>
          </a:solidFill>
          <a:ln w="6350">
            <a:solidFill>
              <a:srgbClr val="000080"/>
            </a:solidFill>
          </a:ln>
        </p:spPr>
        <p:txBody>
          <a:bodyPr anchor="ctr"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sz="1800" b="1" smtClean="0"/>
              <a:t>D: Období mezi dvěma porody</a:t>
            </a:r>
          </a:p>
        </p:txBody>
      </p:sp>
      <p:sp>
        <p:nvSpPr>
          <p:cNvPr id="47109" name="Rectangle 5"/>
          <p:cNvSpPr>
            <a:spLocks/>
          </p:cNvSpPr>
          <p:nvPr/>
        </p:nvSpPr>
        <p:spPr bwMode="auto">
          <a:xfrm>
            <a:off x="468313" y="2852738"/>
            <a:ext cx="82804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3200" b="1">
                <a:solidFill>
                  <a:srgbClr val="000066"/>
                </a:solidFill>
              </a:rPr>
              <a:t>Meziobdobí je </a:t>
            </a:r>
          </a:p>
        </p:txBody>
      </p:sp>
      <p:sp>
        <p:nvSpPr>
          <p:cNvPr id="47110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5650" y="4508500"/>
            <a:ext cx="3889375" cy="720725"/>
          </a:xfrm>
          <a:prstGeom prst="actionButtonBlank">
            <a:avLst/>
          </a:prstGeom>
          <a:solidFill>
            <a:srgbClr val="99CCFF"/>
          </a:solidFill>
          <a:ln w="63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>
              <a:lnSpc>
                <a:spcPct val="80000"/>
              </a:lnSpc>
            </a:pPr>
            <a:r>
              <a:rPr lang="cs-CZ" b="1">
                <a:latin typeface="Calibri" pitchFamily="34" charset="0"/>
              </a:rPr>
              <a:t>C:	Doba mezi po sobě jdoucích inseminací</a:t>
            </a:r>
          </a:p>
        </p:txBody>
      </p:sp>
      <p:sp>
        <p:nvSpPr>
          <p:cNvPr id="47113" name="AutoShape 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381750"/>
            <a:ext cx="468312" cy="476250"/>
          </a:xfrm>
          <a:prstGeom prst="actionButtonReturn">
            <a:avLst/>
          </a:prstGeom>
          <a:solidFill>
            <a:srgbClr val="99CCFF"/>
          </a:solidFill>
          <a:ln w="3175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7114" name="AutoShape 10">
            <a:hlinkClick r:id="" action="ppaction://noaction">
              <a:snd r:embed="rId5" name="applause.wav"/>
            </a:hlinkClick>
          </p:cNvPr>
          <p:cNvSpPr>
            <a:spLocks noChangeArrowheads="1"/>
          </p:cNvSpPr>
          <p:nvPr/>
        </p:nvSpPr>
        <p:spPr bwMode="auto">
          <a:xfrm>
            <a:off x="4356100" y="5373688"/>
            <a:ext cx="755650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7116" name="AutoShape 12"/>
          <p:cNvSpPr>
            <a:spLocks noChangeArrowheads="1"/>
          </p:cNvSpPr>
          <p:nvPr/>
        </p:nvSpPr>
        <p:spPr bwMode="auto">
          <a:xfrm>
            <a:off x="4356100" y="5373688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grpSp>
        <p:nvGrpSpPr>
          <p:cNvPr id="47119" name="Group 15"/>
          <p:cNvGrpSpPr>
            <a:grpSpLocks/>
          </p:cNvGrpSpPr>
          <p:nvPr/>
        </p:nvGrpSpPr>
        <p:grpSpPr bwMode="auto">
          <a:xfrm>
            <a:off x="755650" y="2997200"/>
            <a:ext cx="1225550" cy="463550"/>
            <a:chOff x="3016" y="1298"/>
            <a:chExt cx="772" cy="292"/>
          </a:xfrm>
        </p:grpSpPr>
        <p:sp>
          <p:nvSpPr>
            <p:cNvPr id="47120" name="Text Box 16">
              <a:hlinkClick r:id="rId6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016" y="1298"/>
              <a:ext cx="772" cy="292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cs-CZ" sz="2400" b="1">
                  <a:sym typeface="Wingdings" pitchFamily="2" charset="2"/>
                </a:rPr>
                <a:t>50 : 50</a:t>
              </a:r>
            </a:p>
          </p:txBody>
        </p:sp>
        <p:sp>
          <p:nvSpPr>
            <p:cNvPr id="47121" name="Line 17"/>
            <p:cNvSpPr>
              <a:spLocks noChangeShapeType="1"/>
            </p:cNvSpPr>
            <p:nvPr/>
          </p:nvSpPr>
          <p:spPr bwMode="auto">
            <a:xfrm>
              <a:off x="3016" y="1298"/>
              <a:ext cx="771" cy="27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22" name="Line 18"/>
            <p:cNvSpPr>
              <a:spLocks noChangeShapeType="1"/>
            </p:cNvSpPr>
            <p:nvPr/>
          </p:nvSpPr>
          <p:spPr bwMode="auto">
            <a:xfrm flipV="1">
              <a:off x="3016" y="1298"/>
              <a:ext cx="771" cy="27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7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10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7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7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7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110"/>
                  </p:tgtEl>
                </p:cond>
              </p:nextCondLst>
            </p:seq>
          </p:childTnLst>
        </p:cTn>
      </p:par>
    </p:tnLst>
    <p:bldLst>
      <p:bldP spid="47114" grpId="0" animBg="1"/>
      <p:bldP spid="4711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SOUZ Loštice</a:t>
            </a:r>
            <a:endParaRPr lang="fr-CA"/>
          </a:p>
        </p:txBody>
      </p:sp>
      <p:sp>
        <p:nvSpPr>
          <p:cNvPr id="1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Ing. Miroslav Huk</a:t>
            </a:r>
          </a:p>
        </p:txBody>
      </p:sp>
      <p:sp>
        <p:nvSpPr>
          <p:cNvPr id="1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DC31C-7135-448C-96F9-FEECFBF461C1}" type="slidenum">
              <a:rPr lang="fr-CA"/>
              <a:pPr/>
              <a:t>26</a:t>
            </a:fld>
            <a:endParaRPr lang="fr-CA"/>
          </a:p>
        </p:txBody>
      </p:sp>
      <p:sp>
        <p:nvSpPr>
          <p:cNvPr id="48130" name="Rectangle 2"/>
          <p:cNvSpPr>
            <a:spLocks noGrp="1"/>
          </p:cNvSpPr>
          <p:nvPr>
            <p:ph type="title"/>
          </p:nvPr>
        </p:nvSpPr>
        <p:spPr>
          <a:xfrm>
            <a:off x="3059113" y="260350"/>
            <a:ext cx="5565775" cy="1728788"/>
          </a:xfrm>
        </p:spPr>
        <p:txBody>
          <a:bodyPr/>
          <a:lstStyle/>
          <a:p>
            <a:r>
              <a:rPr lang="cs-CZ" sz="3800" b="1" smtClean="0">
                <a:solidFill>
                  <a:srgbClr val="000066"/>
                </a:solidFill>
                <a:latin typeface="Arial" charset="0"/>
              </a:rPr>
              <a:t>Chcete být milionářem</a:t>
            </a:r>
            <a:r>
              <a:rPr lang="cs-CZ" sz="3800" smtClean="0">
                <a:solidFill>
                  <a:srgbClr val="000066"/>
                </a:solidFill>
                <a:latin typeface="Arial" charset="0"/>
              </a:rPr>
              <a:t/>
            </a:r>
            <a:br>
              <a:rPr lang="cs-CZ" sz="3800" smtClean="0">
                <a:solidFill>
                  <a:srgbClr val="000066"/>
                </a:solidFill>
                <a:latin typeface="Arial" charset="0"/>
              </a:rPr>
            </a:br>
            <a:r>
              <a:rPr lang="cs-CZ" sz="3800" b="1" smtClean="0">
                <a:solidFill>
                  <a:srgbClr val="FF0000"/>
                </a:solidFill>
                <a:latin typeface="Arial" charset="0"/>
              </a:rPr>
              <a:t>za 640.000,-</a:t>
            </a:r>
          </a:p>
        </p:txBody>
      </p:sp>
      <p:pic>
        <p:nvPicPr>
          <p:cNvPr id="48131" name="Picture 3" descr="http://hannes.gameplanet.cz/milionar/logo00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3097213" cy="292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2" name="AutoShape 4">
            <a:hlinkClick r:id="" action="ppaction://noaction" highlightClick="1"/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4437063"/>
            <a:ext cx="3889375" cy="720725"/>
          </a:xfrm>
          <a:prstGeom prst="actionButtonBlank">
            <a:avLst/>
          </a:prstGeom>
          <a:solidFill>
            <a:srgbClr val="99CCFF"/>
          </a:solidFill>
          <a:ln w="6350">
            <a:solidFill>
              <a:srgbClr val="000080"/>
            </a:solidFill>
          </a:ln>
        </p:spPr>
        <p:txBody>
          <a:bodyPr anchor="ctr"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cs-CZ" sz="1800" b="1" smtClean="0"/>
              <a:t>C:	Zajišťuje hormon oxitocin</a:t>
            </a:r>
          </a:p>
        </p:txBody>
      </p:sp>
      <p:sp>
        <p:nvSpPr>
          <p:cNvPr id="48133" name="Rectangle 5"/>
          <p:cNvSpPr>
            <a:spLocks/>
          </p:cNvSpPr>
          <p:nvPr/>
        </p:nvSpPr>
        <p:spPr bwMode="auto">
          <a:xfrm>
            <a:off x="468313" y="2852738"/>
            <a:ext cx="82804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3200" b="1">
                <a:solidFill>
                  <a:srgbClr val="000066"/>
                </a:solidFill>
              </a:rPr>
              <a:t>Spouštění mléka </a:t>
            </a:r>
          </a:p>
        </p:txBody>
      </p:sp>
      <p:sp>
        <p:nvSpPr>
          <p:cNvPr id="48134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5650" y="3644900"/>
            <a:ext cx="3889375" cy="720725"/>
          </a:xfrm>
          <a:prstGeom prst="actionButtonBlank">
            <a:avLst/>
          </a:prstGeom>
          <a:solidFill>
            <a:srgbClr val="99CCFF"/>
          </a:solidFill>
          <a:ln w="63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>
              <a:lnSpc>
                <a:spcPct val="80000"/>
              </a:lnSpc>
            </a:pPr>
            <a:r>
              <a:rPr lang="cs-CZ" b="1">
                <a:latin typeface="Calibri" pitchFamily="34" charset="0"/>
              </a:rPr>
              <a:t>A:	Zajišťuje hormon prolaktin</a:t>
            </a:r>
          </a:p>
        </p:txBody>
      </p:sp>
      <p:sp>
        <p:nvSpPr>
          <p:cNvPr id="48135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87900" y="4437063"/>
            <a:ext cx="3889375" cy="720725"/>
          </a:xfrm>
          <a:prstGeom prst="actionButtonBlank">
            <a:avLst/>
          </a:prstGeom>
          <a:solidFill>
            <a:srgbClr val="99CCFF"/>
          </a:solidFill>
          <a:ln w="63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>
              <a:lnSpc>
                <a:spcPct val="80000"/>
              </a:lnSpc>
            </a:pPr>
            <a:r>
              <a:rPr lang="cs-CZ" b="1">
                <a:latin typeface="Calibri" pitchFamily="34" charset="0"/>
              </a:rPr>
              <a:t>D:	Zajišťuje hormon somatotropin</a:t>
            </a:r>
          </a:p>
        </p:txBody>
      </p:sp>
      <p:sp>
        <p:nvSpPr>
          <p:cNvPr id="48136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87900" y="3644900"/>
            <a:ext cx="3889375" cy="720725"/>
          </a:xfrm>
          <a:prstGeom prst="actionButtonBlank">
            <a:avLst/>
          </a:prstGeom>
          <a:solidFill>
            <a:srgbClr val="99CCFF"/>
          </a:solidFill>
          <a:ln w="63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>
              <a:lnSpc>
                <a:spcPct val="80000"/>
              </a:lnSpc>
            </a:pPr>
            <a:r>
              <a:rPr lang="cs-CZ" b="1">
                <a:latin typeface="Calibri" pitchFamily="34" charset="0"/>
              </a:rPr>
              <a:t>B:	Zajišťuje hormon tyroxin</a:t>
            </a:r>
          </a:p>
        </p:txBody>
      </p:sp>
      <p:sp>
        <p:nvSpPr>
          <p:cNvPr id="48137" name="AutoShape 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381750"/>
            <a:ext cx="468312" cy="476250"/>
          </a:xfrm>
          <a:prstGeom prst="actionButtonReturn">
            <a:avLst/>
          </a:prstGeom>
          <a:solidFill>
            <a:srgbClr val="99CCFF"/>
          </a:solidFill>
          <a:ln w="3175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8138" name="AutoShape 10"/>
          <p:cNvSpPr>
            <a:spLocks noChangeArrowheads="1"/>
          </p:cNvSpPr>
          <p:nvPr/>
        </p:nvSpPr>
        <p:spPr bwMode="auto">
          <a:xfrm>
            <a:off x="4284663" y="5373688"/>
            <a:ext cx="755650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8139" name="AutoShape 11"/>
          <p:cNvSpPr>
            <a:spLocks noChangeArrowheads="1"/>
          </p:cNvSpPr>
          <p:nvPr/>
        </p:nvSpPr>
        <p:spPr bwMode="auto">
          <a:xfrm>
            <a:off x="4284663" y="5373688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8140" name="AutoShape 12"/>
          <p:cNvSpPr>
            <a:spLocks noChangeArrowheads="1"/>
          </p:cNvSpPr>
          <p:nvPr/>
        </p:nvSpPr>
        <p:spPr bwMode="auto">
          <a:xfrm>
            <a:off x="4284663" y="5373688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8141" name="AutoShape 13"/>
          <p:cNvSpPr>
            <a:spLocks noChangeArrowheads="1"/>
          </p:cNvSpPr>
          <p:nvPr/>
        </p:nvSpPr>
        <p:spPr bwMode="auto">
          <a:xfrm>
            <a:off x="4284663" y="5373688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8142" name="Text Box 14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755650" y="2997200"/>
            <a:ext cx="1225550" cy="46355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b="1">
                <a:sym typeface="Wingdings" pitchFamily="2" charset="2"/>
              </a:rPr>
              <a:t>50 : 50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8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13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8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13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8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13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8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135"/>
                  </p:tgtEl>
                </p:cond>
              </p:nextCondLst>
            </p:seq>
          </p:childTnLst>
        </p:cTn>
      </p:par>
    </p:tnLst>
    <p:bldLst>
      <p:bldP spid="48138" grpId="0" animBg="1"/>
      <p:bldP spid="48139" grpId="0" animBg="1"/>
      <p:bldP spid="48140" grpId="0" animBg="1"/>
      <p:bldP spid="4814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SOUZ Loštice</a:t>
            </a:r>
            <a:endParaRPr lang="fr-CA"/>
          </a:p>
        </p:txBody>
      </p:sp>
      <p:sp>
        <p:nvSpPr>
          <p:cNvPr id="1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Ing. Miroslav Huk</a:t>
            </a:r>
          </a:p>
        </p:txBody>
      </p:sp>
      <p:sp>
        <p:nvSpPr>
          <p:cNvPr id="1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B9697-C42A-42C8-9125-E811DF3E9DEF}" type="slidenum">
              <a:rPr lang="fr-CA"/>
              <a:pPr/>
              <a:t>27</a:t>
            </a:fld>
            <a:endParaRPr lang="fr-CA"/>
          </a:p>
        </p:txBody>
      </p:sp>
      <p:sp>
        <p:nvSpPr>
          <p:cNvPr id="49154" name="Rectangle 2"/>
          <p:cNvSpPr>
            <a:spLocks noGrp="1"/>
          </p:cNvSpPr>
          <p:nvPr>
            <p:ph type="title"/>
          </p:nvPr>
        </p:nvSpPr>
        <p:spPr>
          <a:xfrm>
            <a:off x="3059113" y="260350"/>
            <a:ext cx="5565775" cy="1728788"/>
          </a:xfrm>
        </p:spPr>
        <p:txBody>
          <a:bodyPr/>
          <a:lstStyle/>
          <a:p>
            <a:r>
              <a:rPr lang="cs-CZ" sz="3800" b="1" smtClean="0">
                <a:solidFill>
                  <a:srgbClr val="000066"/>
                </a:solidFill>
                <a:latin typeface="Arial" charset="0"/>
              </a:rPr>
              <a:t>Chcete být milionářem</a:t>
            </a:r>
            <a:r>
              <a:rPr lang="cs-CZ" sz="3800" smtClean="0">
                <a:solidFill>
                  <a:srgbClr val="000066"/>
                </a:solidFill>
                <a:latin typeface="Arial" charset="0"/>
              </a:rPr>
              <a:t/>
            </a:r>
            <a:br>
              <a:rPr lang="cs-CZ" sz="3800" smtClean="0">
                <a:solidFill>
                  <a:srgbClr val="000066"/>
                </a:solidFill>
                <a:latin typeface="Arial" charset="0"/>
              </a:rPr>
            </a:br>
            <a:r>
              <a:rPr lang="cs-CZ" sz="3800" b="1" smtClean="0">
                <a:solidFill>
                  <a:srgbClr val="FF0000"/>
                </a:solidFill>
                <a:latin typeface="Arial" charset="0"/>
              </a:rPr>
              <a:t>za 640.000,-</a:t>
            </a:r>
          </a:p>
        </p:txBody>
      </p:sp>
      <p:pic>
        <p:nvPicPr>
          <p:cNvPr id="49155" name="Picture 3" descr="http://hannes.gameplanet.cz/milionar/logo00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3097213" cy="292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6" name="AutoShape 4">
            <a:hlinkClick r:id="" action="ppaction://noaction" highlightClick="1"/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4437063"/>
            <a:ext cx="3889375" cy="720725"/>
          </a:xfrm>
          <a:prstGeom prst="actionButtonBlank">
            <a:avLst/>
          </a:prstGeom>
          <a:solidFill>
            <a:srgbClr val="99CCFF"/>
          </a:solidFill>
          <a:ln w="6350">
            <a:solidFill>
              <a:srgbClr val="000080"/>
            </a:solidFill>
          </a:ln>
        </p:spPr>
        <p:txBody>
          <a:bodyPr anchor="ctr"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cs-CZ" sz="1800" b="1" smtClean="0"/>
              <a:t>C:	Zajišťuje hormon oxitocin</a:t>
            </a:r>
          </a:p>
        </p:txBody>
      </p:sp>
      <p:sp>
        <p:nvSpPr>
          <p:cNvPr id="49157" name="Rectangle 5"/>
          <p:cNvSpPr>
            <a:spLocks/>
          </p:cNvSpPr>
          <p:nvPr/>
        </p:nvSpPr>
        <p:spPr bwMode="auto">
          <a:xfrm>
            <a:off x="468313" y="2852738"/>
            <a:ext cx="82804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3200" b="1">
                <a:solidFill>
                  <a:srgbClr val="000066"/>
                </a:solidFill>
              </a:rPr>
              <a:t>Spouštění mléka </a:t>
            </a:r>
          </a:p>
        </p:txBody>
      </p:sp>
      <p:sp>
        <p:nvSpPr>
          <p:cNvPr id="49160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87900" y="3644900"/>
            <a:ext cx="3889375" cy="720725"/>
          </a:xfrm>
          <a:prstGeom prst="actionButtonBlank">
            <a:avLst/>
          </a:prstGeom>
          <a:solidFill>
            <a:srgbClr val="99CCFF"/>
          </a:solidFill>
          <a:ln w="63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>
              <a:lnSpc>
                <a:spcPct val="80000"/>
              </a:lnSpc>
            </a:pPr>
            <a:r>
              <a:rPr lang="cs-CZ" b="1">
                <a:latin typeface="Calibri" pitchFamily="34" charset="0"/>
              </a:rPr>
              <a:t>B:	Zajišťuje hormon tyroxin</a:t>
            </a:r>
          </a:p>
        </p:txBody>
      </p:sp>
      <p:sp>
        <p:nvSpPr>
          <p:cNvPr id="49161" name="AutoShape 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381750"/>
            <a:ext cx="468312" cy="476250"/>
          </a:xfrm>
          <a:prstGeom prst="actionButtonReturn">
            <a:avLst/>
          </a:prstGeom>
          <a:solidFill>
            <a:srgbClr val="99CCFF"/>
          </a:solidFill>
          <a:ln w="3175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9162" name="AutoShape 10"/>
          <p:cNvSpPr>
            <a:spLocks noChangeArrowheads="1"/>
          </p:cNvSpPr>
          <p:nvPr/>
        </p:nvSpPr>
        <p:spPr bwMode="auto">
          <a:xfrm>
            <a:off x="4284663" y="5373688"/>
            <a:ext cx="755650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9163" name="AutoShape 11"/>
          <p:cNvSpPr>
            <a:spLocks noChangeArrowheads="1"/>
          </p:cNvSpPr>
          <p:nvPr/>
        </p:nvSpPr>
        <p:spPr bwMode="auto">
          <a:xfrm>
            <a:off x="4284663" y="5373688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grpSp>
        <p:nvGrpSpPr>
          <p:cNvPr id="49167" name="Group 15"/>
          <p:cNvGrpSpPr>
            <a:grpSpLocks/>
          </p:cNvGrpSpPr>
          <p:nvPr/>
        </p:nvGrpSpPr>
        <p:grpSpPr bwMode="auto">
          <a:xfrm>
            <a:off x="755650" y="2997200"/>
            <a:ext cx="1225550" cy="463550"/>
            <a:chOff x="3016" y="1298"/>
            <a:chExt cx="772" cy="292"/>
          </a:xfrm>
        </p:grpSpPr>
        <p:sp>
          <p:nvSpPr>
            <p:cNvPr id="49168" name="Text Box 16">
              <a:hlinkClick r:id="rId5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016" y="1298"/>
              <a:ext cx="772" cy="292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cs-CZ" sz="2400" b="1">
                  <a:sym typeface="Wingdings" pitchFamily="2" charset="2"/>
                </a:rPr>
                <a:t>50 : 50</a:t>
              </a:r>
            </a:p>
          </p:txBody>
        </p:sp>
        <p:sp>
          <p:nvSpPr>
            <p:cNvPr id="49169" name="Line 17"/>
            <p:cNvSpPr>
              <a:spLocks noChangeShapeType="1"/>
            </p:cNvSpPr>
            <p:nvPr/>
          </p:nvSpPr>
          <p:spPr bwMode="auto">
            <a:xfrm>
              <a:off x="3016" y="1298"/>
              <a:ext cx="771" cy="27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9170" name="Line 18"/>
            <p:cNvSpPr>
              <a:spLocks noChangeShapeType="1"/>
            </p:cNvSpPr>
            <p:nvPr/>
          </p:nvSpPr>
          <p:spPr bwMode="auto">
            <a:xfrm flipV="1">
              <a:off x="3016" y="1298"/>
              <a:ext cx="771" cy="27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9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15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9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160"/>
                  </p:tgtEl>
                </p:cond>
              </p:nextCondLst>
            </p:seq>
          </p:childTnLst>
        </p:cTn>
      </p:par>
    </p:tnLst>
    <p:bldLst>
      <p:bldP spid="49162" grpId="0" animBg="1"/>
      <p:bldP spid="4916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SOUZ Loštice</a:t>
            </a:r>
            <a:endParaRPr lang="fr-CA"/>
          </a:p>
        </p:txBody>
      </p:sp>
      <p:sp>
        <p:nvSpPr>
          <p:cNvPr id="1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Ing. Miroslav Huk</a:t>
            </a:r>
          </a:p>
        </p:txBody>
      </p:sp>
      <p:sp>
        <p:nvSpPr>
          <p:cNvPr id="1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E4BE4-06E2-4AB3-80C2-6F81F6D22CB5}" type="slidenum">
              <a:rPr lang="fr-CA"/>
              <a:pPr/>
              <a:t>28</a:t>
            </a:fld>
            <a:endParaRPr lang="fr-CA"/>
          </a:p>
        </p:txBody>
      </p:sp>
      <p:sp>
        <p:nvSpPr>
          <p:cNvPr id="50178" name="Rectangle 2"/>
          <p:cNvSpPr>
            <a:spLocks noGrp="1"/>
          </p:cNvSpPr>
          <p:nvPr>
            <p:ph type="title"/>
          </p:nvPr>
        </p:nvSpPr>
        <p:spPr>
          <a:xfrm>
            <a:off x="3059113" y="260350"/>
            <a:ext cx="5565775" cy="1728788"/>
          </a:xfrm>
        </p:spPr>
        <p:txBody>
          <a:bodyPr/>
          <a:lstStyle/>
          <a:p>
            <a:r>
              <a:rPr lang="cs-CZ" sz="3800" b="1" smtClean="0">
                <a:solidFill>
                  <a:srgbClr val="000066"/>
                </a:solidFill>
                <a:latin typeface="Arial" charset="0"/>
              </a:rPr>
              <a:t>Chcete být milionářem</a:t>
            </a:r>
            <a:r>
              <a:rPr lang="cs-CZ" sz="3800" smtClean="0">
                <a:solidFill>
                  <a:srgbClr val="000066"/>
                </a:solidFill>
                <a:latin typeface="Arial" charset="0"/>
              </a:rPr>
              <a:t/>
            </a:r>
            <a:br>
              <a:rPr lang="cs-CZ" sz="3800" smtClean="0">
                <a:solidFill>
                  <a:srgbClr val="000066"/>
                </a:solidFill>
                <a:latin typeface="Arial" charset="0"/>
              </a:rPr>
            </a:br>
            <a:r>
              <a:rPr lang="cs-CZ" sz="3800" b="1" smtClean="0">
                <a:solidFill>
                  <a:srgbClr val="FF0000"/>
                </a:solidFill>
                <a:latin typeface="Arial" charset="0"/>
              </a:rPr>
              <a:t>za 1.250.000,-</a:t>
            </a:r>
          </a:p>
        </p:txBody>
      </p:sp>
      <p:pic>
        <p:nvPicPr>
          <p:cNvPr id="50179" name="Picture 3" descr="http://hannes.gameplanet.cz/milionar/logo00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3097213" cy="292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0" name="AutoShape 4">
            <a:hlinkClick r:id="" action="ppaction://noaction" highlightClick="1"/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3644900"/>
            <a:ext cx="3889375" cy="720725"/>
          </a:xfrm>
          <a:prstGeom prst="actionButtonBlank">
            <a:avLst/>
          </a:prstGeom>
          <a:solidFill>
            <a:srgbClr val="99CCFF"/>
          </a:solidFill>
          <a:ln w="6350">
            <a:solidFill>
              <a:srgbClr val="000080"/>
            </a:solidFill>
          </a:ln>
        </p:spPr>
        <p:txBody>
          <a:bodyPr anchor="ctr"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cs-CZ" sz="1800" b="1" smtClean="0"/>
              <a:t>A:	 Plemeno Brown-Swiss</a:t>
            </a:r>
          </a:p>
        </p:txBody>
      </p:sp>
      <p:sp>
        <p:nvSpPr>
          <p:cNvPr id="50181" name="Rectangle 5"/>
          <p:cNvSpPr>
            <a:spLocks/>
          </p:cNvSpPr>
          <p:nvPr/>
        </p:nvSpPr>
        <p:spPr bwMode="auto">
          <a:xfrm>
            <a:off x="468313" y="2852738"/>
            <a:ext cx="82804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endParaRPr lang="cs-CZ" sz="3200" b="1">
              <a:solidFill>
                <a:srgbClr val="000066"/>
              </a:solidFill>
            </a:endParaRPr>
          </a:p>
        </p:txBody>
      </p:sp>
      <p:sp>
        <p:nvSpPr>
          <p:cNvPr id="50182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5650" y="4508500"/>
            <a:ext cx="3889375" cy="720725"/>
          </a:xfrm>
          <a:prstGeom prst="actionButtonBlank">
            <a:avLst/>
          </a:prstGeom>
          <a:solidFill>
            <a:srgbClr val="99CCFF"/>
          </a:solidFill>
          <a:ln w="63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>
              <a:lnSpc>
                <a:spcPct val="80000"/>
              </a:lnSpc>
            </a:pPr>
            <a:r>
              <a:rPr lang="cs-CZ" b="1">
                <a:latin typeface="Calibri" pitchFamily="34" charset="0"/>
              </a:rPr>
              <a:t>C:	Holštýnský skot</a:t>
            </a:r>
            <a:endParaRPr lang="cs-CZ" sz="2000" b="1">
              <a:latin typeface="Calibri" pitchFamily="34" charset="0"/>
            </a:endParaRPr>
          </a:p>
        </p:txBody>
      </p:sp>
      <p:sp>
        <p:nvSpPr>
          <p:cNvPr id="50183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87900" y="4508500"/>
            <a:ext cx="3889375" cy="720725"/>
          </a:xfrm>
          <a:prstGeom prst="actionButtonBlank">
            <a:avLst/>
          </a:prstGeom>
          <a:solidFill>
            <a:srgbClr val="99CCFF"/>
          </a:solidFill>
          <a:ln w="63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>
              <a:lnSpc>
                <a:spcPct val="80000"/>
              </a:lnSpc>
            </a:pPr>
            <a:r>
              <a:rPr lang="cs-CZ" b="1">
                <a:latin typeface="Calibri" pitchFamily="34" charset="0"/>
              </a:rPr>
              <a:t>D:	 Ayrshirské plemeno</a:t>
            </a:r>
          </a:p>
        </p:txBody>
      </p:sp>
      <p:sp>
        <p:nvSpPr>
          <p:cNvPr id="50184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87900" y="3644900"/>
            <a:ext cx="3889375" cy="720725"/>
          </a:xfrm>
          <a:prstGeom prst="actionButtonBlank">
            <a:avLst/>
          </a:prstGeom>
          <a:solidFill>
            <a:srgbClr val="99CCFF"/>
          </a:solidFill>
          <a:ln w="63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>
              <a:lnSpc>
                <a:spcPct val="80000"/>
              </a:lnSpc>
            </a:pPr>
            <a:r>
              <a:rPr lang="cs-CZ" b="1">
                <a:latin typeface="Calibri" pitchFamily="34" charset="0"/>
              </a:rPr>
              <a:t>B:	 Jerseyské plemeno</a:t>
            </a:r>
          </a:p>
        </p:txBody>
      </p:sp>
      <p:sp>
        <p:nvSpPr>
          <p:cNvPr id="50185" name="AutoShape 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381750"/>
            <a:ext cx="468312" cy="476250"/>
          </a:xfrm>
          <a:prstGeom prst="actionButtonReturn">
            <a:avLst/>
          </a:prstGeom>
          <a:solidFill>
            <a:srgbClr val="99CCFF"/>
          </a:solidFill>
          <a:ln w="3175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0186" name="AutoShape 10">
            <a:hlinkClick r:id="" action="ppaction://noaction">
              <a:snd r:embed="rId5" name="applause.wav"/>
            </a:hlinkClick>
          </p:cNvPr>
          <p:cNvSpPr>
            <a:spLocks noChangeArrowheads="1"/>
          </p:cNvSpPr>
          <p:nvPr/>
        </p:nvSpPr>
        <p:spPr bwMode="auto">
          <a:xfrm>
            <a:off x="4356100" y="5445125"/>
            <a:ext cx="755650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0187" name="AutoShape 11"/>
          <p:cNvSpPr>
            <a:spLocks noChangeArrowheads="1"/>
          </p:cNvSpPr>
          <p:nvPr/>
        </p:nvSpPr>
        <p:spPr bwMode="auto">
          <a:xfrm>
            <a:off x="4356100" y="5445125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0188" name="AutoShape 12"/>
          <p:cNvSpPr>
            <a:spLocks noChangeArrowheads="1"/>
          </p:cNvSpPr>
          <p:nvPr/>
        </p:nvSpPr>
        <p:spPr bwMode="auto">
          <a:xfrm>
            <a:off x="4356100" y="5445125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0189" name="AutoShape 13"/>
          <p:cNvSpPr>
            <a:spLocks noChangeArrowheads="1"/>
          </p:cNvSpPr>
          <p:nvPr/>
        </p:nvSpPr>
        <p:spPr bwMode="auto">
          <a:xfrm>
            <a:off x="4356100" y="5445125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0190" name="Text Box 14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755650" y="2997200"/>
            <a:ext cx="1225550" cy="46355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b="1">
                <a:sym typeface="Wingdings" pitchFamily="2" charset="2"/>
              </a:rPr>
              <a:t>50 : 50</a:t>
            </a:r>
          </a:p>
        </p:txBody>
      </p:sp>
      <p:pic>
        <p:nvPicPr>
          <p:cNvPr id="50192" name="Picture 16" descr="Baxter%20Dam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16688" y="1700213"/>
            <a:ext cx="2627312" cy="1878012"/>
          </a:xfrm>
          <a:prstGeom prst="rect">
            <a:avLst/>
          </a:prstGeom>
          <a:noFill/>
        </p:spPr>
      </p:pic>
      <p:sp>
        <p:nvSpPr>
          <p:cNvPr id="50193" name="Rectangle 17"/>
          <p:cNvSpPr>
            <a:spLocks/>
          </p:cNvSpPr>
          <p:nvPr/>
        </p:nvSpPr>
        <p:spPr bwMode="auto">
          <a:xfrm>
            <a:off x="2195513" y="2708275"/>
            <a:ext cx="46799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3200" b="1">
                <a:solidFill>
                  <a:srgbClr val="000066"/>
                </a:solidFill>
              </a:rPr>
              <a:t>Plemeno na obrázku je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0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0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0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18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0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50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50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18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01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50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50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18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501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50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50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183"/>
                  </p:tgtEl>
                </p:cond>
              </p:nextCondLst>
            </p:seq>
          </p:childTnLst>
        </p:cTn>
      </p:par>
    </p:tnLst>
    <p:bldLst>
      <p:bldP spid="50186" grpId="0" animBg="1"/>
      <p:bldP spid="50187" grpId="0" animBg="1"/>
      <p:bldP spid="50188" grpId="0" animBg="1"/>
      <p:bldP spid="5018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SOUZ Loštice</a:t>
            </a:r>
            <a:endParaRPr lang="fr-CA"/>
          </a:p>
        </p:txBody>
      </p:sp>
      <p:sp>
        <p:nvSpPr>
          <p:cNvPr id="17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Ing. Miroslav Huk</a:t>
            </a:r>
          </a:p>
        </p:txBody>
      </p:sp>
      <p:sp>
        <p:nvSpPr>
          <p:cNvPr id="1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6CF53-67EE-4F63-B92E-E93E3ABA872A}" type="slidenum">
              <a:rPr lang="fr-CA"/>
              <a:pPr/>
              <a:t>29</a:t>
            </a:fld>
            <a:endParaRPr lang="fr-CA"/>
          </a:p>
        </p:txBody>
      </p:sp>
      <p:sp>
        <p:nvSpPr>
          <p:cNvPr id="51202" name="Rectangle 2"/>
          <p:cNvSpPr>
            <a:spLocks noGrp="1"/>
          </p:cNvSpPr>
          <p:nvPr>
            <p:ph type="title"/>
          </p:nvPr>
        </p:nvSpPr>
        <p:spPr>
          <a:xfrm>
            <a:off x="3059113" y="260350"/>
            <a:ext cx="5565775" cy="1728788"/>
          </a:xfrm>
        </p:spPr>
        <p:txBody>
          <a:bodyPr/>
          <a:lstStyle/>
          <a:p>
            <a:r>
              <a:rPr lang="cs-CZ" sz="3800" b="1" smtClean="0">
                <a:solidFill>
                  <a:srgbClr val="000066"/>
                </a:solidFill>
                <a:latin typeface="Arial" charset="0"/>
              </a:rPr>
              <a:t>Chcete být milionářem</a:t>
            </a:r>
            <a:r>
              <a:rPr lang="cs-CZ" sz="3800" smtClean="0">
                <a:solidFill>
                  <a:srgbClr val="000066"/>
                </a:solidFill>
                <a:latin typeface="Arial" charset="0"/>
              </a:rPr>
              <a:t/>
            </a:r>
            <a:br>
              <a:rPr lang="cs-CZ" sz="3800" smtClean="0">
                <a:solidFill>
                  <a:srgbClr val="000066"/>
                </a:solidFill>
                <a:latin typeface="Arial" charset="0"/>
              </a:rPr>
            </a:br>
            <a:r>
              <a:rPr lang="cs-CZ" sz="3800" b="1" smtClean="0">
                <a:solidFill>
                  <a:srgbClr val="FF0000"/>
                </a:solidFill>
                <a:latin typeface="Arial" charset="0"/>
              </a:rPr>
              <a:t>za 1.250.000,-</a:t>
            </a:r>
          </a:p>
        </p:txBody>
      </p:sp>
      <p:pic>
        <p:nvPicPr>
          <p:cNvPr id="51203" name="Picture 3" descr="http://hannes.gameplanet.cz/milionar/logo00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3097213" cy="292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4" name="AutoShape 4">
            <a:hlinkClick r:id="" action="ppaction://noaction" highlightClick="1"/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3644900"/>
            <a:ext cx="3889375" cy="720725"/>
          </a:xfrm>
          <a:prstGeom prst="actionButtonBlank">
            <a:avLst/>
          </a:prstGeom>
          <a:solidFill>
            <a:srgbClr val="99CCFF"/>
          </a:solidFill>
          <a:ln w="6350">
            <a:solidFill>
              <a:srgbClr val="000080"/>
            </a:solidFill>
          </a:ln>
        </p:spPr>
        <p:txBody>
          <a:bodyPr anchor="ctr"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cs-CZ" sz="1800" b="1" smtClean="0"/>
              <a:t>A:	 Plemeno Brown-Swiss</a:t>
            </a:r>
          </a:p>
        </p:txBody>
      </p:sp>
      <p:sp>
        <p:nvSpPr>
          <p:cNvPr id="51205" name="Rectangle 5"/>
          <p:cNvSpPr>
            <a:spLocks/>
          </p:cNvSpPr>
          <p:nvPr/>
        </p:nvSpPr>
        <p:spPr bwMode="auto">
          <a:xfrm>
            <a:off x="468313" y="2852738"/>
            <a:ext cx="82804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endParaRPr lang="cs-CZ" sz="3200" b="1">
              <a:solidFill>
                <a:srgbClr val="000066"/>
              </a:solidFill>
            </a:endParaRPr>
          </a:p>
        </p:txBody>
      </p:sp>
      <p:sp>
        <p:nvSpPr>
          <p:cNvPr id="51208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87900" y="3644900"/>
            <a:ext cx="3889375" cy="720725"/>
          </a:xfrm>
          <a:prstGeom prst="actionButtonBlank">
            <a:avLst/>
          </a:prstGeom>
          <a:solidFill>
            <a:srgbClr val="99CCFF"/>
          </a:solidFill>
          <a:ln w="63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>
              <a:lnSpc>
                <a:spcPct val="80000"/>
              </a:lnSpc>
            </a:pPr>
            <a:r>
              <a:rPr lang="cs-CZ" b="1">
                <a:latin typeface="Calibri" pitchFamily="34" charset="0"/>
              </a:rPr>
              <a:t>B:	 Jerseyské plemeno</a:t>
            </a:r>
          </a:p>
        </p:txBody>
      </p:sp>
      <p:sp>
        <p:nvSpPr>
          <p:cNvPr id="51209" name="AutoShape 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381750"/>
            <a:ext cx="468312" cy="476250"/>
          </a:xfrm>
          <a:prstGeom prst="actionButtonReturn">
            <a:avLst/>
          </a:prstGeom>
          <a:solidFill>
            <a:srgbClr val="99CCFF"/>
          </a:solidFill>
          <a:ln w="3175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1210" name="AutoShape 10">
            <a:hlinkClick r:id="" action="ppaction://noaction">
              <a:snd r:embed="rId5" name="applause.wav"/>
            </a:hlinkClick>
          </p:cNvPr>
          <p:cNvSpPr>
            <a:spLocks noChangeArrowheads="1"/>
          </p:cNvSpPr>
          <p:nvPr/>
        </p:nvSpPr>
        <p:spPr bwMode="auto">
          <a:xfrm>
            <a:off x="4356100" y="5445125"/>
            <a:ext cx="755650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1211" name="AutoShape 11"/>
          <p:cNvSpPr>
            <a:spLocks noChangeArrowheads="1"/>
          </p:cNvSpPr>
          <p:nvPr/>
        </p:nvSpPr>
        <p:spPr bwMode="auto">
          <a:xfrm>
            <a:off x="4356100" y="5445125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51215" name="Picture 15" descr="Baxter%20Dam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16688" y="1706563"/>
            <a:ext cx="2627312" cy="1878012"/>
          </a:xfrm>
          <a:prstGeom prst="rect">
            <a:avLst/>
          </a:prstGeom>
          <a:noFill/>
        </p:spPr>
      </p:pic>
      <p:sp>
        <p:nvSpPr>
          <p:cNvPr id="51216" name="Rectangle 16"/>
          <p:cNvSpPr>
            <a:spLocks/>
          </p:cNvSpPr>
          <p:nvPr/>
        </p:nvSpPr>
        <p:spPr bwMode="auto">
          <a:xfrm>
            <a:off x="2195513" y="2708275"/>
            <a:ext cx="4608512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3200" b="1">
                <a:solidFill>
                  <a:srgbClr val="000066"/>
                </a:solidFill>
              </a:rPr>
              <a:t>Plemeno na obrázku je </a:t>
            </a:r>
          </a:p>
        </p:txBody>
      </p:sp>
      <p:grpSp>
        <p:nvGrpSpPr>
          <p:cNvPr id="51217" name="Group 17"/>
          <p:cNvGrpSpPr>
            <a:grpSpLocks/>
          </p:cNvGrpSpPr>
          <p:nvPr/>
        </p:nvGrpSpPr>
        <p:grpSpPr bwMode="auto">
          <a:xfrm>
            <a:off x="755650" y="2997200"/>
            <a:ext cx="1225550" cy="463550"/>
            <a:chOff x="3016" y="1298"/>
            <a:chExt cx="772" cy="292"/>
          </a:xfrm>
        </p:grpSpPr>
        <p:sp>
          <p:nvSpPr>
            <p:cNvPr id="51218" name="Text Box 18">
              <a:hlinkClick r:id="rId7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016" y="1298"/>
              <a:ext cx="772" cy="292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cs-CZ" sz="2400" b="1">
                  <a:sym typeface="Wingdings" pitchFamily="2" charset="2"/>
                </a:rPr>
                <a:t>50 : 50</a:t>
              </a:r>
            </a:p>
          </p:txBody>
        </p:sp>
        <p:sp>
          <p:nvSpPr>
            <p:cNvPr id="51219" name="Line 19"/>
            <p:cNvSpPr>
              <a:spLocks noChangeShapeType="1"/>
            </p:cNvSpPr>
            <p:nvPr/>
          </p:nvSpPr>
          <p:spPr bwMode="auto">
            <a:xfrm>
              <a:off x="3016" y="1298"/>
              <a:ext cx="771" cy="27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51220" name="Line 20"/>
            <p:cNvSpPr>
              <a:spLocks noChangeShapeType="1"/>
            </p:cNvSpPr>
            <p:nvPr/>
          </p:nvSpPr>
          <p:spPr bwMode="auto">
            <a:xfrm flipV="1">
              <a:off x="3016" y="1298"/>
              <a:ext cx="771" cy="27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12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1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1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0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12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08"/>
                  </p:tgtEl>
                </p:cond>
              </p:nextCondLst>
            </p:seq>
          </p:childTnLst>
        </p:cTn>
      </p:par>
    </p:tnLst>
    <p:bldLst>
      <p:bldP spid="51210" grpId="0" animBg="1"/>
      <p:bldP spid="512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http://hannes.gameplanet.cz/milionar/logo00.gif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6877050" y="1844675"/>
            <a:ext cx="1296988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467544" y="4005263"/>
            <a:ext cx="8208912" cy="1008062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rgbClr val="000066"/>
                </a:solidFill>
                <a:latin typeface="Arial" charset="0"/>
              </a:rPr>
              <a:t>CHCETE BÝT MILIONÁŘEM ?</a:t>
            </a:r>
            <a:endParaRPr lang="fr-CA" dirty="0" smtClean="0">
              <a:solidFill>
                <a:srgbClr val="000066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350" y="5516563"/>
            <a:ext cx="6400800" cy="5715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400" dirty="0" smtClean="0">
                <a:solidFill>
                  <a:srgbClr val="000066"/>
                </a:solidFill>
                <a:latin typeface="Arial" charset="0"/>
              </a:rPr>
              <a:t>Ing. Miroslav </a:t>
            </a:r>
            <a:r>
              <a:rPr lang="cs-CZ" sz="2400" dirty="0" err="1" smtClean="0">
                <a:solidFill>
                  <a:srgbClr val="000066"/>
                </a:solidFill>
                <a:latin typeface="Arial" charset="0"/>
              </a:rPr>
              <a:t>Huk</a:t>
            </a:r>
            <a:endParaRPr lang="fr-CA" sz="2400" dirty="0" smtClean="0">
              <a:solidFill>
                <a:srgbClr val="000066"/>
              </a:solidFill>
            </a:endParaRPr>
          </a:p>
        </p:txBody>
      </p:sp>
      <p:pic>
        <p:nvPicPr>
          <p:cNvPr id="2052" name="Picture 4" descr="http://hannes.gameplanet.cz/milionar/logo00.gif"/>
          <p:cNvPicPr>
            <a:picLocks noChangeAspect="1" noChangeArrowheads="1"/>
          </p:cNvPicPr>
          <p:nvPr/>
        </p:nvPicPr>
        <p:blipFill>
          <a:blip r:embed="rId5" r:link="rId4" cstate="print"/>
          <a:srcRect/>
          <a:stretch>
            <a:fillRect/>
          </a:stretch>
        </p:blipFill>
        <p:spPr bwMode="auto">
          <a:xfrm>
            <a:off x="3563938" y="993775"/>
            <a:ext cx="2447925" cy="231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 descr="http://hannes.gameplanet.cz/milionar/logo00.gif"/>
          <p:cNvPicPr>
            <a:picLocks noChangeAspect="1" noChangeArrowheads="1"/>
          </p:cNvPicPr>
          <p:nvPr/>
        </p:nvPicPr>
        <p:blipFill>
          <a:blip r:embed="rId5" r:link="rId4" cstate="print"/>
          <a:srcRect/>
          <a:stretch>
            <a:fillRect/>
          </a:stretch>
        </p:blipFill>
        <p:spPr bwMode="auto">
          <a:xfrm>
            <a:off x="1187450" y="1916113"/>
            <a:ext cx="1296988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2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1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1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65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1"/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SOUZ Loštice</a:t>
            </a:r>
            <a:endParaRPr lang="fr-CA"/>
          </a:p>
        </p:txBody>
      </p:sp>
      <p:sp>
        <p:nvSpPr>
          <p:cNvPr id="17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Ing. Miroslav Huk</a:t>
            </a:r>
          </a:p>
        </p:txBody>
      </p:sp>
      <p:sp>
        <p:nvSpPr>
          <p:cNvPr id="1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AAA3C-C307-4697-A913-A158DE5D335E}" type="slidenum">
              <a:rPr lang="fr-CA"/>
              <a:pPr/>
              <a:t>30</a:t>
            </a:fld>
            <a:endParaRPr lang="fr-CA"/>
          </a:p>
        </p:txBody>
      </p:sp>
      <p:pic>
        <p:nvPicPr>
          <p:cNvPr id="52239" name="Picture 15" descr="Limousin%20Bulls%20Wallpaper__yvt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125" y="1628775"/>
            <a:ext cx="2555875" cy="1916113"/>
          </a:xfrm>
          <a:prstGeom prst="rect">
            <a:avLst/>
          </a:prstGeom>
          <a:noFill/>
        </p:spPr>
      </p:pic>
      <p:sp>
        <p:nvSpPr>
          <p:cNvPr id="52226" name="Rectangle 2"/>
          <p:cNvSpPr>
            <a:spLocks noGrp="1"/>
          </p:cNvSpPr>
          <p:nvPr>
            <p:ph type="title"/>
          </p:nvPr>
        </p:nvSpPr>
        <p:spPr>
          <a:xfrm>
            <a:off x="3059113" y="260350"/>
            <a:ext cx="5565775" cy="1728788"/>
          </a:xfrm>
        </p:spPr>
        <p:txBody>
          <a:bodyPr/>
          <a:lstStyle/>
          <a:p>
            <a:r>
              <a:rPr lang="cs-CZ" sz="3800" b="1" smtClean="0">
                <a:solidFill>
                  <a:srgbClr val="000066"/>
                </a:solidFill>
                <a:latin typeface="Arial" charset="0"/>
              </a:rPr>
              <a:t>Chcete být milionářem</a:t>
            </a:r>
            <a:r>
              <a:rPr lang="cs-CZ" sz="3800" smtClean="0">
                <a:solidFill>
                  <a:srgbClr val="000066"/>
                </a:solidFill>
                <a:latin typeface="Arial" charset="0"/>
              </a:rPr>
              <a:t/>
            </a:r>
            <a:br>
              <a:rPr lang="cs-CZ" sz="3800" smtClean="0">
                <a:solidFill>
                  <a:srgbClr val="000066"/>
                </a:solidFill>
                <a:latin typeface="Arial" charset="0"/>
              </a:rPr>
            </a:br>
            <a:r>
              <a:rPr lang="cs-CZ" sz="3800" b="1" smtClean="0">
                <a:solidFill>
                  <a:srgbClr val="FF0000"/>
                </a:solidFill>
                <a:latin typeface="Arial" charset="0"/>
              </a:rPr>
              <a:t>za 2.500.000,-</a:t>
            </a:r>
          </a:p>
        </p:txBody>
      </p:sp>
      <p:pic>
        <p:nvPicPr>
          <p:cNvPr id="52227" name="Picture 3" descr="http://hannes.gameplanet.cz/milionar/logo00.gif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0" y="0"/>
            <a:ext cx="3097213" cy="292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28" name="AutoShape 4">
            <a:hlinkClick r:id="" action="ppaction://noaction" highlightClick="1"/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4437063"/>
            <a:ext cx="3889375" cy="720725"/>
          </a:xfrm>
          <a:prstGeom prst="actionButtonBlank">
            <a:avLst/>
          </a:prstGeom>
          <a:solidFill>
            <a:srgbClr val="99CCFF"/>
          </a:solidFill>
          <a:ln w="6350">
            <a:solidFill>
              <a:srgbClr val="000080"/>
            </a:solidFill>
          </a:ln>
        </p:spPr>
        <p:txBody>
          <a:bodyPr anchor="ctr"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cs-CZ" sz="1800" b="1" smtClean="0"/>
              <a:t>C:	 Limousinské plemeno</a:t>
            </a:r>
          </a:p>
        </p:txBody>
      </p:sp>
      <p:sp>
        <p:nvSpPr>
          <p:cNvPr id="52229" name="Rectangle 5"/>
          <p:cNvSpPr>
            <a:spLocks/>
          </p:cNvSpPr>
          <p:nvPr/>
        </p:nvSpPr>
        <p:spPr bwMode="auto">
          <a:xfrm>
            <a:off x="2195513" y="2708275"/>
            <a:ext cx="475297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3200" b="1">
                <a:solidFill>
                  <a:srgbClr val="000066"/>
                </a:solidFill>
              </a:rPr>
              <a:t>Plemeno na obrázku je </a:t>
            </a:r>
          </a:p>
        </p:txBody>
      </p:sp>
      <p:sp>
        <p:nvSpPr>
          <p:cNvPr id="52230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5650" y="3644900"/>
            <a:ext cx="3889375" cy="720725"/>
          </a:xfrm>
          <a:prstGeom prst="actionButtonBlank">
            <a:avLst/>
          </a:prstGeom>
          <a:solidFill>
            <a:srgbClr val="99CCFF"/>
          </a:solidFill>
          <a:ln w="63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>
              <a:lnSpc>
                <a:spcPct val="80000"/>
              </a:lnSpc>
            </a:pPr>
            <a:r>
              <a:rPr lang="cs-CZ" b="1">
                <a:latin typeface="Calibri" pitchFamily="34" charset="0"/>
              </a:rPr>
              <a:t>A:	 Herefordské plemeno</a:t>
            </a:r>
          </a:p>
        </p:txBody>
      </p:sp>
      <p:sp>
        <p:nvSpPr>
          <p:cNvPr id="52231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87900" y="4437063"/>
            <a:ext cx="3889375" cy="720725"/>
          </a:xfrm>
          <a:prstGeom prst="actionButtonBlank">
            <a:avLst/>
          </a:prstGeom>
          <a:solidFill>
            <a:srgbClr val="99CCFF"/>
          </a:solidFill>
          <a:ln w="63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>
              <a:lnSpc>
                <a:spcPct val="80000"/>
              </a:lnSpc>
            </a:pPr>
            <a:r>
              <a:rPr lang="cs-CZ" b="1">
                <a:latin typeface="Calibri" pitchFamily="34" charset="0"/>
              </a:rPr>
              <a:t>D:	Belgické modré</a:t>
            </a:r>
          </a:p>
        </p:txBody>
      </p:sp>
      <p:sp>
        <p:nvSpPr>
          <p:cNvPr id="52232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87900" y="3644900"/>
            <a:ext cx="3889375" cy="720725"/>
          </a:xfrm>
          <a:prstGeom prst="actionButtonBlank">
            <a:avLst/>
          </a:prstGeom>
          <a:solidFill>
            <a:srgbClr val="99CCFF"/>
          </a:solidFill>
          <a:ln w="63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>
              <a:lnSpc>
                <a:spcPct val="80000"/>
              </a:lnSpc>
            </a:pPr>
            <a:r>
              <a:rPr lang="cs-CZ" b="1">
                <a:latin typeface="Calibri" pitchFamily="34" charset="0"/>
              </a:rPr>
              <a:t>B:	 Plavé akvitánské plemeno</a:t>
            </a:r>
          </a:p>
        </p:txBody>
      </p:sp>
      <p:sp>
        <p:nvSpPr>
          <p:cNvPr id="52233" name="AutoShape 9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381750"/>
            <a:ext cx="468312" cy="476250"/>
          </a:xfrm>
          <a:prstGeom prst="actionButtonReturn">
            <a:avLst/>
          </a:prstGeom>
          <a:solidFill>
            <a:srgbClr val="99CCFF"/>
          </a:solidFill>
          <a:ln w="3175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2234" name="AutoShape 10"/>
          <p:cNvSpPr>
            <a:spLocks noChangeArrowheads="1"/>
          </p:cNvSpPr>
          <p:nvPr/>
        </p:nvSpPr>
        <p:spPr bwMode="auto">
          <a:xfrm>
            <a:off x="4284663" y="5373688"/>
            <a:ext cx="755650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2235" name="AutoShape 11"/>
          <p:cNvSpPr>
            <a:spLocks noChangeArrowheads="1"/>
          </p:cNvSpPr>
          <p:nvPr/>
        </p:nvSpPr>
        <p:spPr bwMode="auto">
          <a:xfrm>
            <a:off x="4284663" y="5373688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2236" name="AutoShape 12"/>
          <p:cNvSpPr>
            <a:spLocks noChangeArrowheads="1"/>
          </p:cNvSpPr>
          <p:nvPr/>
        </p:nvSpPr>
        <p:spPr bwMode="auto">
          <a:xfrm>
            <a:off x="4284663" y="5373688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2237" name="AutoShape 13"/>
          <p:cNvSpPr>
            <a:spLocks noChangeArrowheads="1"/>
          </p:cNvSpPr>
          <p:nvPr/>
        </p:nvSpPr>
        <p:spPr bwMode="auto">
          <a:xfrm>
            <a:off x="4284663" y="5373688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2238" name="Text Box 14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755650" y="2997200"/>
            <a:ext cx="1225550" cy="46355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b="1">
                <a:sym typeface="Wingdings" pitchFamily="2" charset="2"/>
              </a:rPr>
              <a:t>50 : 50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2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2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22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52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52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3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22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30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522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52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52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31"/>
                  </p:tgtEl>
                </p:cond>
              </p:nextCondLst>
            </p:seq>
          </p:childTnLst>
        </p:cTn>
      </p:par>
    </p:tnLst>
    <p:bldLst>
      <p:bldP spid="52234" grpId="0" animBg="1"/>
      <p:bldP spid="52235" grpId="0" animBg="1"/>
      <p:bldP spid="52236" grpId="0" animBg="1"/>
      <p:bldP spid="5223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SOUZ Loštice</a:t>
            </a:r>
            <a:endParaRPr lang="fr-CA"/>
          </a:p>
        </p:txBody>
      </p:sp>
      <p:sp>
        <p:nvSpPr>
          <p:cNvPr id="1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Ing. Miroslav Huk</a:t>
            </a:r>
          </a:p>
        </p:txBody>
      </p:sp>
      <p:sp>
        <p:nvSpPr>
          <p:cNvPr id="1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59AA1-EFB4-48C7-BF8E-E64DA124ACA2}" type="slidenum">
              <a:rPr lang="fr-CA"/>
              <a:pPr/>
              <a:t>31</a:t>
            </a:fld>
            <a:endParaRPr lang="fr-CA"/>
          </a:p>
        </p:txBody>
      </p:sp>
      <p:pic>
        <p:nvPicPr>
          <p:cNvPr id="53250" name="Picture 2" descr="Limousin%20Bulls%20Wallpaper__yvt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125" y="1628775"/>
            <a:ext cx="2555875" cy="1916113"/>
          </a:xfrm>
          <a:prstGeom prst="rect">
            <a:avLst/>
          </a:prstGeom>
          <a:noFill/>
        </p:spPr>
      </p:pic>
      <p:sp>
        <p:nvSpPr>
          <p:cNvPr id="53251" name="Rectangle 3"/>
          <p:cNvSpPr>
            <a:spLocks noGrp="1"/>
          </p:cNvSpPr>
          <p:nvPr>
            <p:ph type="title"/>
          </p:nvPr>
        </p:nvSpPr>
        <p:spPr>
          <a:xfrm>
            <a:off x="3059113" y="260350"/>
            <a:ext cx="5565775" cy="1728788"/>
          </a:xfrm>
        </p:spPr>
        <p:txBody>
          <a:bodyPr/>
          <a:lstStyle/>
          <a:p>
            <a:r>
              <a:rPr lang="cs-CZ" sz="3800" b="1" smtClean="0">
                <a:solidFill>
                  <a:srgbClr val="000066"/>
                </a:solidFill>
                <a:latin typeface="Arial" charset="0"/>
              </a:rPr>
              <a:t>Chcete být milionářem</a:t>
            </a:r>
            <a:r>
              <a:rPr lang="cs-CZ" sz="3800" smtClean="0">
                <a:solidFill>
                  <a:srgbClr val="000066"/>
                </a:solidFill>
                <a:latin typeface="Arial" charset="0"/>
              </a:rPr>
              <a:t/>
            </a:r>
            <a:br>
              <a:rPr lang="cs-CZ" sz="3800" smtClean="0">
                <a:solidFill>
                  <a:srgbClr val="000066"/>
                </a:solidFill>
                <a:latin typeface="Arial" charset="0"/>
              </a:rPr>
            </a:br>
            <a:r>
              <a:rPr lang="cs-CZ" sz="3800" b="1" smtClean="0">
                <a:solidFill>
                  <a:srgbClr val="FF0000"/>
                </a:solidFill>
                <a:latin typeface="Arial" charset="0"/>
              </a:rPr>
              <a:t>za 2.500.000,-</a:t>
            </a:r>
          </a:p>
        </p:txBody>
      </p:sp>
      <p:pic>
        <p:nvPicPr>
          <p:cNvPr id="53252" name="Picture 4" descr="http://hannes.gameplanet.cz/milionar/logo00.gif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0" y="0"/>
            <a:ext cx="3097213" cy="292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3" name="AutoShape 5">
            <a:hlinkClick r:id="" action="ppaction://noaction" highlightClick="1"/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4437063"/>
            <a:ext cx="3889375" cy="720725"/>
          </a:xfrm>
          <a:prstGeom prst="actionButtonBlank">
            <a:avLst/>
          </a:prstGeom>
          <a:solidFill>
            <a:srgbClr val="99CCFF"/>
          </a:solidFill>
          <a:ln w="6350">
            <a:solidFill>
              <a:srgbClr val="000080"/>
            </a:solidFill>
          </a:ln>
        </p:spPr>
        <p:txBody>
          <a:bodyPr anchor="ctr"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cs-CZ" sz="1800" b="1" smtClean="0"/>
              <a:t>C:	 Limousinské plemeno</a:t>
            </a:r>
          </a:p>
        </p:txBody>
      </p:sp>
      <p:sp>
        <p:nvSpPr>
          <p:cNvPr id="53254" name="Rectangle 6"/>
          <p:cNvSpPr>
            <a:spLocks/>
          </p:cNvSpPr>
          <p:nvPr/>
        </p:nvSpPr>
        <p:spPr bwMode="auto">
          <a:xfrm>
            <a:off x="2268538" y="2708275"/>
            <a:ext cx="46799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3200" b="1">
                <a:solidFill>
                  <a:srgbClr val="000066"/>
                </a:solidFill>
              </a:rPr>
              <a:t>Plemeno na obrázku je </a:t>
            </a:r>
          </a:p>
        </p:txBody>
      </p:sp>
      <p:sp>
        <p:nvSpPr>
          <p:cNvPr id="53257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87900" y="3644900"/>
            <a:ext cx="3889375" cy="720725"/>
          </a:xfrm>
          <a:prstGeom prst="actionButtonBlank">
            <a:avLst/>
          </a:prstGeom>
          <a:solidFill>
            <a:srgbClr val="99CCFF"/>
          </a:solidFill>
          <a:ln w="63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>
              <a:lnSpc>
                <a:spcPct val="80000"/>
              </a:lnSpc>
            </a:pPr>
            <a:r>
              <a:rPr lang="cs-CZ" b="1">
                <a:latin typeface="Calibri" pitchFamily="34" charset="0"/>
              </a:rPr>
              <a:t>B:	 Plavé akvitánské plemeno</a:t>
            </a:r>
          </a:p>
        </p:txBody>
      </p:sp>
      <p:sp>
        <p:nvSpPr>
          <p:cNvPr id="53258" name="AutoShape 10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381750"/>
            <a:ext cx="468312" cy="476250"/>
          </a:xfrm>
          <a:prstGeom prst="actionButtonReturn">
            <a:avLst/>
          </a:prstGeom>
          <a:solidFill>
            <a:srgbClr val="99CCFF"/>
          </a:solidFill>
          <a:ln w="3175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3259" name="AutoShape 11"/>
          <p:cNvSpPr>
            <a:spLocks noChangeArrowheads="1"/>
          </p:cNvSpPr>
          <p:nvPr/>
        </p:nvSpPr>
        <p:spPr bwMode="auto">
          <a:xfrm>
            <a:off x="4284663" y="5373688"/>
            <a:ext cx="755650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3260" name="AutoShape 12"/>
          <p:cNvSpPr>
            <a:spLocks noChangeArrowheads="1"/>
          </p:cNvSpPr>
          <p:nvPr/>
        </p:nvSpPr>
        <p:spPr bwMode="auto">
          <a:xfrm>
            <a:off x="4284663" y="5373688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grpSp>
        <p:nvGrpSpPr>
          <p:cNvPr id="53264" name="Group 16"/>
          <p:cNvGrpSpPr>
            <a:grpSpLocks/>
          </p:cNvGrpSpPr>
          <p:nvPr/>
        </p:nvGrpSpPr>
        <p:grpSpPr bwMode="auto">
          <a:xfrm>
            <a:off x="755650" y="2997200"/>
            <a:ext cx="1225550" cy="463550"/>
            <a:chOff x="3016" y="1298"/>
            <a:chExt cx="772" cy="292"/>
          </a:xfrm>
        </p:grpSpPr>
        <p:sp>
          <p:nvSpPr>
            <p:cNvPr id="53265" name="Text Box 17">
              <a:hlinkClick r:id="rId6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016" y="1298"/>
              <a:ext cx="772" cy="292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cs-CZ" sz="2400" b="1">
                  <a:sym typeface="Wingdings" pitchFamily="2" charset="2"/>
                </a:rPr>
                <a:t>50 : 50</a:t>
              </a:r>
            </a:p>
          </p:txBody>
        </p:sp>
        <p:sp>
          <p:nvSpPr>
            <p:cNvPr id="53266" name="Line 18"/>
            <p:cNvSpPr>
              <a:spLocks noChangeShapeType="1"/>
            </p:cNvSpPr>
            <p:nvPr/>
          </p:nvSpPr>
          <p:spPr bwMode="auto">
            <a:xfrm>
              <a:off x="3016" y="1298"/>
              <a:ext cx="771" cy="27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53267" name="Line 19"/>
            <p:cNvSpPr>
              <a:spLocks noChangeShapeType="1"/>
            </p:cNvSpPr>
            <p:nvPr/>
          </p:nvSpPr>
          <p:spPr bwMode="auto">
            <a:xfrm flipV="1">
              <a:off x="3016" y="1298"/>
              <a:ext cx="771" cy="27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32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3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3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25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32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53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53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257"/>
                  </p:tgtEl>
                </p:cond>
              </p:nextCondLst>
            </p:seq>
          </p:childTnLst>
        </p:cTn>
      </p:par>
    </p:tnLst>
    <p:bldLst>
      <p:bldP spid="53259" grpId="0" animBg="1"/>
      <p:bldP spid="5326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SOUZ Loštice</a:t>
            </a:r>
            <a:endParaRPr lang="fr-CA"/>
          </a:p>
        </p:txBody>
      </p:sp>
      <p:sp>
        <p:nvSpPr>
          <p:cNvPr id="1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Ing. Miroslav Huk</a:t>
            </a:r>
          </a:p>
        </p:txBody>
      </p:sp>
      <p:sp>
        <p:nvSpPr>
          <p:cNvPr id="1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7B0DB-6036-4A77-886E-D650B16C89B3}" type="slidenum">
              <a:rPr lang="fr-CA"/>
              <a:pPr/>
              <a:t>32</a:t>
            </a:fld>
            <a:endParaRPr lang="fr-CA"/>
          </a:p>
        </p:txBody>
      </p:sp>
      <p:sp>
        <p:nvSpPr>
          <p:cNvPr id="54274" name="Rectangle 2"/>
          <p:cNvSpPr>
            <a:spLocks noGrp="1"/>
          </p:cNvSpPr>
          <p:nvPr>
            <p:ph type="title"/>
          </p:nvPr>
        </p:nvSpPr>
        <p:spPr>
          <a:xfrm>
            <a:off x="3059113" y="260350"/>
            <a:ext cx="5565775" cy="1728788"/>
          </a:xfrm>
        </p:spPr>
        <p:txBody>
          <a:bodyPr/>
          <a:lstStyle/>
          <a:p>
            <a:r>
              <a:rPr lang="cs-CZ" sz="3800" b="1" smtClean="0">
                <a:solidFill>
                  <a:srgbClr val="000066"/>
                </a:solidFill>
                <a:latin typeface="Arial" charset="0"/>
              </a:rPr>
              <a:t>Chcete být milionářem</a:t>
            </a:r>
            <a:r>
              <a:rPr lang="cs-CZ" sz="3800" smtClean="0">
                <a:solidFill>
                  <a:srgbClr val="000066"/>
                </a:solidFill>
                <a:latin typeface="Arial" charset="0"/>
              </a:rPr>
              <a:t/>
            </a:r>
            <a:br>
              <a:rPr lang="cs-CZ" sz="3800" smtClean="0">
                <a:solidFill>
                  <a:srgbClr val="000066"/>
                </a:solidFill>
                <a:latin typeface="Arial" charset="0"/>
              </a:rPr>
            </a:br>
            <a:r>
              <a:rPr lang="cs-CZ" sz="3800" b="1" smtClean="0">
                <a:solidFill>
                  <a:srgbClr val="FF0000"/>
                </a:solidFill>
                <a:latin typeface="Arial" charset="0"/>
              </a:rPr>
              <a:t>za 5.000.000,-</a:t>
            </a:r>
          </a:p>
        </p:txBody>
      </p:sp>
      <p:pic>
        <p:nvPicPr>
          <p:cNvPr id="54275" name="Picture 3" descr="http://hannes.gameplanet.cz/milionar/logo00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3097213" cy="292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6" name="AutoShape 4">
            <a:hlinkClick r:id="" action="ppaction://noaction" highlightClick="1"/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787900" y="4508500"/>
            <a:ext cx="3889375" cy="720725"/>
          </a:xfrm>
          <a:prstGeom prst="actionButtonBlank">
            <a:avLst/>
          </a:prstGeom>
          <a:solidFill>
            <a:srgbClr val="99CCFF"/>
          </a:solidFill>
          <a:ln w="6350">
            <a:solidFill>
              <a:srgbClr val="000080"/>
            </a:solidFill>
          </a:ln>
        </p:spPr>
        <p:txBody>
          <a:bodyPr anchor="ctr"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cs-CZ" sz="1800" b="1" smtClean="0"/>
              <a:t>D: 	Kohoutková výška u býků 140-148 cm, hmotnost 850-1050 kg</a:t>
            </a:r>
          </a:p>
        </p:txBody>
      </p:sp>
      <p:sp>
        <p:nvSpPr>
          <p:cNvPr id="54277" name="Rectangle 5"/>
          <p:cNvSpPr>
            <a:spLocks/>
          </p:cNvSpPr>
          <p:nvPr/>
        </p:nvSpPr>
        <p:spPr bwMode="auto">
          <a:xfrm>
            <a:off x="468313" y="2852738"/>
            <a:ext cx="82804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3200" b="1">
                <a:solidFill>
                  <a:srgbClr val="000066"/>
                </a:solidFill>
              </a:rPr>
              <a:t>Herefordské plemeno</a:t>
            </a:r>
          </a:p>
        </p:txBody>
      </p:sp>
      <p:sp>
        <p:nvSpPr>
          <p:cNvPr id="54278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5650" y="4508500"/>
            <a:ext cx="3889375" cy="720725"/>
          </a:xfrm>
          <a:prstGeom prst="actionButtonBlank">
            <a:avLst/>
          </a:prstGeom>
          <a:solidFill>
            <a:srgbClr val="99CCFF"/>
          </a:solidFill>
          <a:ln w="63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>
              <a:lnSpc>
                <a:spcPct val="80000"/>
              </a:lnSpc>
            </a:pPr>
            <a:r>
              <a:rPr lang="cs-CZ" b="1">
                <a:latin typeface="Calibri" pitchFamily="34" charset="0"/>
              </a:rPr>
              <a:t>C:	 kohoutková výška u býků 150-160 cm, hmotnost býků 1100-1300 kg.</a:t>
            </a:r>
          </a:p>
        </p:txBody>
      </p:sp>
      <p:sp>
        <p:nvSpPr>
          <p:cNvPr id="54279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87900" y="3644900"/>
            <a:ext cx="3889375" cy="720725"/>
          </a:xfrm>
          <a:prstGeom prst="actionButtonBlank">
            <a:avLst/>
          </a:prstGeom>
          <a:solidFill>
            <a:srgbClr val="99CCFF"/>
          </a:solidFill>
          <a:ln w="63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>
              <a:lnSpc>
                <a:spcPct val="80000"/>
              </a:lnSpc>
            </a:pPr>
            <a:r>
              <a:rPr lang="cs-CZ" b="1">
                <a:latin typeface="Calibri" pitchFamily="34" charset="0"/>
              </a:rPr>
              <a:t>B:	 kohoutková výška u býků 140-148 cm, hmotnost býků 1100-1200 kg</a:t>
            </a:r>
          </a:p>
        </p:txBody>
      </p:sp>
      <p:sp>
        <p:nvSpPr>
          <p:cNvPr id="54280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5650" y="3644900"/>
            <a:ext cx="3889375" cy="720725"/>
          </a:xfrm>
          <a:prstGeom prst="actionButtonBlank">
            <a:avLst/>
          </a:prstGeom>
          <a:solidFill>
            <a:srgbClr val="99CCFF"/>
          </a:solidFill>
          <a:ln w="63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>
              <a:lnSpc>
                <a:spcPct val="80000"/>
              </a:lnSpc>
            </a:pPr>
            <a:r>
              <a:rPr lang="cs-CZ" b="1">
                <a:latin typeface="Calibri" pitchFamily="34" charset="0"/>
              </a:rPr>
              <a:t>A:	 kohoutková výška u býků 142-150 cm, hmotnost 1100-1300 kg</a:t>
            </a:r>
          </a:p>
        </p:txBody>
      </p:sp>
      <p:sp>
        <p:nvSpPr>
          <p:cNvPr id="54281" name="AutoShape 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381750"/>
            <a:ext cx="468312" cy="476250"/>
          </a:xfrm>
          <a:prstGeom prst="actionButtonReturn">
            <a:avLst/>
          </a:prstGeom>
          <a:solidFill>
            <a:srgbClr val="99CCFF"/>
          </a:solidFill>
          <a:ln w="3175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4282" name="AutoShape 10">
            <a:hlinkClick r:id="" action="ppaction://noaction">
              <a:snd r:embed="rId5" name="applause.wav"/>
            </a:hlinkClick>
          </p:cNvPr>
          <p:cNvSpPr>
            <a:spLocks noChangeArrowheads="1"/>
          </p:cNvSpPr>
          <p:nvPr/>
        </p:nvSpPr>
        <p:spPr bwMode="auto">
          <a:xfrm>
            <a:off x="4356100" y="5373688"/>
            <a:ext cx="755650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4283" name="AutoShape 11"/>
          <p:cNvSpPr>
            <a:spLocks noChangeArrowheads="1"/>
          </p:cNvSpPr>
          <p:nvPr/>
        </p:nvSpPr>
        <p:spPr bwMode="auto">
          <a:xfrm>
            <a:off x="4356100" y="5373688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4284" name="AutoShape 12"/>
          <p:cNvSpPr>
            <a:spLocks noChangeArrowheads="1"/>
          </p:cNvSpPr>
          <p:nvPr/>
        </p:nvSpPr>
        <p:spPr bwMode="auto">
          <a:xfrm>
            <a:off x="4356100" y="5373688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4285" name="AutoShape 13"/>
          <p:cNvSpPr>
            <a:spLocks noChangeArrowheads="1"/>
          </p:cNvSpPr>
          <p:nvPr/>
        </p:nvSpPr>
        <p:spPr bwMode="auto">
          <a:xfrm>
            <a:off x="4356100" y="5373688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4286" name="Text Box 14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755650" y="2997200"/>
            <a:ext cx="1225550" cy="46355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b="1">
                <a:sym typeface="Wingdings" pitchFamily="2" charset="2"/>
              </a:rPr>
              <a:t>50 : 50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42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27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42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54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54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28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42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54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54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27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542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54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54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279"/>
                  </p:tgtEl>
                </p:cond>
              </p:nextCondLst>
            </p:seq>
          </p:childTnLst>
        </p:cTn>
      </p:par>
    </p:tnLst>
    <p:bldLst>
      <p:bldP spid="54282" grpId="0" animBg="1"/>
      <p:bldP spid="54283" grpId="0" animBg="1"/>
      <p:bldP spid="54284" grpId="0" animBg="1"/>
      <p:bldP spid="5428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SOUZ Loštice</a:t>
            </a:r>
            <a:endParaRPr lang="fr-CA"/>
          </a:p>
        </p:txBody>
      </p:sp>
      <p:sp>
        <p:nvSpPr>
          <p:cNvPr id="1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Ing. Miroslav Huk</a:t>
            </a:r>
          </a:p>
        </p:txBody>
      </p:sp>
      <p:sp>
        <p:nvSpPr>
          <p:cNvPr id="1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5908C-8529-4446-B0C4-3C59B6D7A45B}" type="slidenum">
              <a:rPr lang="fr-CA"/>
              <a:pPr/>
              <a:t>33</a:t>
            </a:fld>
            <a:endParaRPr lang="fr-CA"/>
          </a:p>
        </p:txBody>
      </p:sp>
      <p:sp>
        <p:nvSpPr>
          <p:cNvPr id="55298" name="Rectangle 2"/>
          <p:cNvSpPr>
            <a:spLocks noGrp="1"/>
          </p:cNvSpPr>
          <p:nvPr>
            <p:ph type="title"/>
          </p:nvPr>
        </p:nvSpPr>
        <p:spPr>
          <a:xfrm>
            <a:off x="3059113" y="260350"/>
            <a:ext cx="5565775" cy="1728788"/>
          </a:xfrm>
        </p:spPr>
        <p:txBody>
          <a:bodyPr/>
          <a:lstStyle/>
          <a:p>
            <a:r>
              <a:rPr lang="cs-CZ" sz="3800" b="1" smtClean="0">
                <a:solidFill>
                  <a:srgbClr val="000066"/>
                </a:solidFill>
                <a:latin typeface="Arial" charset="0"/>
              </a:rPr>
              <a:t>Chcete být milionářem</a:t>
            </a:r>
            <a:r>
              <a:rPr lang="cs-CZ" sz="3800" smtClean="0">
                <a:solidFill>
                  <a:srgbClr val="000066"/>
                </a:solidFill>
                <a:latin typeface="Arial" charset="0"/>
              </a:rPr>
              <a:t/>
            </a:r>
            <a:br>
              <a:rPr lang="cs-CZ" sz="3800" smtClean="0">
                <a:solidFill>
                  <a:srgbClr val="000066"/>
                </a:solidFill>
                <a:latin typeface="Arial" charset="0"/>
              </a:rPr>
            </a:br>
            <a:r>
              <a:rPr lang="cs-CZ" sz="3800" b="1" smtClean="0">
                <a:solidFill>
                  <a:srgbClr val="FF0000"/>
                </a:solidFill>
                <a:latin typeface="Arial" charset="0"/>
              </a:rPr>
              <a:t>za 5.000.000,-</a:t>
            </a:r>
          </a:p>
        </p:txBody>
      </p:sp>
      <p:pic>
        <p:nvPicPr>
          <p:cNvPr id="55299" name="Picture 3" descr="http://hannes.gameplanet.cz/milionar/logo00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3097213" cy="292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AutoShape 4">
            <a:hlinkClick r:id="" action="ppaction://noaction" highlightClick="1"/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787900" y="4508500"/>
            <a:ext cx="3889375" cy="720725"/>
          </a:xfrm>
          <a:prstGeom prst="actionButtonBlank">
            <a:avLst/>
          </a:prstGeom>
          <a:solidFill>
            <a:srgbClr val="99CCFF"/>
          </a:solidFill>
          <a:ln w="6350">
            <a:solidFill>
              <a:srgbClr val="000080"/>
            </a:solidFill>
          </a:ln>
        </p:spPr>
        <p:txBody>
          <a:bodyPr anchor="ctr"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cs-CZ" sz="1800" b="1" smtClean="0"/>
              <a:t>D: 	Kohoutková výška u býků 140-148 cm, hmotnost 850-1050 kg</a:t>
            </a:r>
          </a:p>
        </p:txBody>
      </p:sp>
      <p:sp>
        <p:nvSpPr>
          <p:cNvPr id="55301" name="Rectangle 5"/>
          <p:cNvSpPr>
            <a:spLocks/>
          </p:cNvSpPr>
          <p:nvPr/>
        </p:nvSpPr>
        <p:spPr bwMode="auto">
          <a:xfrm>
            <a:off x="468313" y="2852738"/>
            <a:ext cx="82804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3200" b="1">
                <a:solidFill>
                  <a:srgbClr val="000066"/>
                </a:solidFill>
              </a:rPr>
              <a:t>Herefordské plemeno</a:t>
            </a:r>
          </a:p>
        </p:txBody>
      </p:sp>
      <p:sp>
        <p:nvSpPr>
          <p:cNvPr id="55303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87900" y="3644900"/>
            <a:ext cx="3889375" cy="720725"/>
          </a:xfrm>
          <a:prstGeom prst="actionButtonBlank">
            <a:avLst/>
          </a:prstGeom>
          <a:solidFill>
            <a:srgbClr val="99CCFF"/>
          </a:solidFill>
          <a:ln w="63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>
              <a:lnSpc>
                <a:spcPct val="80000"/>
              </a:lnSpc>
            </a:pPr>
            <a:r>
              <a:rPr lang="cs-CZ" b="1">
                <a:latin typeface="Calibri" pitchFamily="34" charset="0"/>
              </a:rPr>
              <a:t>B:	 kohoutková výška u býků 140-148 cm, hmotnost býků 1100-1200 kg</a:t>
            </a:r>
          </a:p>
        </p:txBody>
      </p:sp>
      <p:sp>
        <p:nvSpPr>
          <p:cNvPr id="55305" name="AutoShape 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381750"/>
            <a:ext cx="468312" cy="476250"/>
          </a:xfrm>
          <a:prstGeom prst="actionButtonReturn">
            <a:avLst/>
          </a:prstGeom>
          <a:solidFill>
            <a:srgbClr val="99CCFF"/>
          </a:solidFill>
          <a:ln w="3175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5306" name="AutoShape 10">
            <a:hlinkClick r:id="" action="ppaction://noaction">
              <a:snd r:embed="rId5" name="applause.wav"/>
            </a:hlinkClick>
          </p:cNvPr>
          <p:cNvSpPr>
            <a:spLocks noChangeArrowheads="1"/>
          </p:cNvSpPr>
          <p:nvPr/>
        </p:nvSpPr>
        <p:spPr bwMode="auto">
          <a:xfrm>
            <a:off x="4356100" y="5373688"/>
            <a:ext cx="755650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5309" name="AutoShape 13"/>
          <p:cNvSpPr>
            <a:spLocks noChangeArrowheads="1"/>
          </p:cNvSpPr>
          <p:nvPr/>
        </p:nvSpPr>
        <p:spPr bwMode="auto">
          <a:xfrm>
            <a:off x="4356100" y="5373688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grpSp>
        <p:nvGrpSpPr>
          <p:cNvPr id="55311" name="Group 15"/>
          <p:cNvGrpSpPr>
            <a:grpSpLocks/>
          </p:cNvGrpSpPr>
          <p:nvPr/>
        </p:nvGrpSpPr>
        <p:grpSpPr bwMode="auto">
          <a:xfrm>
            <a:off x="755650" y="2997200"/>
            <a:ext cx="1225550" cy="463550"/>
            <a:chOff x="3016" y="1298"/>
            <a:chExt cx="772" cy="292"/>
          </a:xfrm>
        </p:grpSpPr>
        <p:sp>
          <p:nvSpPr>
            <p:cNvPr id="55312" name="Text Box 16">
              <a:hlinkClick r:id="rId6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016" y="1298"/>
              <a:ext cx="772" cy="292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cs-CZ" sz="2400" b="1">
                  <a:sym typeface="Wingdings" pitchFamily="2" charset="2"/>
                </a:rPr>
                <a:t>50 : 50</a:t>
              </a:r>
            </a:p>
          </p:txBody>
        </p:sp>
        <p:sp>
          <p:nvSpPr>
            <p:cNvPr id="55313" name="Line 17"/>
            <p:cNvSpPr>
              <a:spLocks noChangeShapeType="1"/>
            </p:cNvSpPr>
            <p:nvPr/>
          </p:nvSpPr>
          <p:spPr bwMode="auto">
            <a:xfrm>
              <a:off x="3016" y="1298"/>
              <a:ext cx="771" cy="27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55314" name="Line 18"/>
            <p:cNvSpPr>
              <a:spLocks noChangeShapeType="1"/>
            </p:cNvSpPr>
            <p:nvPr/>
          </p:nvSpPr>
          <p:spPr bwMode="auto">
            <a:xfrm flipV="1">
              <a:off x="3016" y="1298"/>
              <a:ext cx="771" cy="27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53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30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53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55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55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303"/>
                  </p:tgtEl>
                </p:cond>
              </p:nextCondLst>
            </p:seq>
          </p:childTnLst>
        </p:cTn>
      </p:par>
    </p:tnLst>
    <p:bldLst>
      <p:bldP spid="55306" grpId="0" animBg="1"/>
      <p:bldP spid="5530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SOUZ Loštice</a:t>
            </a:r>
            <a:endParaRPr lang="fr-CA"/>
          </a:p>
        </p:txBody>
      </p:sp>
      <p:sp>
        <p:nvSpPr>
          <p:cNvPr id="1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Ing. Miroslav Huk</a:t>
            </a:r>
          </a:p>
        </p:txBody>
      </p:sp>
      <p:sp>
        <p:nvSpPr>
          <p:cNvPr id="1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C5884-76CE-434B-80A1-3F8183FBD526}" type="slidenum">
              <a:rPr lang="fr-CA"/>
              <a:pPr/>
              <a:t>34</a:t>
            </a:fld>
            <a:endParaRPr lang="fr-CA"/>
          </a:p>
        </p:txBody>
      </p:sp>
      <p:sp>
        <p:nvSpPr>
          <p:cNvPr id="57346" name="Rectangle 2"/>
          <p:cNvSpPr>
            <a:spLocks noGrp="1"/>
          </p:cNvSpPr>
          <p:nvPr>
            <p:ph type="title"/>
          </p:nvPr>
        </p:nvSpPr>
        <p:spPr>
          <a:xfrm>
            <a:off x="3059113" y="260350"/>
            <a:ext cx="5565775" cy="1728788"/>
          </a:xfrm>
        </p:spPr>
        <p:txBody>
          <a:bodyPr/>
          <a:lstStyle/>
          <a:p>
            <a:r>
              <a:rPr lang="cs-CZ" sz="3800" b="1" smtClean="0">
                <a:solidFill>
                  <a:srgbClr val="000066"/>
                </a:solidFill>
                <a:latin typeface="Arial" charset="0"/>
              </a:rPr>
              <a:t>Chcete být milionářem</a:t>
            </a:r>
            <a:r>
              <a:rPr lang="cs-CZ" sz="3800" smtClean="0">
                <a:solidFill>
                  <a:srgbClr val="000066"/>
                </a:solidFill>
                <a:latin typeface="Arial" charset="0"/>
              </a:rPr>
              <a:t/>
            </a:r>
            <a:br>
              <a:rPr lang="cs-CZ" sz="3800" smtClean="0">
                <a:solidFill>
                  <a:srgbClr val="000066"/>
                </a:solidFill>
                <a:latin typeface="Arial" charset="0"/>
              </a:rPr>
            </a:br>
            <a:r>
              <a:rPr lang="cs-CZ" sz="3800" b="1" smtClean="0">
                <a:solidFill>
                  <a:srgbClr val="FF0000"/>
                </a:solidFill>
                <a:latin typeface="Arial" charset="0"/>
              </a:rPr>
              <a:t>za 10.000.000,-</a:t>
            </a:r>
          </a:p>
        </p:txBody>
      </p:sp>
      <p:pic>
        <p:nvPicPr>
          <p:cNvPr id="57347" name="Picture 3" descr="http://hannes.gameplanet.cz/milionar/logo00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3097213" cy="292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48" name="AutoShape 4">
            <a:hlinkClick r:id="" action="ppaction://noaction" highlightClick="1"/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787900" y="3644900"/>
            <a:ext cx="3889375" cy="720725"/>
          </a:xfrm>
          <a:prstGeom prst="actionButtonBlank">
            <a:avLst/>
          </a:prstGeom>
          <a:solidFill>
            <a:srgbClr val="99CCFF"/>
          </a:solidFill>
          <a:ln w="6350">
            <a:solidFill>
              <a:srgbClr val="000080"/>
            </a:solidFill>
          </a:ln>
        </p:spPr>
        <p:txBody>
          <a:bodyPr anchor="ctr"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cs-CZ" sz="1800" b="1" smtClean="0"/>
              <a:t>B: Jerseyské plemeno</a:t>
            </a:r>
          </a:p>
        </p:txBody>
      </p:sp>
      <p:sp>
        <p:nvSpPr>
          <p:cNvPr id="57349" name="Rectangle 5"/>
          <p:cNvSpPr>
            <a:spLocks/>
          </p:cNvSpPr>
          <p:nvPr/>
        </p:nvSpPr>
        <p:spPr bwMode="auto">
          <a:xfrm>
            <a:off x="2700338" y="2133600"/>
            <a:ext cx="60483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3200" b="1">
                <a:solidFill>
                  <a:srgbClr val="000066"/>
                </a:solidFill>
              </a:rPr>
              <a:t>Složení mléka</a:t>
            </a:r>
            <a:br>
              <a:rPr lang="cs-CZ" sz="3200" b="1">
                <a:solidFill>
                  <a:srgbClr val="000066"/>
                </a:solidFill>
              </a:rPr>
            </a:br>
            <a:r>
              <a:rPr lang="cs-CZ" sz="3200" b="1">
                <a:solidFill>
                  <a:srgbClr val="000066"/>
                </a:solidFill>
              </a:rPr>
              <a:t>5,8 % tuku a 4,0 % bílkovin má</a:t>
            </a:r>
          </a:p>
        </p:txBody>
      </p:sp>
      <p:sp>
        <p:nvSpPr>
          <p:cNvPr id="57350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27088" y="4437063"/>
            <a:ext cx="3889375" cy="720725"/>
          </a:xfrm>
          <a:prstGeom prst="actionButtonBlank">
            <a:avLst/>
          </a:prstGeom>
          <a:solidFill>
            <a:srgbClr val="99CCFF"/>
          </a:solidFill>
          <a:ln w="63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>
              <a:lnSpc>
                <a:spcPct val="80000"/>
              </a:lnSpc>
            </a:pPr>
            <a:r>
              <a:rPr lang="cs-CZ" b="1">
                <a:latin typeface="Calibri" pitchFamily="34" charset="0"/>
              </a:rPr>
              <a:t>C:	 Plemeno Brown-Swiss</a:t>
            </a:r>
          </a:p>
        </p:txBody>
      </p:sp>
      <p:sp>
        <p:nvSpPr>
          <p:cNvPr id="57351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87900" y="4437063"/>
            <a:ext cx="3889375" cy="720725"/>
          </a:xfrm>
          <a:prstGeom prst="actionButtonBlank">
            <a:avLst/>
          </a:prstGeom>
          <a:solidFill>
            <a:srgbClr val="99CCFF"/>
          </a:solidFill>
          <a:ln w="63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>
              <a:lnSpc>
                <a:spcPct val="80000"/>
              </a:lnSpc>
            </a:pPr>
            <a:r>
              <a:rPr lang="cs-CZ" b="1">
                <a:latin typeface="Calibri" pitchFamily="34" charset="0"/>
              </a:rPr>
              <a:t>D:	Holštýnský skot</a:t>
            </a:r>
          </a:p>
        </p:txBody>
      </p:sp>
      <p:sp>
        <p:nvSpPr>
          <p:cNvPr id="57352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27088" y="3644900"/>
            <a:ext cx="3889375" cy="720725"/>
          </a:xfrm>
          <a:prstGeom prst="actionButtonBlank">
            <a:avLst/>
          </a:prstGeom>
          <a:solidFill>
            <a:srgbClr val="99CCFF"/>
          </a:solidFill>
          <a:ln w="63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>
              <a:lnSpc>
                <a:spcPct val="80000"/>
              </a:lnSpc>
            </a:pPr>
            <a:r>
              <a:rPr lang="cs-CZ" b="1">
                <a:latin typeface="Calibri" pitchFamily="34" charset="0"/>
              </a:rPr>
              <a:t>A:	 Ayrshirské plemeno</a:t>
            </a:r>
          </a:p>
        </p:txBody>
      </p:sp>
      <p:sp>
        <p:nvSpPr>
          <p:cNvPr id="57353" name="AutoShape 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381750"/>
            <a:ext cx="468312" cy="476250"/>
          </a:xfrm>
          <a:prstGeom prst="actionButtonReturn">
            <a:avLst/>
          </a:prstGeom>
          <a:solidFill>
            <a:srgbClr val="99CCFF"/>
          </a:solidFill>
          <a:ln w="3175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7354" name="AutoShape 10">
            <a:hlinkClick r:id="" action="ppaction://noaction">
              <a:snd r:embed="rId5" name="applause.wav"/>
            </a:hlinkClick>
          </p:cNvPr>
          <p:cNvSpPr>
            <a:spLocks noChangeArrowheads="1"/>
          </p:cNvSpPr>
          <p:nvPr/>
        </p:nvSpPr>
        <p:spPr bwMode="auto">
          <a:xfrm>
            <a:off x="4284663" y="5373688"/>
            <a:ext cx="755650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7355" name="AutoShape 11"/>
          <p:cNvSpPr>
            <a:spLocks noChangeArrowheads="1"/>
          </p:cNvSpPr>
          <p:nvPr/>
        </p:nvSpPr>
        <p:spPr bwMode="auto">
          <a:xfrm>
            <a:off x="4284663" y="5373688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7356" name="AutoShape 12"/>
          <p:cNvSpPr>
            <a:spLocks noChangeArrowheads="1"/>
          </p:cNvSpPr>
          <p:nvPr/>
        </p:nvSpPr>
        <p:spPr bwMode="auto">
          <a:xfrm>
            <a:off x="4284663" y="5373688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7357" name="AutoShape 13"/>
          <p:cNvSpPr>
            <a:spLocks noChangeArrowheads="1"/>
          </p:cNvSpPr>
          <p:nvPr/>
        </p:nvSpPr>
        <p:spPr bwMode="auto">
          <a:xfrm>
            <a:off x="4284663" y="5373688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7358" name="Text Box 14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755650" y="2997200"/>
            <a:ext cx="1225550" cy="46355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b="1">
                <a:sym typeface="Wingdings" pitchFamily="2" charset="2"/>
              </a:rPr>
              <a:t>50 : 50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73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7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7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34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73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35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73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57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57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350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573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57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57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351"/>
                  </p:tgtEl>
                </p:cond>
              </p:nextCondLst>
            </p:seq>
          </p:childTnLst>
        </p:cTn>
      </p:par>
    </p:tnLst>
    <p:bldLst>
      <p:bldP spid="57354" grpId="0" animBg="1"/>
      <p:bldP spid="57355" grpId="0" animBg="1"/>
      <p:bldP spid="57356" grpId="0" animBg="1"/>
      <p:bldP spid="5735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SOUZ Loštice</a:t>
            </a:r>
            <a:endParaRPr lang="fr-CA"/>
          </a:p>
        </p:txBody>
      </p:sp>
      <p:sp>
        <p:nvSpPr>
          <p:cNvPr id="1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Ing. Miroslav Huk</a:t>
            </a:r>
          </a:p>
        </p:txBody>
      </p:sp>
      <p:sp>
        <p:nvSpPr>
          <p:cNvPr id="1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4DED9-489D-4ECB-8D9A-199C8C4DF288}" type="slidenum">
              <a:rPr lang="fr-CA"/>
              <a:pPr/>
              <a:t>35</a:t>
            </a:fld>
            <a:endParaRPr lang="fr-CA"/>
          </a:p>
        </p:txBody>
      </p:sp>
      <p:sp>
        <p:nvSpPr>
          <p:cNvPr id="58370" name="Rectangle 2"/>
          <p:cNvSpPr>
            <a:spLocks noGrp="1"/>
          </p:cNvSpPr>
          <p:nvPr>
            <p:ph type="title"/>
          </p:nvPr>
        </p:nvSpPr>
        <p:spPr>
          <a:xfrm>
            <a:off x="3059113" y="260350"/>
            <a:ext cx="5565775" cy="1728788"/>
          </a:xfrm>
        </p:spPr>
        <p:txBody>
          <a:bodyPr/>
          <a:lstStyle/>
          <a:p>
            <a:r>
              <a:rPr lang="cs-CZ" sz="3800" b="1" smtClean="0">
                <a:solidFill>
                  <a:srgbClr val="000066"/>
                </a:solidFill>
                <a:latin typeface="Arial" charset="0"/>
              </a:rPr>
              <a:t>Chcete být milionářem</a:t>
            </a:r>
            <a:r>
              <a:rPr lang="cs-CZ" sz="3800" smtClean="0">
                <a:solidFill>
                  <a:srgbClr val="000066"/>
                </a:solidFill>
                <a:latin typeface="Arial" charset="0"/>
              </a:rPr>
              <a:t/>
            </a:r>
            <a:br>
              <a:rPr lang="cs-CZ" sz="3800" smtClean="0">
                <a:solidFill>
                  <a:srgbClr val="000066"/>
                </a:solidFill>
                <a:latin typeface="Arial" charset="0"/>
              </a:rPr>
            </a:br>
            <a:r>
              <a:rPr lang="cs-CZ" sz="3800" b="1" smtClean="0">
                <a:solidFill>
                  <a:srgbClr val="FF0000"/>
                </a:solidFill>
                <a:latin typeface="Arial" charset="0"/>
              </a:rPr>
              <a:t>za 10.000.000,-</a:t>
            </a:r>
          </a:p>
        </p:txBody>
      </p:sp>
      <p:pic>
        <p:nvPicPr>
          <p:cNvPr id="58371" name="Picture 3" descr="http://hannes.gameplanet.cz/milionar/logo00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3097213" cy="292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2" name="AutoShape 4">
            <a:hlinkClick r:id="" action="ppaction://noaction" highlightClick="1"/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787900" y="3644900"/>
            <a:ext cx="3889375" cy="720725"/>
          </a:xfrm>
          <a:prstGeom prst="actionButtonBlank">
            <a:avLst/>
          </a:prstGeom>
          <a:solidFill>
            <a:srgbClr val="99CCFF"/>
          </a:solidFill>
          <a:ln w="6350">
            <a:solidFill>
              <a:srgbClr val="000080"/>
            </a:solidFill>
          </a:ln>
        </p:spPr>
        <p:txBody>
          <a:bodyPr anchor="ctr"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cs-CZ" sz="1800" b="1" smtClean="0"/>
              <a:t>B: Jerseyské plemeno</a:t>
            </a:r>
          </a:p>
        </p:txBody>
      </p:sp>
      <p:sp>
        <p:nvSpPr>
          <p:cNvPr id="58373" name="Rectangle 5"/>
          <p:cNvSpPr>
            <a:spLocks/>
          </p:cNvSpPr>
          <p:nvPr/>
        </p:nvSpPr>
        <p:spPr bwMode="auto">
          <a:xfrm>
            <a:off x="2700338" y="2133600"/>
            <a:ext cx="60483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3200" b="1" dirty="0">
                <a:solidFill>
                  <a:srgbClr val="000066"/>
                </a:solidFill>
              </a:rPr>
              <a:t>Složení mléka</a:t>
            </a:r>
            <a:br>
              <a:rPr lang="cs-CZ" sz="3200" b="1" dirty="0">
                <a:solidFill>
                  <a:srgbClr val="000066"/>
                </a:solidFill>
              </a:rPr>
            </a:br>
            <a:r>
              <a:rPr lang="cs-CZ" sz="3200" b="1" dirty="0">
                <a:solidFill>
                  <a:srgbClr val="000066"/>
                </a:solidFill>
              </a:rPr>
              <a:t>5,8 % tuku a 4,0 % bílkovin má</a:t>
            </a:r>
          </a:p>
        </p:txBody>
      </p:sp>
      <p:sp>
        <p:nvSpPr>
          <p:cNvPr id="58374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27088" y="4437063"/>
            <a:ext cx="3889375" cy="720725"/>
          </a:xfrm>
          <a:prstGeom prst="actionButtonBlank">
            <a:avLst/>
          </a:prstGeom>
          <a:solidFill>
            <a:srgbClr val="99CCFF"/>
          </a:solidFill>
          <a:ln w="63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>
              <a:lnSpc>
                <a:spcPct val="80000"/>
              </a:lnSpc>
            </a:pPr>
            <a:r>
              <a:rPr lang="cs-CZ" sz="2000" b="1">
                <a:latin typeface="Calibri" pitchFamily="34" charset="0"/>
              </a:rPr>
              <a:t>C:	 Plemeno </a:t>
            </a:r>
            <a:r>
              <a:rPr lang="cs-CZ" b="1">
                <a:latin typeface="Calibri" pitchFamily="34" charset="0"/>
              </a:rPr>
              <a:t>Brown-Swiss</a:t>
            </a:r>
          </a:p>
        </p:txBody>
      </p:sp>
      <p:sp>
        <p:nvSpPr>
          <p:cNvPr id="58377" name="AutoShape 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381750"/>
            <a:ext cx="468312" cy="476250"/>
          </a:xfrm>
          <a:prstGeom prst="actionButtonReturn">
            <a:avLst/>
          </a:prstGeom>
          <a:solidFill>
            <a:srgbClr val="99CCFF"/>
          </a:solidFill>
          <a:ln w="3175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8378" name="AutoShape 10">
            <a:hlinkClick r:id="" action="ppaction://noaction">
              <a:snd r:embed="rId5" name="applause.wav"/>
            </a:hlinkClick>
          </p:cNvPr>
          <p:cNvSpPr>
            <a:spLocks noChangeArrowheads="1"/>
          </p:cNvSpPr>
          <p:nvPr/>
        </p:nvSpPr>
        <p:spPr bwMode="auto">
          <a:xfrm>
            <a:off x="4284663" y="5373688"/>
            <a:ext cx="755650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8381" name="AutoShape 13"/>
          <p:cNvSpPr>
            <a:spLocks noChangeArrowheads="1"/>
          </p:cNvSpPr>
          <p:nvPr/>
        </p:nvSpPr>
        <p:spPr bwMode="auto">
          <a:xfrm>
            <a:off x="4284663" y="5373688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grpSp>
        <p:nvGrpSpPr>
          <p:cNvPr id="58383" name="Group 15"/>
          <p:cNvGrpSpPr>
            <a:grpSpLocks/>
          </p:cNvGrpSpPr>
          <p:nvPr/>
        </p:nvGrpSpPr>
        <p:grpSpPr bwMode="auto">
          <a:xfrm>
            <a:off x="755650" y="2997200"/>
            <a:ext cx="1225550" cy="463550"/>
            <a:chOff x="3016" y="1298"/>
            <a:chExt cx="772" cy="292"/>
          </a:xfrm>
        </p:grpSpPr>
        <p:sp>
          <p:nvSpPr>
            <p:cNvPr id="58384" name="Text Box 16">
              <a:hlinkClick r:id="rId6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016" y="1298"/>
              <a:ext cx="772" cy="292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cs-CZ" sz="2400" b="1">
                  <a:sym typeface="Wingdings" pitchFamily="2" charset="2"/>
                </a:rPr>
                <a:t>50 : 50</a:t>
              </a:r>
            </a:p>
          </p:txBody>
        </p:sp>
        <p:sp>
          <p:nvSpPr>
            <p:cNvPr id="58385" name="Line 17"/>
            <p:cNvSpPr>
              <a:spLocks noChangeShapeType="1"/>
            </p:cNvSpPr>
            <p:nvPr/>
          </p:nvSpPr>
          <p:spPr bwMode="auto">
            <a:xfrm>
              <a:off x="3016" y="1298"/>
              <a:ext cx="771" cy="27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58386" name="Line 18"/>
            <p:cNvSpPr>
              <a:spLocks noChangeShapeType="1"/>
            </p:cNvSpPr>
            <p:nvPr/>
          </p:nvSpPr>
          <p:spPr bwMode="auto">
            <a:xfrm flipV="1">
              <a:off x="3016" y="1298"/>
              <a:ext cx="771" cy="27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8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8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83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58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58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372"/>
                  </p:tgtEl>
                </p:cond>
              </p:nextCondLst>
            </p:seq>
          </p:childTnLst>
        </p:cTn>
      </p:par>
    </p:tnLst>
    <p:bldLst>
      <p:bldP spid="58378" grpId="0" animBg="1"/>
      <p:bldP spid="58381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SOUZ Loštice</a:t>
            </a:r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Ing. Miroslav Huk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EE178-8F58-413D-9C45-1F8517F850F3}" type="slidenum">
              <a:rPr lang="fr-CA"/>
              <a:pPr/>
              <a:t>36</a:t>
            </a:fld>
            <a:endParaRPr lang="fr-CA"/>
          </a:p>
        </p:txBody>
      </p:sp>
      <p:sp>
        <p:nvSpPr>
          <p:cNvPr id="60418" name="Rectangle 2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922337"/>
          </a:xfrm>
        </p:spPr>
        <p:txBody>
          <a:bodyPr/>
          <a:lstStyle/>
          <a:p>
            <a:r>
              <a:rPr lang="cs-CZ" sz="3800" b="1" smtClean="0">
                <a:solidFill>
                  <a:srgbClr val="000066"/>
                </a:solidFill>
                <a:latin typeface="Arial" charset="0"/>
              </a:rPr>
              <a:t>Řešení</a:t>
            </a:r>
            <a:r>
              <a:rPr lang="cs-CZ" sz="4200" b="1" smtClean="0">
                <a:solidFill>
                  <a:srgbClr val="000066"/>
                </a:solidFill>
                <a:latin typeface="Arial" charset="0"/>
              </a:rPr>
              <a:t> </a:t>
            </a:r>
          </a:p>
        </p:txBody>
      </p:sp>
      <p:sp>
        <p:nvSpPr>
          <p:cNvPr id="60419" name="Rectangle 3"/>
          <p:cNvSpPr>
            <a:spLocks noGrp="1"/>
          </p:cNvSpPr>
          <p:nvPr>
            <p:ph type="body" idx="1"/>
          </p:nvPr>
        </p:nvSpPr>
        <p:spPr>
          <a:xfrm>
            <a:off x="2484438" y="981075"/>
            <a:ext cx="4392612" cy="5327650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2200" b="1" dirty="0" smtClean="0"/>
              <a:t>		 1.000,-		A		 2.000,-		C	</a:t>
            </a:r>
            <a:endParaRPr lang="cs-CZ" sz="2200" b="1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2200" b="1" dirty="0" smtClean="0"/>
              <a:t>	          3.000,-		B</a:t>
            </a:r>
            <a:r>
              <a:rPr lang="cs-CZ" sz="2200" b="1" dirty="0" smtClean="0">
                <a:solidFill>
                  <a:srgbClr val="FF0000"/>
                </a:solidFill>
              </a:rPr>
              <a:t>	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2200" b="1" dirty="0" smtClean="0"/>
              <a:t>	          5.000,-		D	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2200" b="1" dirty="0" smtClean="0"/>
              <a:t> 	        10.000,-		D	</a:t>
            </a:r>
            <a:endParaRPr lang="cs-CZ" sz="2200" b="1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2200" b="1" dirty="0" smtClean="0"/>
              <a:t>	        20.000,-		B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2200" b="1" dirty="0" smtClean="0"/>
              <a:t>	        40.000,-		C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2200" b="1" dirty="0" smtClean="0"/>
              <a:t>	        80.000,-		A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2200" b="1" dirty="0" smtClean="0"/>
              <a:t>	      160.000,-		B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2200" b="1" dirty="0" smtClean="0"/>
              <a:t>	      320.000,-		D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2200" b="1" dirty="0" smtClean="0"/>
              <a:t>	      640.000,-		C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2200" b="1" dirty="0" smtClean="0"/>
              <a:t>	   1.250.000,-	A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2200" b="1" dirty="0" smtClean="0"/>
              <a:t>	   2.500.000,-	C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2200" b="1" dirty="0" smtClean="0"/>
              <a:t>	   5.000.000,-	D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2200" b="1" dirty="0" smtClean="0"/>
              <a:t>	10.000.000,-		B</a:t>
            </a:r>
            <a:endParaRPr lang="cs-CZ" sz="2200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1200" dirty="0">
                <a:latin typeface="Albertus Medium" pitchFamily="34" charset="0"/>
              </a:rPr>
              <a:t>MIŠKOVSKÝ, DOC. ING. </a:t>
            </a:r>
            <a:r>
              <a:rPr lang="cs-CZ" sz="1200" dirty="0" err="1">
                <a:latin typeface="Albertus Medium" pitchFamily="34" charset="0"/>
              </a:rPr>
              <a:t>CSC.,Zdeněk</a:t>
            </a:r>
            <a:r>
              <a:rPr lang="cs-CZ" sz="1200" dirty="0">
                <a:latin typeface="Albertus Medium" pitchFamily="34" charset="0"/>
              </a:rPr>
              <a:t>. </a:t>
            </a:r>
            <a:r>
              <a:rPr lang="cs-CZ" sz="1200" i="1" dirty="0">
                <a:latin typeface="Albertus Medium" pitchFamily="34" charset="0"/>
              </a:rPr>
              <a:t>Chov zvířat 2</a:t>
            </a:r>
            <a:r>
              <a:rPr lang="cs-CZ" sz="1200" dirty="0">
                <a:latin typeface="Albertus Medium" pitchFamily="34" charset="0"/>
              </a:rPr>
              <a:t>. Vydání první. Praha: CREDIT – vydavatelství a agentura, 1995. 249 s. ISBN 80-901645-4-4. </a:t>
            </a:r>
          </a:p>
          <a:p>
            <a:pPr>
              <a:lnSpc>
                <a:spcPct val="80000"/>
              </a:lnSpc>
            </a:pPr>
            <a:r>
              <a:rPr lang="cs-CZ" sz="1200" dirty="0">
                <a:latin typeface="Albertus Medium" pitchFamily="34" charset="0"/>
              </a:rPr>
              <a:t>SAMBRAUS, Hans </a:t>
            </a:r>
            <a:r>
              <a:rPr lang="cs-CZ" sz="1200" dirty="0" err="1">
                <a:latin typeface="Albertus Medium" pitchFamily="34" charset="0"/>
              </a:rPr>
              <a:t>Hinrich</a:t>
            </a:r>
            <a:r>
              <a:rPr lang="cs-CZ" sz="1200" dirty="0">
                <a:latin typeface="Albertus Medium" pitchFamily="34" charset="0"/>
              </a:rPr>
              <a:t>. </a:t>
            </a:r>
            <a:r>
              <a:rPr lang="cs-CZ" sz="1200" i="1" dirty="0">
                <a:latin typeface="Albertus Medium" pitchFamily="34" charset="0"/>
              </a:rPr>
              <a:t>Atlas plemen hospodářských zvířat</a:t>
            </a:r>
            <a:r>
              <a:rPr lang="cs-CZ" sz="1200" dirty="0">
                <a:latin typeface="Albertus Medium" pitchFamily="34" charset="0"/>
              </a:rPr>
              <a:t>. Vydání první. Praha: Nakladatelství Brázda, s. r. o.,, 2006. 296 s. ISBN 80-209-0344-5. </a:t>
            </a:r>
          </a:p>
          <a:p>
            <a:pPr>
              <a:lnSpc>
                <a:spcPct val="80000"/>
              </a:lnSpc>
            </a:pPr>
            <a:r>
              <a:rPr lang="cs-CZ" sz="1200" dirty="0">
                <a:latin typeface="Albertus Medium" pitchFamily="34" charset="0"/>
              </a:rPr>
              <a:t>VARGA, ING., Stanislav; KREJČÍ, ING., Vladimír. </a:t>
            </a:r>
            <a:r>
              <a:rPr lang="cs-CZ" sz="1200" i="1" dirty="0">
                <a:latin typeface="Albertus Medium" pitchFamily="34" charset="0"/>
              </a:rPr>
              <a:t>Zemědělská výroba </a:t>
            </a:r>
            <a:r>
              <a:rPr lang="cs-CZ" sz="1200" i="1" dirty="0" err="1">
                <a:latin typeface="Albertus Medium" pitchFamily="34" charset="0"/>
              </a:rPr>
              <a:t>II.</a:t>
            </a:r>
            <a:r>
              <a:rPr lang="cs-CZ" sz="1200" dirty="0" err="1">
                <a:latin typeface="Albertus Medium" pitchFamily="34" charset="0"/>
              </a:rPr>
              <a:t>Vydání</a:t>
            </a:r>
            <a:r>
              <a:rPr lang="cs-CZ" sz="1200" dirty="0">
                <a:latin typeface="Albertus Medium" pitchFamily="34" charset="0"/>
              </a:rPr>
              <a:t> druhé. Praha: Institut výchovy a vzdělávání Ministerstva zemědělství České republiky, 1995. 236 s. ISBN 80-7105-092-X. </a:t>
            </a:r>
            <a:endParaRPr lang="cs-CZ" sz="1200" dirty="0"/>
          </a:p>
          <a:p>
            <a:pPr>
              <a:lnSpc>
                <a:spcPct val="80000"/>
              </a:lnSpc>
            </a:pPr>
            <a:r>
              <a:rPr lang="cs-CZ" sz="1200" dirty="0">
                <a:latin typeface="Albertus Medium" pitchFamily="34" charset="0"/>
              </a:rPr>
              <a:t>VARGA, ING., Stanislav; KREJČÍ, ING., Vladimír. </a:t>
            </a:r>
            <a:r>
              <a:rPr lang="cs-CZ" sz="1200" i="1" dirty="0">
                <a:latin typeface="Albertus Medium" pitchFamily="34" charset="0"/>
              </a:rPr>
              <a:t>Zemědělská výroba </a:t>
            </a:r>
            <a:r>
              <a:rPr lang="cs-CZ" sz="1200" i="1" dirty="0" err="1">
                <a:latin typeface="Albertus Medium" pitchFamily="34" charset="0"/>
              </a:rPr>
              <a:t>II.</a:t>
            </a:r>
            <a:r>
              <a:rPr lang="cs-CZ" sz="1200" dirty="0" err="1">
                <a:latin typeface="Albertus Medium" pitchFamily="34" charset="0"/>
              </a:rPr>
              <a:t>Vydání</a:t>
            </a:r>
            <a:r>
              <a:rPr lang="cs-CZ" sz="1200" dirty="0">
                <a:latin typeface="Albertus Medium" pitchFamily="34" charset="0"/>
              </a:rPr>
              <a:t> druhé. Praha: Institut výchovy a vzdělávání Ministerstva zemědělství České republiky, 19</a:t>
            </a:r>
            <a:r>
              <a:rPr lang="cs-CZ" sz="1200" dirty="0"/>
              <a:t>86</a:t>
            </a:r>
            <a:r>
              <a:rPr lang="cs-CZ" sz="1200" dirty="0">
                <a:latin typeface="Albertus Medium" pitchFamily="34" charset="0"/>
              </a:rPr>
              <a:t>. </a:t>
            </a:r>
            <a:r>
              <a:rPr lang="cs-CZ" sz="1200" dirty="0"/>
              <a:t>296 </a:t>
            </a:r>
            <a:r>
              <a:rPr lang="cs-CZ" sz="1200" dirty="0">
                <a:latin typeface="Albertus Medium" pitchFamily="34" charset="0"/>
              </a:rPr>
              <a:t>s. ISBN 80</a:t>
            </a:r>
            <a:r>
              <a:rPr lang="cs-CZ" sz="1200" dirty="0"/>
              <a:t>-7105-019-9</a:t>
            </a:r>
            <a:r>
              <a:rPr lang="cs-CZ" sz="1200" dirty="0">
                <a:latin typeface="Albertus Medium" pitchFamily="34" charset="0"/>
              </a:rPr>
              <a:t>. </a:t>
            </a:r>
            <a:endParaRPr lang="cs-CZ" sz="1200" dirty="0"/>
          </a:p>
          <a:p>
            <a:pPr>
              <a:lnSpc>
                <a:spcPct val="80000"/>
              </a:lnSpc>
            </a:pPr>
            <a:r>
              <a:rPr lang="cs-CZ" sz="1200" dirty="0"/>
              <a:t>BURDA, František</a:t>
            </a:r>
            <a:r>
              <a:rPr lang="cs-CZ" sz="1200" dirty="0">
                <a:latin typeface="Albertus Medium" pitchFamily="34" charset="0"/>
              </a:rPr>
              <a:t>. </a:t>
            </a:r>
            <a:r>
              <a:rPr lang="cs-CZ" sz="1200" i="1" dirty="0">
                <a:latin typeface="Albertus Medium" pitchFamily="34" charset="0"/>
              </a:rPr>
              <a:t>Zemědělsk</a:t>
            </a:r>
            <a:r>
              <a:rPr lang="cs-CZ" sz="1200" i="1" dirty="0"/>
              <a:t>é</a:t>
            </a:r>
            <a:r>
              <a:rPr lang="cs-CZ" sz="1200" i="1" dirty="0">
                <a:latin typeface="Albertus Medium" pitchFamily="34" charset="0"/>
              </a:rPr>
              <a:t> výrob</a:t>
            </a:r>
            <a:r>
              <a:rPr lang="cs-CZ" sz="1200" dirty="0"/>
              <a:t>ky</a:t>
            </a:r>
            <a:r>
              <a:rPr lang="cs-CZ" sz="1200" i="1" dirty="0">
                <a:latin typeface="Albertus Medium" pitchFamily="34" charset="0"/>
              </a:rPr>
              <a:t> </a:t>
            </a:r>
            <a:r>
              <a:rPr lang="cs-CZ" sz="1200" i="1" dirty="0"/>
              <a:t>2 – </a:t>
            </a:r>
            <a:r>
              <a:rPr lang="cs-CZ" sz="1200" dirty="0"/>
              <a:t>živočišné </a:t>
            </a:r>
            <a:r>
              <a:rPr lang="cs-CZ" sz="1200" dirty="0" err="1"/>
              <a:t>výrobky</a:t>
            </a:r>
            <a:r>
              <a:rPr lang="cs-CZ" sz="1200" dirty="0" err="1">
                <a:latin typeface="Albertus Medium" pitchFamily="34" charset="0"/>
              </a:rPr>
              <a:t>.Vydání</a:t>
            </a:r>
            <a:r>
              <a:rPr lang="cs-CZ" sz="1200" dirty="0">
                <a:latin typeface="Albertus Medium" pitchFamily="34" charset="0"/>
              </a:rPr>
              <a:t> </a:t>
            </a:r>
            <a:r>
              <a:rPr lang="cs-CZ" sz="1200" dirty="0"/>
              <a:t>první</a:t>
            </a:r>
            <a:r>
              <a:rPr lang="cs-CZ" sz="1200" dirty="0">
                <a:latin typeface="Albertus Medium" pitchFamily="34" charset="0"/>
              </a:rPr>
              <a:t>.</a:t>
            </a:r>
            <a:r>
              <a:rPr lang="cs-CZ" sz="1200" dirty="0"/>
              <a:t> </a:t>
            </a:r>
            <a:r>
              <a:rPr lang="cs-CZ" sz="1200" dirty="0">
                <a:latin typeface="Albertus Medium" pitchFamily="34" charset="0"/>
              </a:rPr>
              <a:t>Praha: </a:t>
            </a:r>
            <a:r>
              <a:rPr lang="cs-CZ" sz="1200" dirty="0"/>
              <a:t>Státní zemědělské nakladatelství</a:t>
            </a:r>
            <a:r>
              <a:rPr lang="cs-CZ" sz="1200" dirty="0">
                <a:latin typeface="Albertus Medium" pitchFamily="34" charset="0"/>
              </a:rPr>
              <a:t>, 1995. 236</a:t>
            </a:r>
            <a:r>
              <a:rPr lang="cs-CZ" sz="1200" dirty="0"/>
              <a:t> </a:t>
            </a:r>
            <a:r>
              <a:rPr lang="cs-CZ" sz="1200" dirty="0">
                <a:latin typeface="Albertus Medium" pitchFamily="34" charset="0"/>
              </a:rPr>
              <a:t>s. ISBN </a:t>
            </a:r>
            <a:r>
              <a:rPr lang="cs-CZ" sz="1200" dirty="0"/>
              <a:t>07-000-86</a:t>
            </a:r>
            <a:r>
              <a:rPr lang="cs-CZ" sz="1200">
                <a:latin typeface="Albertus Medium" pitchFamily="34" charset="0"/>
              </a:rPr>
              <a:t>. </a:t>
            </a:r>
            <a:endParaRPr lang="cs-CZ" sz="1200" dirty="0">
              <a:latin typeface="Albertus Medium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SOUZ Loštice</a:t>
            </a:r>
            <a:endParaRPr lang="fr-CA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Ing. Miroslav Huk</a:t>
            </a:r>
            <a:endParaRPr lang="fr-CA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D8D50-5D32-41FE-BBAA-863CFA716E0C}" type="slidenum">
              <a:rPr lang="fr-CA" smtClean="0"/>
              <a:pPr/>
              <a:t>37</a:t>
            </a:fld>
            <a:endParaRPr lang="fr-CA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7813"/>
            <a:ext cx="8435975" cy="788987"/>
          </a:xfrm>
        </p:spPr>
        <p:txBody>
          <a:bodyPr/>
          <a:lstStyle/>
          <a:p>
            <a:r>
              <a:rPr lang="cs-CZ" b="1" dirty="0" smtClean="0">
                <a:latin typeface="Albertus Extra Bold" pitchFamily="34" charset="0"/>
              </a:rPr>
              <a:t>Použité zdroje</a:t>
            </a:r>
          </a:p>
        </p:txBody>
      </p:sp>
    </p:spTree>
    <p:extLst>
      <p:ext uri="{BB962C8B-B14F-4D97-AF65-F5344CB8AC3E}">
        <p14:creationId xmlns:p14="http://schemas.microsoft.com/office/powerpoint/2010/main" val="1354933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SOUZ Loštice</a:t>
            </a:r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Ing. Miroslav Huk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1698-0D54-4E70-A1E8-BA10E084C5B0}" type="slidenum">
              <a:rPr lang="fr-CA"/>
              <a:pPr/>
              <a:t>4</a:t>
            </a:fld>
            <a:endParaRPr lang="fr-CA"/>
          </a:p>
        </p:txBody>
      </p:sp>
      <p:sp>
        <p:nvSpPr>
          <p:cNvPr id="59395" name="Rectangle 3"/>
          <p:cNvSpPr>
            <a:spLocks noGrp="1"/>
          </p:cNvSpPr>
          <p:nvPr>
            <p:ph type="body" idx="1"/>
          </p:nvPr>
        </p:nvSpPr>
        <p:spPr>
          <a:xfrm>
            <a:off x="2484438" y="2349500"/>
            <a:ext cx="6264275" cy="38163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cs-CZ" b="1" smtClean="0"/>
              <a:t>	</a:t>
            </a:r>
            <a:r>
              <a:rPr lang="cs-CZ" b="1" smtClean="0">
                <a:solidFill>
                  <a:srgbClr val="FF0000"/>
                </a:solidFill>
              </a:rPr>
              <a:t>10.000.000 – 5.000.000		1</a:t>
            </a:r>
            <a:endParaRPr lang="cs-CZ" b="1" smtClean="0"/>
          </a:p>
          <a:p>
            <a:pPr>
              <a:buFont typeface="Arial" charset="0"/>
              <a:buNone/>
            </a:pPr>
            <a:r>
              <a:rPr lang="cs-CZ" b="1" smtClean="0"/>
              <a:t>	  </a:t>
            </a:r>
            <a:r>
              <a:rPr lang="cs-CZ" b="1" smtClean="0">
                <a:solidFill>
                  <a:srgbClr val="FF0000"/>
                </a:solidFill>
              </a:rPr>
              <a:t>2.500.000 – 	  640.000   		2</a:t>
            </a:r>
          </a:p>
          <a:p>
            <a:pPr>
              <a:buFont typeface="Arial" charset="0"/>
              <a:buNone/>
            </a:pPr>
            <a:r>
              <a:rPr lang="cs-CZ" b="1" smtClean="0">
                <a:solidFill>
                  <a:srgbClr val="FF0000"/>
                </a:solidFill>
              </a:rPr>
              <a:t>	     320.000 –       20.000    	3</a:t>
            </a:r>
          </a:p>
          <a:p>
            <a:pPr>
              <a:buFont typeface="Arial" charset="0"/>
              <a:buNone/>
            </a:pPr>
            <a:r>
              <a:rPr lang="cs-CZ" b="1" smtClean="0">
                <a:solidFill>
                  <a:srgbClr val="FF0000"/>
                </a:solidFill>
              </a:rPr>
              <a:t>		 10.000 –         3.000		4</a:t>
            </a:r>
            <a:r>
              <a:rPr lang="cs-CZ" b="1" smtClean="0"/>
              <a:t>           </a:t>
            </a:r>
          </a:p>
          <a:p>
            <a:pPr>
              <a:buFont typeface="Arial" charset="0"/>
              <a:buNone/>
            </a:pPr>
            <a:r>
              <a:rPr lang="cs-CZ" b="1" smtClean="0"/>
              <a:t>	          </a:t>
            </a:r>
            <a:r>
              <a:rPr lang="cs-CZ" b="1" smtClean="0">
                <a:solidFill>
                  <a:srgbClr val="FF0000"/>
                </a:solidFill>
              </a:rPr>
              <a:t>2.000 –                0		5</a:t>
            </a:r>
          </a:p>
        </p:txBody>
      </p:sp>
      <p:pic>
        <p:nvPicPr>
          <p:cNvPr id="59396" name="Picture 4" descr="http://hannes.gameplanet.cz/milionar/logo00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3097213" cy="292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397" name="Rectangle 5"/>
          <p:cNvSpPr>
            <a:spLocks/>
          </p:cNvSpPr>
          <p:nvPr/>
        </p:nvSpPr>
        <p:spPr bwMode="auto">
          <a:xfrm>
            <a:off x="3203575" y="333375"/>
            <a:ext cx="5565775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3800" b="1">
                <a:solidFill>
                  <a:srgbClr val="000066"/>
                </a:solidFill>
              </a:rPr>
              <a:t>Chcete být milionářem</a:t>
            </a:r>
            <a:r>
              <a:rPr lang="cs-CZ" sz="3800">
                <a:solidFill>
                  <a:srgbClr val="000066"/>
                </a:solidFill>
              </a:rPr>
              <a:t/>
            </a:r>
            <a:br>
              <a:rPr lang="cs-CZ" sz="3800">
                <a:solidFill>
                  <a:srgbClr val="000066"/>
                </a:solidFill>
              </a:rPr>
            </a:br>
            <a:r>
              <a:rPr lang="cs-CZ" sz="3800" b="1">
                <a:solidFill>
                  <a:srgbClr val="FF0000"/>
                </a:solidFill>
              </a:rPr>
              <a:t>HODNOCENÍ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SOUZ Loštice</a:t>
            </a:r>
            <a:endParaRPr lang="fr-CA"/>
          </a:p>
        </p:txBody>
      </p:sp>
      <p:sp>
        <p:nvSpPr>
          <p:cNvPr id="31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Ing. Miroslav Huk</a:t>
            </a:r>
          </a:p>
        </p:txBody>
      </p:sp>
      <p:sp>
        <p:nvSpPr>
          <p:cNvPr id="32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A30FE-4AD3-4DE1-99D3-17F4DB35B152}" type="slidenum">
              <a:rPr lang="fr-CA"/>
              <a:pPr/>
              <a:t>5</a:t>
            </a:fld>
            <a:endParaRPr lang="fr-CA"/>
          </a:p>
        </p:txBody>
      </p:sp>
      <p:sp>
        <p:nvSpPr>
          <p:cNvPr id="17428" name="AutoShape 2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71550" y="4508500"/>
            <a:ext cx="3095625" cy="393700"/>
          </a:xfrm>
          <a:prstGeom prst="actionButtonBlank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/>
              <a:t>1.250.000,-</a:t>
            </a:r>
          </a:p>
        </p:txBody>
      </p:sp>
      <p:sp>
        <p:nvSpPr>
          <p:cNvPr id="17430" name="AutoShape 2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71550" y="3644900"/>
            <a:ext cx="3095625" cy="393700"/>
          </a:xfrm>
          <a:prstGeom prst="actionButtonBlank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b="1">
                <a:solidFill>
                  <a:srgbClr val="FF0000"/>
                </a:solidFill>
              </a:rPr>
              <a:t>320.000,-</a:t>
            </a:r>
          </a:p>
        </p:txBody>
      </p:sp>
      <p:sp>
        <p:nvSpPr>
          <p:cNvPr id="17431" name="AutoShape 2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71550" y="3213100"/>
            <a:ext cx="3097213" cy="393700"/>
          </a:xfrm>
          <a:prstGeom prst="actionButtonBlank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b="1">
                <a:solidFill>
                  <a:srgbClr val="000066"/>
                </a:solidFill>
              </a:rPr>
              <a:t>160.000,-</a:t>
            </a:r>
          </a:p>
        </p:txBody>
      </p:sp>
      <p:pic>
        <p:nvPicPr>
          <p:cNvPr id="17435" name="Picture 27" descr="http://hannes.gameplanet.cz/milionar/logo00.gif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0" y="0"/>
            <a:ext cx="3097213" cy="292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36" name="Rectangle 28"/>
          <p:cNvSpPr>
            <a:spLocks noGrp="1"/>
          </p:cNvSpPr>
          <p:nvPr>
            <p:ph type="title"/>
          </p:nvPr>
        </p:nvSpPr>
        <p:spPr>
          <a:xfrm>
            <a:off x="3276600" y="274638"/>
            <a:ext cx="5410200" cy="1143000"/>
          </a:xfrm>
        </p:spPr>
        <p:txBody>
          <a:bodyPr/>
          <a:lstStyle/>
          <a:p>
            <a:r>
              <a:rPr lang="cs-CZ" sz="3800" b="1" smtClean="0">
                <a:solidFill>
                  <a:srgbClr val="000066"/>
                </a:solidFill>
                <a:latin typeface="Arial" charset="0"/>
              </a:rPr>
              <a:t>Chcete být milionářem</a:t>
            </a:r>
          </a:p>
        </p:txBody>
      </p:sp>
      <p:sp>
        <p:nvSpPr>
          <p:cNvPr id="17438" name="AutoShape 3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71550" y="4508500"/>
            <a:ext cx="3095625" cy="393700"/>
          </a:xfrm>
          <a:prstGeom prst="actionButtonBlank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/>
              <a:t>1.250.000,-</a:t>
            </a:r>
          </a:p>
        </p:txBody>
      </p:sp>
      <p:sp>
        <p:nvSpPr>
          <p:cNvPr id="17441" name="AutoShape 3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71550" y="4508500"/>
            <a:ext cx="3095625" cy="393700"/>
          </a:xfrm>
          <a:prstGeom prst="actionButtonBlank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/>
              <a:t>1.250.000,-</a:t>
            </a:r>
          </a:p>
        </p:txBody>
      </p:sp>
      <p:sp>
        <p:nvSpPr>
          <p:cNvPr id="17445" name="AutoShape 3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71550" y="4508500"/>
            <a:ext cx="3095625" cy="393700"/>
          </a:xfrm>
          <a:prstGeom prst="actionButtonBlank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/>
              <a:t>1.250.000,-</a:t>
            </a:r>
          </a:p>
        </p:txBody>
      </p:sp>
      <p:sp>
        <p:nvSpPr>
          <p:cNvPr id="17451" name="AutoShape 4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71550" y="4508500"/>
            <a:ext cx="3095625" cy="393700"/>
          </a:xfrm>
          <a:prstGeom prst="actionButtonBlank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/>
              <a:t>1.250.000,-</a:t>
            </a:r>
          </a:p>
        </p:txBody>
      </p:sp>
      <p:sp>
        <p:nvSpPr>
          <p:cNvPr id="17458" name="AutoShape 5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71550" y="4508500"/>
            <a:ext cx="3095625" cy="393700"/>
          </a:xfrm>
          <a:prstGeom prst="actionButtonBlank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/>
              <a:t>1.250.000,-</a:t>
            </a:r>
          </a:p>
        </p:txBody>
      </p:sp>
      <p:sp>
        <p:nvSpPr>
          <p:cNvPr id="17466" name="AutoShape 5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71550" y="4508500"/>
            <a:ext cx="3095625" cy="393700"/>
          </a:xfrm>
          <a:prstGeom prst="actionButtonBlank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/>
              <a:t>1.250.000,-</a:t>
            </a:r>
          </a:p>
        </p:txBody>
      </p:sp>
      <p:sp>
        <p:nvSpPr>
          <p:cNvPr id="17475" name="AutoShape 6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71550" y="4508500"/>
            <a:ext cx="3095625" cy="393700"/>
          </a:xfrm>
          <a:prstGeom prst="actionButtonBlank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/>
              <a:t>1.250.000,-</a:t>
            </a:r>
          </a:p>
        </p:txBody>
      </p:sp>
      <p:sp>
        <p:nvSpPr>
          <p:cNvPr id="17485" name="AutoShape 7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71550" y="4508500"/>
            <a:ext cx="3095625" cy="393700"/>
          </a:xfrm>
          <a:prstGeom prst="actionButtonBlank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/>
              <a:t>1.250.000,-</a:t>
            </a:r>
          </a:p>
        </p:txBody>
      </p:sp>
      <p:sp>
        <p:nvSpPr>
          <p:cNvPr id="17496" name="AutoShape 8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71550" y="4508500"/>
            <a:ext cx="3095625" cy="393700"/>
          </a:xfrm>
          <a:prstGeom prst="actionButtonBlank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/>
              <a:t>1.250.000,-</a:t>
            </a:r>
          </a:p>
        </p:txBody>
      </p:sp>
      <p:sp>
        <p:nvSpPr>
          <p:cNvPr id="17508" name="AutoShape 10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71550" y="4508500"/>
            <a:ext cx="3095625" cy="393700"/>
          </a:xfrm>
          <a:prstGeom prst="actionButtonBlank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/>
              <a:t>1.250.000,-</a:t>
            </a:r>
          </a:p>
        </p:txBody>
      </p:sp>
      <p:sp>
        <p:nvSpPr>
          <p:cNvPr id="17510" name="AutoShape 102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987675" y="2781300"/>
            <a:ext cx="3095625" cy="393700"/>
          </a:xfrm>
          <a:prstGeom prst="actionButtonBlank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b="1">
                <a:solidFill>
                  <a:srgbClr val="000066"/>
                </a:solidFill>
              </a:rPr>
              <a:t>80.000,-</a:t>
            </a:r>
          </a:p>
        </p:txBody>
      </p:sp>
      <p:sp>
        <p:nvSpPr>
          <p:cNvPr id="17511" name="AutoShape 103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32363" y="3213100"/>
            <a:ext cx="3095625" cy="393700"/>
          </a:xfrm>
          <a:prstGeom prst="actionButtonBlank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b="1">
                <a:solidFill>
                  <a:srgbClr val="000066"/>
                </a:solidFill>
              </a:rPr>
              <a:t>40.000,-</a:t>
            </a:r>
          </a:p>
        </p:txBody>
      </p:sp>
      <p:sp>
        <p:nvSpPr>
          <p:cNvPr id="17512" name="AutoShape 104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32363" y="3644900"/>
            <a:ext cx="3095625" cy="393700"/>
          </a:xfrm>
          <a:prstGeom prst="actionButtonBlank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b="1">
                <a:solidFill>
                  <a:srgbClr val="000066"/>
                </a:solidFill>
              </a:rPr>
              <a:t>20.000,-</a:t>
            </a:r>
          </a:p>
        </p:txBody>
      </p:sp>
      <p:sp>
        <p:nvSpPr>
          <p:cNvPr id="17513" name="AutoShape 105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32363" y="4076700"/>
            <a:ext cx="3095625" cy="393700"/>
          </a:xfrm>
          <a:prstGeom prst="actionButtonBlank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b="1">
                <a:solidFill>
                  <a:srgbClr val="FF0000"/>
                </a:solidFill>
              </a:rPr>
              <a:t>10.000,-</a:t>
            </a:r>
          </a:p>
        </p:txBody>
      </p:sp>
      <p:sp>
        <p:nvSpPr>
          <p:cNvPr id="17514" name="AutoShape 106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32363" y="4508500"/>
            <a:ext cx="3095625" cy="393700"/>
          </a:xfrm>
          <a:prstGeom prst="actionButtonBlank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b="1">
                <a:solidFill>
                  <a:srgbClr val="000066"/>
                </a:solidFill>
              </a:rPr>
              <a:t>5.000,-</a:t>
            </a:r>
          </a:p>
        </p:txBody>
      </p:sp>
      <p:sp>
        <p:nvSpPr>
          <p:cNvPr id="17515" name="AutoShape 107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32363" y="4941888"/>
            <a:ext cx="3095625" cy="393700"/>
          </a:xfrm>
          <a:prstGeom prst="actionButtonBlank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b="1">
                <a:solidFill>
                  <a:srgbClr val="000066"/>
                </a:solidFill>
              </a:rPr>
              <a:t>3.000,-</a:t>
            </a:r>
          </a:p>
        </p:txBody>
      </p:sp>
      <p:sp>
        <p:nvSpPr>
          <p:cNvPr id="17516" name="AutoShape 108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32363" y="5373688"/>
            <a:ext cx="3097212" cy="393700"/>
          </a:xfrm>
          <a:prstGeom prst="actionButtonBlank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b="1">
                <a:solidFill>
                  <a:srgbClr val="000066"/>
                </a:solidFill>
              </a:rPr>
              <a:t>2.000,-</a:t>
            </a:r>
          </a:p>
        </p:txBody>
      </p:sp>
      <p:sp>
        <p:nvSpPr>
          <p:cNvPr id="17518" name="AutoShape 110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71550" y="5805488"/>
            <a:ext cx="3095625" cy="393700"/>
          </a:xfrm>
          <a:prstGeom prst="actionButtonBlank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b="1">
                <a:solidFill>
                  <a:srgbClr val="FF0000"/>
                </a:solidFill>
              </a:rPr>
              <a:t>10.000.000,-</a:t>
            </a:r>
          </a:p>
        </p:txBody>
      </p:sp>
      <p:sp>
        <p:nvSpPr>
          <p:cNvPr id="17519" name="AutoShape 111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71550" y="5373688"/>
            <a:ext cx="3095625" cy="393700"/>
          </a:xfrm>
          <a:prstGeom prst="actionButtonBlank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b="1">
                <a:solidFill>
                  <a:srgbClr val="000066"/>
                </a:solidFill>
              </a:rPr>
              <a:t>5.000.000,-</a:t>
            </a:r>
          </a:p>
        </p:txBody>
      </p:sp>
      <p:sp>
        <p:nvSpPr>
          <p:cNvPr id="17520" name="AutoShape 112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71550" y="4941888"/>
            <a:ext cx="3095625" cy="393700"/>
          </a:xfrm>
          <a:prstGeom prst="actionButtonBlank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b="1">
                <a:solidFill>
                  <a:srgbClr val="000066"/>
                </a:solidFill>
              </a:rPr>
              <a:t>2.500.000,-</a:t>
            </a:r>
          </a:p>
        </p:txBody>
      </p:sp>
      <p:sp>
        <p:nvSpPr>
          <p:cNvPr id="17521" name="AutoShape 113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71550" y="4508500"/>
            <a:ext cx="3095625" cy="393700"/>
          </a:xfrm>
          <a:prstGeom prst="actionButtonBlank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b="1">
                <a:solidFill>
                  <a:srgbClr val="000066"/>
                </a:solidFill>
              </a:rPr>
              <a:t>1.250.000,-</a:t>
            </a:r>
          </a:p>
        </p:txBody>
      </p:sp>
      <p:sp>
        <p:nvSpPr>
          <p:cNvPr id="17522" name="AutoShape 114">
            <a:hlinkClick r:id="rId1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71550" y="4076700"/>
            <a:ext cx="3095625" cy="393700"/>
          </a:xfrm>
          <a:prstGeom prst="actionButtonBlank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b="1">
                <a:solidFill>
                  <a:srgbClr val="000066"/>
                </a:solidFill>
              </a:rPr>
              <a:t>640.000,-</a:t>
            </a:r>
          </a:p>
        </p:txBody>
      </p:sp>
      <p:sp>
        <p:nvSpPr>
          <p:cNvPr id="17523" name="AutoShape 115">
            <a:hlinkClick r:id="rId1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32363" y="5805488"/>
            <a:ext cx="3095625" cy="431800"/>
          </a:xfrm>
          <a:prstGeom prst="actionButtonBlank">
            <a:avLst/>
          </a:prstGeom>
          <a:solidFill>
            <a:srgbClr val="FFFF99"/>
          </a:solidFill>
          <a:ln w="31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b="1">
                <a:solidFill>
                  <a:srgbClr val="000066"/>
                </a:solidFill>
              </a:rPr>
              <a:t>1.000,-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SOUZ Loštice</a:t>
            </a:r>
            <a:endParaRPr lang="fr-CA"/>
          </a:p>
        </p:txBody>
      </p:sp>
      <p:sp>
        <p:nvSpPr>
          <p:cNvPr id="1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Ing. Miroslav Huk</a:t>
            </a:r>
          </a:p>
        </p:txBody>
      </p:sp>
      <p:sp>
        <p:nvSpPr>
          <p:cNvPr id="1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9BD5B-178A-4399-BD43-1EC693290659}" type="slidenum">
              <a:rPr lang="fr-CA"/>
              <a:pPr/>
              <a:t>6</a:t>
            </a:fld>
            <a:endParaRPr lang="fr-CA"/>
          </a:p>
        </p:txBody>
      </p:sp>
      <p:sp>
        <p:nvSpPr>
          <p:cNvPr id="20482" name="Rectangle 2"/>
          <p:cNvSpPr>
            <a:spLocks noGrp="1"/>
          </p:cNvSpPr>
          <p:nvPr>
            <p:ph type="title"/>
          </p:nvPr>
        </p:nvSpPr>
        <p:spPr>
          <a:xfrm>
            <a:off x="3059113" y="260350"/>
            <a:ext cx="5565775" cy="1728788"/>
          </a:xfrm>
        </p:spPr>
        <p:txBody>
          <a:bodyPr/>
          <a:lstStyle/>
          <a:p>
            <a:r>
              <a:rPr lang="cs-CZ" sz="3800" b="1" smtClean="0">
                <a:solidFill>
                  <a:srgbClr val="000066"/>
                </a:solidFill>
                <a:latin typeface="Arial" charset="0"/>
              </a:rPr>
              <a:t>Chcete být milionářem</a:t>
            </a:r>
            <a:r>
              <a:rPr lang="cs-CZ" sz="3800" smtClean="0">
                <a:solidFill>
                  <a:srgbClr val="000066"/>
                </a:solidFill>
                <a:latin typeface="Arial" charset="0"/>
              </a:rPr>
              <a:t/>
            </a:r>
            <a:br>
              <a:rPr lang="cs-CZ" sz="3800" smtClean="0">
                <a:solidFill>
                  <a:srgbClr val="000066"/>
                </a:solidFill>
                <a:latin typeface="Arial" charset="0"/>
              </a:rPr>
            </a:br>
            <a:r>
              <a:rPr lang="cs-CZ" sz="3800" b="1" smtClean="0">
                <a:solidFill>
                  <a:srgbClr val="FF0000"/>
                </a:solidFill>
                <a:latin typeface="Arial" charset="0"/>
              </a:rPr>
              <a:t>za 1.000,-</a:t>
            </a:r>
          </a:p>
        </p:txBody>
      </p:sp>
      <p:pic>
        <p:nvPicPr>
          <p:cNvPr id="20484" name="Picture 4" descr="http://hannes.gameplanet.cz/milionar/logo00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3097213" cy="292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AutoShape 5">
            <a:hlinkClick r:id="" action="ppaction://noaction" highlightClick="1"/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3644900"/>
            <a:ext cx="3889375" cy="720725"/>
          </a:xfrm>
          <a:prstGeom prst="actionButtonBlank">
            <a:avLst/>
          </a:prstGeom>
          <a:solidFill>
            <a:srgbClr val="99CCFF"/>
          </a:solidFill>
          <a:ln w="6350">
            <a:solidFill>
              <a:srgbClr val="000080"/>
            </a:solidFill>
          </a:ln>
        </p:spPr>
        <p:txBody>
          <a:bodyPr anchor="ctr"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cs-CZ" sz="1800" b="1" smtClean="0"/>
              <a:t>A:	Je hlavní a nejvýznamnější  odvětví živočišné výroby</a:t>
            </a:r>
          </a:p>
        </p:txBody>
      </p:sp>
      <p:sp>
        <p:nvSpPr>
          <p:cNvPr id="20487" name="Rectangle 7"/>
          <p:cNvSpPr>
            <a:spLocks/>
          </p:cNvSpPr>
          <p:nvPr/>
        </p:nvSpPr>
        <p:spPr bwMode="auto">
          <a:xfrm>
            <a:off x="468313" y="2852738"/>
            <a:ext cx="82804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3200" b="1">
                <a:solidFill>
                  <a:srgbClr val="000066"/>
                </a:solidFill>
              </a:rPr>
              <a:t>Chov skotu </a:t>
            </a:r>
          </a:p>
        </p:txBody>
      </p:sp>
      <p:sp>
        <p:nvSpPr>
          <p:cNvPr id="20493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5650" y="4508500"/>
            <a:ext cx="3889375" cy="720725"/>
          </a:xfrm>
          <a:prstGeom prst="actionButtonBlank">
            <a:avLst/>
          </a:prstGeom>
          <a:solidFill>
            <a:srgbClr val="99CCFF"/>
          </a:solidFill>
          <a:ln w="63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>
              <a:lnSpc>
                <a:spcPct val="80000"/>
              </a:lnSpc>
            </a:pPr>
            <a:r>
              <a:rPr lang="cs-CZ" b="1">
                <a:latin typeface="Calibri" pitchFamily="34" charset="0"/>
              </a:rPr>
              <a:t>C:	Neovlivňuje životní prostředí</a:t>
            </a:r>
          </a:p>
        </p:txBody>
      </p:sp>
      <p:sp>
        <p:nvSpPr>
          <p:cNvPr id="20494" name="AutoShape 1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87900" y="4508500"/>
            <a:ext cx="3889375" cy="720725"/>
          </a:xfrm>
          <a:prstGeom prst="actionButtonBlank">
            <a:avLst/>
          </a:prstGeom>
          <a:solidFill>
            <a:srgbClr val="99CCFF"/>
          </a:solidFill>
          <a:ln w="63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>
              <a:lnSpc>
                <a:spcPct val="80000"/>
              </a:lnSpc>
            </a:pPr>
            <a:r>
              <a:rPr lang="cs-CZ" b="1">
                <a:latin typeface="Calibri" pitchFamily="34" charset="0"/>
              </a:rPr>
              <a:t>D:	Má význam pouze pro chovatele</a:t>
            </a:r>
            <a:r>
              <a:rPr lang="cs-CZ" sz="2000" b="1">
                <a:latin typeface="Calibri" pitchFamily="34" charset="0"/>
              </a:rPr>
              <a:t> </a:t>
            </a:r>
          </a:p>
        </p:txBody>
      </p:sp>
      <p:sp>
        <p:nvSpPr>
          <p:cNvPr id="20495" name="AutoShape 1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87900" y="3644900"/>
            <a:ext cx="3889375" cy="720725"/>
          </a:xfrm>
          <a:prstGeom prst="actionButtonBlank">
            <a:avLst/>
          </a:prstGeom>
          <a:solidFill>
            <a:srgbClr val="99CCFF"/>
          </a:solidFill>
          <a:ln w="63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>
              <a:lnSpc>
                <a:spcPct val="80000"/>
              </a:lnSpc>
            </a:pPr>
            <a:r>
              <a:rPr lang="cs-CZ" b="1">
                <a:latin typeface="Calibri" pitchFamily="34" charset="0"/>
              </a:rPr>
              <a:t>B:	Poskytuje pouze potraviny pro obyvatelstvo</a:t>
            </a:r>
          </a:p>
        </p:txBody>
      </p:sp>
      <p:sp>
        <p:nvSpPr>
          <p:cNvPr id="20496" name="AutoShape 1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381750"/>
            <a:ext cx="468312" cy="476250"/>
          </a:xfrm>
          <a:prstGeom prst="actionButtonReturn">
            <a:avLst/>
          </a:prstGeom>
          <a:solidFill>
            <a:srgbClr val="99CCFF"/>
          </a:solidFill>
          <a:ln w="3175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499" name="AutoShape 19">
            <a:hlinkClick r:id="" action="ppaction://noaction">
              <a:snd r:embed="rId5" name="applause.wav"/>
            </a:hlinkClick>
          </p:cNvPr>
          <p:cNvSpPr>
            <a:spLocks noChangeArrowheads="1"/>
          </p:cNvSpPr>
          <p:nvPr/>
        </p:nvSpPr>
        <p:spPr bwMode="auto">
          <a:xfrm>
            <a:off x="4284663" y="5300663"/>
            <a:ext cx="755650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500" name="AutoShape 20"/>
          <p:cNvSpPr>
            <a:spLocks noChangeArrowheads="1"/>
          </p:cNvSpPr>
          <p:nvPr/>
        </p:nvSpPr>
        <p:spPr bwMode="auto">
          <a:xfrm>
            <a:off x="4284663" y="5300663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505" name="AutoShape 25"/>
          <p:cNvSpPr>
            <a:spLocks noChangeArrowheads="1"/>
          </p:cNvSpPr>
          <p:nvPr/>
        </p:nvSpPr>
        <p:spPr bwMode="auto">
          <a:xfrm>
            <a:off x="4284663" y="5300663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506" name="AutoShape 26"/>
          <p:cNvSpPr>
            <a:spLocks noChangeArrowheads="1"/>
          </p:cNvSpPr>
          <p:nvPr/>
        </p:nvSpPr>
        <p:spPr bwMode="auto">
          <a:xfrm>
            <a:off x="4284663" y="5300663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507" name="Text Box 27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755650" y="2997200"/>
            <a:ext cx="1225550" cy="46355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b="1">
                <a:sym typeface="Wingdings" pitchFamily="2" charset="2"/>
              </a:rPr>
              <a:t>50 : 50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4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04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04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8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04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20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20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9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04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9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04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20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20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94"/>
                  </p:tgtEl>
                </p:cond>
              </p:nextCondLst>
            </p:seq>
          </p:childTnLst>
        </p:cTn>
      </p:par>
    </p:tnLst>
    <p:bldLst>
      <p:bldP spid="20499" grpId="0" animBg="1"/>
      <p:bldP spid="20500" grpId="0" animBg="1"/>
      <p:bldP spid="20505" grpId="0" animBg="1"/>
      <p:bldP spid="2050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SOUZ Loštice</a:t>
            </a:r>
            <a:endParaRPr lang="fr-CA"/>
          </a:p>
        </p:txBody>
      </p:sp>
      <p:sp>
        <p:nvSpPr>
          <p:cNvPr id="17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Ing. Miroslav Huk</a:t>
            </a:r>
          </a:p>
        </p:txBody>
      </p:sp>
      <p:sp>
        <p:nvSpPr>
          <p:cNvPr id="1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57BD3-CD16-41CB-A46E-3BFCE677E47A}" type="slidenum">
              <a:rPr lang="fr-CA"/>
              <a:pPr/>
              <a:t>7</a:t>
            </a:fld>
            <a:endParaRPr lang="fr-CA"/>
          </a:p>
        </p:txBody>
      </p:sp>
      <p:sp>
        <p:nvSpPr>
          <p:cNvPr id="22530" name="Rectangle 2"/>
          <p:cNvSpPr>
            <a:spLocks noGrp="1"/>
          </p:cNvSpPr>
          <p:nvPr>
            <p:ph type="title"/>
          </p:nvPr>
        </p:nvSpPr>
        <p:spPr>
          <a:xfrm>
            <a:off x="3059113" y="260350"/>
            <a:ext cx="5565775" cy="1728788"/>
          </a:xfrm>
        </p:spPr>
        <p:txBody>
          <a:bodyPr/>
          <a:lstStyle/>
          <a:p>
            <a:r>
              <a:rPr lang="cs-CZ" sz="3800" b="1" smtClean="0">
                <a:solidFill>
                  <a:srgbClr val="000066"/>
                </a:solidFill>
                <a:latin typeface="Arial" charset="0"/>
              </a:rPr>
              <a:t>Chcete být milionářem</a:t>
            </a:r>
            <a:r>
              <a:rPr lang="cs-CZ" sz="3800" smtClean="0">
                <a:solidFill>
                  <a:srgbClr val="000066"/>
                </a:solidFill>
                <a:latin typeface="Arial" charset="0"/>
              </a:rPr>
              <a:t/>
            </a:r>
            <a:br>
              <a:rPr lang="cs-CZ" sz="3800" smtClean="0">
                <a:solidFill>
                  <a:srgbClr val="000066"/>
                </a:solidFill>
                <a:latin typeface="Arial" charset="0"/>
              </a:rPr>
            </a:br>
            <a:r>
              <a:rPr lang="cs-CZ" sz="3800" b="1" smtClean="0">
                <a:solidFill>
                  <a:srgbClr val="FF0000"/>
                </a:solidFill>
                <a:latin typeface="Arial" charset="0"/>
              </a:rPr>
              <a:t>za 1.000,-</a:t>
            </a:r>
          </a:p>
        </p:txBody>
      </p:sp>
      <p:pic>
        <p:nvPicPr>
          <p:cNvPr id="22531" name="Picture 3" descr="http://hannes.gameplanet.cz/milionar/logo00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3097213" cy="292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AutoShape 4">
            <a:hlinkClick r:id="" action="ppaction://noaction" highlightClick="1"/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3644900"/>
            <a:ext cx="3889375" cy="720725"/>
          </a:xfrm>
          <a:prstGeom prst="actionButtonBlank">
            <a:avLst/>
          </a:prstGeom>
          <a:solidFill>
            <a:srgbClr val="99CCFF"/>
          </a:solidFill>
          <a:ln w="6350">
            <a:solidFill>
              <a:srgbClr val="000080"/>
            </a:solidFill>
          </a:ln>
        </p:spPr>
        <p:txBody>
          <a:bodyPr anchor="ctr"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cs-CZ" sz="1800" b="1" smtClean="0"/>
              <a:t>A:	Je hlavní a nejvýznamnější  odvětví živočišné výroby</a:t>
            </a:r>
          </a:p>
        </p:txBody>
      </p:sp>
      <p:sp>
        <p:nvSpPr>
          <p:cNvPr id="22533" name="Rectangle 5"/>
          <p:cNvSpPr>
            <a:spLocks/>
          </p:cNvSpPr>
          <p:nvPr/>
        </p:nvSpPr>
        <p:spPr bwMode="auto">
          <a:xfrm>
            <a:off x="468313" y="2852738"/>
            <a:ext cx="82804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3200" b="1">
                <a:solidFill>
                  <a:srgbClr val="000066"/>
                </a:solidFill>
              </a:rPr>
              <a:t>Chov skotu </a:t>
            </a:r>
          </a:p>
        </p:txBody>
      </p:sp>
      <p:sp>
        <p:nvSpPr>
          <p:cNvPr id="22535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87900" y="4437063"/>
            <a:ext cx="3889375" cy="720725"/>
          </a:xfrm>
          <a:prstGeom prst="actionButtonBlank">
            <a:avLst/>
          </a:prstGeom>
          <a:solidFill>
            <a:srgbClr val="99CCFF"/>
          </a:solidFill>
          <a:ln w="63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</a:pPr>
            <a:r>
              <a:rPr lang="cs-CZ" sz="2000" b="1">
                <a:latin typeface="Calibri" pitchFamily="34" charset="0"/>
              </a:rPr>
              <a:t>D:	Má význam pouze pro chovatele </a:t>
            </a:r>
          </a:p>
        </p:txBody>
      </p:sp>
      <p:sp>
        <p:nvSpPr>
          <p:cNvPr id="22537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87900" y="4437063"/>
            <a:ext cx="3889375" cy="720725"/>
          </a:xfrm>
          <a:prstGeom prst="actionButtonBlank">
            <a:avLst/>
          </a:prstGeom>
          <a:solidFill>
            <a:srgbClr val="99CCFF"/>
          </a:solidFill>
          <a:ln w="63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</a:pPr>
            <a:r>
              <a:rPr lang="cs-CZ" sz="2000" b="1">
                <a:latin typeface="Calibri" pitchFamily="34" charset="0"/>
              </a:rPr>
              <a:t>D:	Má význam pouze pro chovatele </a:t>
            </a:r>
          </a:p>
        </p:txBody>
      </p:sp>
      <p:sp>
        <p:nvSpPr>
          <p:cNvPr id="22540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87900" y="4437063"/>
            <a:ext cx="3889375" cy="720725"/>
          </a:xfrm>
          <a:prstGeom prst="actionButtonBlank">
            <a:avLst/>
          </a:prstGeom>
          <a:solidFill>
            <a:srgbClr val="99CCFF"/>
          </a:solidFill>
          <a:ln w="63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>
              <a:lnSpc>
                <a:spcPct val="80000"/>
              </a:lnSpc>
            </a:pPr>
            <a:r>
              <a:rPr lang="cs-CZ" b="1">
                <a:latin typeface="Calibri" pitchFamily="34" charset="0"/>
              </a:rPr>
              <a:t>D:	Má význam pouze pro chovatele </a:t>
            </a:r>
          </a:p>
        </p:txBody>
      </p:sp>
      <p:sp>
        <p:nvSpPr>
          <p:cNvPr id="22542" name="AutoShape 1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381750"/>
            <a:ext cx="468312" cy="476250"/>
          </a:xfrm>
          <a:prstGeom prst="actionButtonReturn">
            <a:avLst/>
          </a:prstGeom>
          <a:solidFill>
            <a:srgbClr val="99CCFF"/>
          </a:solidFill>
          <a:ln w="3175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543" name="AutoShape 15"/>
          <p:cNvSpPr>
            <a:spLocks noChangeArrowheads="1"/>
          </p:cNvSpPr>
          <p:nvPr/>
        </p:nvSpPr>
        <p:spPr bwMode="auto">
          <a:xfrm>
            <a:off x="4284663" y="5373688"/>
            <a:ext cx="755650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546" name="AutoShape 18"/>
          <p:cNvSpPr>
            <a:spLocks noChangeArrowheads="1"/>
          </p:cNvSpPr>
          <p:nvPr/>
        </p:nvSpPr>
        <p:spPr bwMode="auto">
          <a:xfrm>
            <a:off x="4284663" y="5373688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grpSp>
        <p:nvGrpSpPr>
          <p:cNvPr id="22574" name="Group 46"/>
          <p:cNvGrpSpPr>
            <a:grpSpLocks/>
          </p:cNvGrpSpPr>
          <p:nvPr/>
        </p:nvGrpSpPr>
        <p:grpSpPr bwMode="auto">
          <a:xfrm>
            <a:off x="755650" y="2997200"/>
            <a:ext cx="1225550" cy="463550"/>
            <a:chOff x="3016" y="1298"/>
            <a:chExt cx="772" cy="292"/>
          </a:xfrm>
        </p:grpSpPr>
        <p:sp>
          <p:nvSpPr>
            <p:cNvPr id="22551" name="Text Box 23">
              <a:hlinkClick r:id="rId5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016" y="1298"/>
              <a:ext cx="772" cy="292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cs-CZ" sz="2400" b="1">
                  <a:sym typeface="Wingdings" pitchFamily="2" charset="2"/>
                </a:rPr>
                <a:t>50 : 50</a:t>
              </a:r>
            </a:p>
          </p:txBody>
        </p:sp>
        <p:sp>
          <p:nvSpPr>
            <p:cNvPr id="22552" name="Line 24"/>
            <p:cNvSpPr>
              <a:spLocks noChangeShapeType="1"/>
            </p:cNvSpPr>
            <p:nvPr/>
          </p:nvSpPr>
          <p:spPr bwMode="auto">
            <a:xfrm>
              <a:off x="3016" y="1298"/>
              <a:ext cx="771" cy="27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2553" name="Line 25"/>
            <p:cNvSpPr>
              <a:spLocks noChangeShapeType="1"/>
            </p:cNvSpPr>
            <p:nvPr/>
          </p:nvSpPr>
          <p:spPr bwMode="auto">
            <a:xfrm flipV="1">
              <a:off x="3016" y="1298"/>
              <a:ext cx="771" cy="27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5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3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25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40"/>
                  </p:tgtEl>
                </p:cond>
              </p:nextCondLst>
            </p:seq>
          </p:childTnLst>
        </p:cTn>
      </p:par>
    </p:tnLst>
    <p:bldLst>
      <p:bldP spid="22543" grpId="0" animBg="1"/>
      <p:bldP spid="2254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SOUZ Loštice</a:t>
            </a:r>
            <a:endParaRPr lang="fr-CA"/>
          </a:p>
        </p:txBody>
      </p:sp>
      <p:sp>
        <p:nvSpPr>
          <p:cNvPr id="1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Ing. Miroslav Huk</a:t>
            </a:r>
          </a:p>
        </p:txBody>
      </p:sp>
      <p:sp>
        <p:nvSpPr>
          <p:cNvPr id="1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8C46E-8743-4E2F-86EA-85A1E96F0C5B}" type="slidenum">
              <a:rPr lang="fr-CA"/>
              <a:pPr/>
              <a:t>8</a:t>
            </a:fld>
            <a:endParaRPr lang="fr-CA"/>
          </a:p>
        </p:txBody>
      </p:sp>
      <p:sp>
        <p:nvSpPr>
          <p:cNvPr id="23554" name="Rectangle 2"/>
          <p:cNvSpPr>
            <a:spLocks noGrp="1"/>
          </p:cNvSpPr>
          <p:nvPr>
            <p:ph type="title"/>
          </p:nvPr>
        </p:nvSpPr>
        <p:spPr>
          <a:xfrm>
            <a:off x="3059113" y="260350"/>
            <a:ext cx="5565775" cy="1728788"/>
          </a:xfrm>
        </p:spPr>
        <p:txBody>
          <a:bodyPr/>
          <a:lstStyle/>
          <a:p>
            <a:r>
              <a:rPr lang="cs-CZ" sz="3800" b="1" smtClean="0">
                <a:solidFill>
                  <a:srgbClr val="000066"/>
                </a:solidFill>
                <a:latin typeface="Arial" charset="0"/>
              </a:rPr>
              <a:t>Chcete být milionářem</a:t>
            </a:r>
            <a:r>
              <a:rPr lang="cs-CZ" sz="3800" smtClean="0">
                <a:solidFill>
                  <a:srgbClr val="000066"/>
                </a:solidFill>
                <a:latin typeface="Arial" charset="0"/>
              </a:rPr>
              <a:t/>
            </a:r>
            <a:br>
              <a:rPr lang="cs-CZ" sz="3800" smtClean="0">
                <a:solidFill>
                  <a:srgbClr val="000066"/>
                </a:solidFill>
                <a:latin typeface="Arial" charset="0"/>
              </a:rPr>
            </a:br>
            <a:r>
              <a:rPr lang="cs-CZ" sz="3800" b="1" smtClean="0">
                <a:solidFill>
                  <a:srgbClr val="FF0000"/>
                </a:solidFill>
                <a:latin typeface="Arial" charset="0"/>
              </a:rPr>
              <a:t>za 2.000,-</a:t>
            </a:r>
          </a:p>
        </p:txBody>
      </p:sp>
      <p:pic>
        <p:nvPicPr>
          <p:cNvPr id="23555" name="Picture 3" descr="http://hannes.gameplanet.cz/milionar/logo00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3097213" cy="292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6" name="AutoShape 4">
            <a:hlinkClick r:id="" action="ppaction://noaction" highlightClick="1"/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4437063"/>
            <a:ext cx="3889375" cy="720725"/>
          </a:xfrm>
          <a:prstGeom prst="actionButtonBlank">
            <a:avLst/>
          </a:prstGeom>
          <a:solidFill>
            <a:srgbClr val="99CCFF"/>
          </a:solidFill>
          <a:ln w="6350">
            <a:solidFill>
              <a:srgbClr val="000080"/>
            </a:solidFill>
          </a:ln>
        </p:spPr>
        <p:txBody>
          <a:bodyPr anchor="ctr"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cs-CZ" sz="1800" b="1" smtClean="0"/>
              <a:t>C:	Proměnu živin z krmiva na produkci hmotnostního přírůstku</a:t>
            </a:r>
          </a:p>
        </p:txBody>
      </p:sp>
      <p:sp>
        <p:nvSpPr>
          <p:cNvPr id="23557" name="Rectangle 5"/>
          <p:cNvSpPr>
            <a:spLocks/>
          </p:cNvSpPr>
          <p:nvPr/>
        </p:nvSpPr>
        <p:spPr bwMode="auto">
          <a:xfrm>
            <a:off x="468313" y="2852738"/>
            <a:ext cx="82804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3200" b="1">
                <a:solidFill>
                  <a:srgbClr val="000066"/>
                </a:solidFill>
              </a:rPr>
              <a:t>Konverze živin znamená </a:t>
            </a:r>
          </a:p>
        </p:txBody>
      </p:sp>
      <p:sp>
        <p:nvSpPr>
          <p:cNvPr id="2356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5650" y="3644900"/>
            <a:ext cx="3889375" cy="720725"/>
          </a:xfrm>
          <a:prstGeom prst="actionButtonBlank">
            <a:avLst/>
          </a:prstGeom>
          <a:solidFill>
            <a:srgbClr val="99CCFF"/>
          </a:solidFill>
          <a:ln w="63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>
              <a:lnSpc>
                <a:spcPct val="80000"/>
              </a:lnSpc>
            </a:pPr>
            <a:r>
              <a:rPr lang="cs-CZ" b="1">
                <a:latin typeface="Calibri" pitchFamily="34" charset="0"/>
              </a:rPr>
              <a:t>A:	Konzervaci živin</a:t>
            </a:r>
          </a:p>
        </p:txBody>
      </p:sp>
      <p:sp>
        <p:nvSpPr>
          <p:cNvPr id="2356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87900" y="4437063"/>
            <a:ext cx="3889375" cy="720725"/>
          </a:xfrm>
          <a:prstGeom prst="actionButtonBlank">
            <a:avLst/>
          </a:prstGeom>
          <a:solidFill>
            <a:srgbClr val="99CCFF"/>
          </a:solidFill>
          <a:ln w="63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>
              <a:lnSpc>
                <a:spcPct val="80000"/>
              </a:lnSpc>
            </a:pPr>
            <a:r>
              <a:rPr lang="cs-CZ" b="1">
                <a:latin typeface="Calibri" pitchFamily="34" charset="0"/>
              </a:rPr>
              <a:t>D:	Konzervaci krmiv</a:t>
            </a:r>
          </a:p>
        </p:txBody>
      </p:sp>
      <p:sp>
        <p:nvSpPr>
          <p:cNvPr id="23565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87900" y="3644900"/>
            <a:ext cx="3889375" cy="720725"/>
          </a:xfrm>
          <a:prstGeom prst="actionButtonBlank">
            <a:avLst/>
          </a:prstGeom>
          <a:solidFill>
            <a:srgbClr val="99CCFF"/>
          </a:solidFill>
          <a:ln w="63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>
              <a:lnSpc>
                <a:spcPct val="80000"/>
              </a:lnSpc>
            </a:pPr>
            <a:r>
              <a:rPr lang="cs-CZ" b="1">
                <a:latin typeface="Calibri" pitchFamily="34" charset="0"/>
              </a:rPr>
              <a:t>B:	Výroba konzerv obohacených vitamíny</a:t>
            </a:r>
          </a:p>
        </p:txBody>
      </p:sp>
      <p:sp>
        <p:nvSpPr>
          <p:cNvPr id="23566" name="AutoShape 1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381750"/>
            <a:ext cx="468312" cy="476250"/>
          </a:xfrm>
          <a:prstGeom prst="actionButtonReturn">
            <a:avLst/>
          </a:prstGeom>
          <a:solidFill>
            <a:srgbClr val="99CCFF"/>
          </a:solidFill>
          <a:ln w="3175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3567" name="AutoShape 15"/>
          <p:cNvSpPr>
            <a:spLocks noChangeArrowheads="1"/>
          </p:cNvSpPr>
          <p:nvPr/>
        </p:nvSpPr>
        <p:spPr bwMode="auto">
          <a:xfrm>
            <a:off x="4284663" y="5373688"/>
            <a:ext cx="755650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3568" name="AutoShape 16"/>
          <p:cNvSpPr>
            <a:spLocks noChangeArrowheads="1"/>
          </p:cNvSpPr>
          <p:nvPr/>
        </p:nvSpPr>
        <p:spPr bwMode="auto">
          <a:xfrm>
            <a:off x="4284663" y="5373688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3569" name="AutoShape 17"/>
          <p:cNvSpPr>
            <a:spLocks noChangeArrowheads="1"/>
          </p:cNvSpPr>
          <p:nvPr/>
        </p:nvSpPr>
        <p:spPr bwMode="auto">
          <a:xfrm>
            <a:off x="4284663" y="5373688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3570" name="AutoShape 18"/>
          <p:cNvSpPr>
            <a:spLocks noChangeArrowheads="1"/>
          </p:cNvSpPr>
          <p:nvPr/>
        </p:nvSpPr>
        <p:spPr bwMode="auto">
          <a:xfrm>
            <a:off x="4284663" y="5373688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3571" name="Text Box 19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755650" y="2997200"/>
            <a:ext cx="1225550" cy="46355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b="1">
                <a:sym typeface="Wingdings" pitchFamily="2" charset="2"/>
              </a:rPr>
              <a:t>50 : 50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5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5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35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6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35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6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35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64"/>
                  </p:tgtEl>
                </p:cond>
              </p:nextCondLst>
            </p:seq>
          </p:childTnLst>
        </p:cTn>
      </p:par>
    </p:tnLst>
    <p:bldLst>
      <p:bldP spid="23567" grpId="0" animBg="1"/>
      <p:bldP spid="23568" grpId="0" animBg="1"/>
      <p:bldP spid="23569" grpId="0" animBg="1"/>
      <p:bldP spid="2357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SOUZ Loštice</a:t>
            </a:r>
            <a:endParaRPr lang="fr-CA"/>
          </a:p>
        </p:txBody>
      </p:sp>
      <p:sp>
        <p:nvSpPr>
          <p:cNvPr id="1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Ing. Miroslav Huk</a:t>
            </a:r>
          </a:p>
        </p:txBody>
      </p:sp>
      <p:sp>
        <p:nvSpPr>
          <p:cNvPr id="1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95C4-CBA4-4D24-A9C7-04B8221419CB}" type="slidenum">
              <a:rPr lang="fr-CA"/>
              <a:pPr/>
              <a:t>9</a:t>
            </a:fld>
            <a:endParaRPr lang="fr-CA"/>
          </a:p>
        </p:txBody>
      </p:sp>
      <p:sp>
        <p:nvSpPr>
          <p:cNvPr id="25602" name="Rectangle 2"/>
          <p:cNvSpPr>
            <a:spLocks noGrp="1"/>
          </p:cNvSpPr>
          <p:nvPr>
            <p:ph type="title"/>
          </p:nvPr>
        </p:nvSpPr>
        <p:spPr>
          <a:xfrm>
            <a:off x="3059113" y="260350"/>
            <a:ext cx="5565775" cy="1728788"/>
          </a:xfrm>
        </p:spPr>
        <p:txBody>
          <a:bodyPr/>
          <a:lstStyle/>
          <a:p>
            <a:r>
              <a:rPr lang="cs-CZ" sz="3800" b="1" smtClean="0">
                <a:solidFill>
                  <a:srgbClr val="000066"/>
                </a:solidFill>
                <a:latin typeface="Arial" charset="0"/>
              </a:rPr>
              <a:t>Chcete být milionářem</a:t>
            </a:r>
            <a:r>
              <a:rPr lang="cs-CZ" sz="3800" smtClean="0">
                <a:solidFill>
                  <a:srgbClr val="000066"/>
                </a:solidFill>
                <a:latin typeface="Arial" charset="0"/>
              </a:rPr>
              <a:t/>
            </a:r>
            <a:br>
              <a:rPr lang="cs-CZ" sz="3800" smtClean="0">
                <a:solidFill>
                  <a:srgbClr val="000066"/>
                </a:solidFill>
                <a:latin typeface="Arial" charset="0"/>
              </a:rPr>
            </a:br>
            <a:r>
              <a:rPr lang="cs-CZ" sz="3800" b="1" smtClean="0">
                <a:solidFill>
                  <a:srgbClr val="FF0000"/>
                </a:solidFill>
                <a:latin typeface="Arial" charset="0"/>
              </a:rPr>
              <a:t>za 2.000,-</a:t>
            </a:r>
          </a:p>
        </p:txBody>
      </p:sp>
      <p:pic>
        <p:nvPicPr>
          <p:cNvPr id="25603" name="Picture 3" descr="http://hannes.gameplanet.cz/milionar/logo00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3097213" cy="292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4" name="AutoShape 4">
            <a:hlinkClick r:id="" action="ppaction://noaction" highlightClick="1"/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4437063"/>
            <a:ext cx="3889375" cy="720725"/>
          </a:xfrm>
          <a:prstGeom prst="actionButtonBlank">
            <a:avLst/>
          </a:prstGeom>
          <a:solidFill>
            <a:srgbClr val="99CCFF"/>
          </a:solidFill>
          <a:ln w="6350">
            <a:solidFill>
              <a:srgbClr val="000080"/>
            </a:solidFill>
          </a:ln>
        </p:spPr>
        <p:txBody>
          <a:bodyPr anchor="ctr"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cs-CZ" sz="1800" b="1" smtClean="0"/>
              <a:t>C:	Proměnu živin z krmiva na produkci hmotnostního přírůstku</a:t>
            </a:r>
          </a:p>
        </p:txBody>
      </p:sp>
      <p:sp>
        <p:nvSpPr>
          <p:cNvPr id="25605" name="Rectangle 5"/>
          <p:cNvSpPr>
            <a:spLocks/>
          </p:cNvSpPr>
          <p:nvPr/>
        </p:nvSpPr>
        <p:spPr bwMode="auto">
          <a:xfrm>
            <a:off x="468313" y="2852738"/>
            <a:ext cx="82804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3200" b="1">
                <a:solidFill>
                  <a:srgbClr val="000066"/>
                </a:solidFill>
              </a:rPr>
              <a:t>Konverze živin znamená</a:t>
            </a:r>
          </a:p>
        </p:txBody>
      </p:sp>
      <p:sp>
        <p:nvSpPr>
          <p:cNvPr id="25613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87900" y="3573463"/>
            <a:ext cx="3889375" cy="720725"/>
          </a:xfrm>
          <a:prstGeom prst="actionButtonBlank">
            <a:avLst/>
          </a:prstGeom>
          <a:solidFill>
            <a:srgbClr val="99CCFF"/>
          </a:solidFill>
          <a:ln w="63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>
              <a:lnSpc>
                <a:spcPct val="80000"/>
              </a:lnSpc>
            </a:pPr>
            <a:r>
              <a:rPr lang="cs-CZ" b="1">
                <a:latin typeface="Calibri" pitchFamily="34" charset="0"/>
              </a:rPr>
              <a:t>B:	Výroba konzerv obohacených vitamíny</a:t>
            </a:r>
          </a:p>
        </p:txBody>
      </p:sp>
      <p:sp>
        <p:nvSpPr>
          <p:cNvPr id="25614" name="AutoShape 1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381750"/>
            <a:ext cx="468312" cy="476250"/>
          </a:xfrm>
          <a:prstGeom prst="actionButtonReturn">
            <a:avLst/>
          </a:prstGeom>
          <a:solidFill>
            <a:srgbClr val="99CCFF"/>
          </a:solidFill>
          <a:ln w="3175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615" name="AutoShape 15"/>
          <p:cNvSpPr>
            <a:spLocks noChangeArrowheads="1"/>
          </p:cNvSpPr>
          <p:nvPr/>
        </p:nvSpPr>
        <p:spPr bwMode="auto">
          <a:xfrm>
            <a:off x="4500563" y="5373688"/>
            <a:ext cx="755650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616" name="AutoShape 16"/>
          <p:cNvSpPr>
            <a:spLocks noChangeArrowheads="1"/>
          </p:cNvSpPr>
          <p:nvPr/>
        </p:nvSpPr>
        <p:spPr bwMode="auto">
          <a:xfrm>
            <a:off x="4500563" y="5373688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grpSp>
        <p:nvGrpSpPr>
          <p:cNvPr id="25620" name="Group 20"/>
          <p:cNvGrpSpPr>
            <a:grpSpLocks/>
          </p:cNvGrpSpPr>
          <p:nvPr/>
        </p:nvGrpSpPr>
        <p:grpSpPr bwMode="auto">
          <a:xfrm>
            <a:off x="755650" y="2997200"/>
            <a:ext cx="1225550" cy="463550"/>
            <a:chOff x="3016" y="1298"/>
            <a:chExt cx="772" cy="292"/>
          </a:xfrm>
        </p:grpSpPr>
        <p:sp>
          <p:nvSpPr>
            <p:cNvPr id="25621" name="Text Box 21">
              <a:hlinkClick r:id="rId5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016" y="1298"/>
              <a:ext cx="772" cy="292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cs-CZ" sz="2400" b="1">
                  <a:sym typeface="Wingdings" pitchFamily="2" charset="2"/>
                </a:rPr>
                <a:t>50 : 50</a:t>
              </a:r>
            </a:p>
          </p:txBody>
        </p:sp>
        <p:sp>
          <p:nvSpPr>
            <p:cNvPr id="25622" name="Line 22"/>
            <p:cNvSpPr>
              <a:spLocks noChangeShapeType="1"/>
            </p:cNvSpPr>
            <p:nvPr/>
          </p:nvSpPr>
          <p:spPr bwMode="auto">
            <a:xfrm>
              <a:off x="3016" y="1298"/>
              <a:ext cx="771" cy="27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5623" name="Line 23"/>
            <p:cNvSpPr>
              <a:spLocks noChangeShapeType="1"/>
            </p:cNvSpPr>
            <p:nvPr/>
          </p:nvSpPr>
          <p:spPr bwMode="auto">
            <a:xfrm flipV="1">
              <a:off x="3016" y="1298"/>
              <a:ext cx="771" cy="27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6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0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56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13"/>
                  </p:tgtEl>
                </p:cond>
              </p:nextCondLst>
            </p:seq>
          </p:childTnLst>
        </p:cTn>
      </p:par>
    </p:tnLst>
    <p:bldLst>
      <p:bldP spid="25615" grpId="0" animBg="1"/>
      <p:bldP spid="25616" grpId="0" animBg="1"/>
    </p:bldLst>
  </p:timing>
</p:sld>
</file>

<file path=ppt/theme/theme1.xml><?xml version="1.0" encoding="utf-8"?>
<a:theme xmlns:a="http://schemas.openxmlformats.org/drawingml/2006/main" name="15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155</Template>
  <TotalTime>713</TotalTime>
  <Words>1039</Words>
  <Application>Microsoft Office PowerPoint</Application>
  <PresentationFormat>Předvádění na obrazovce (4:3)</PresentationFormat>
  <Paragraphs>369</Paragraphs>
  <Slides>37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3" baseType="lpstr">
      <vt:lpstr>Albertus Extra Bold</vt:lpstr>
      <vt:lpstr>Albertus Medium</vt:lpstr>
      <vt:lpstr>Arial</vt:lpstr>
      <vt:lpstr>Calibri</vt:lpstr>
      <vt:lpstr>Wingdings</vt:lpstr>
      <vt:lpstr>155</vt:lpstr>
      <vt:lpstr>CHCETE BÝT MILIONÁŘEM?</vt:lpstr>
      <vt:lpstr>Prezentace aplikace PowerPoint</vt:lpstr>
      <vt:lpstr>CHCETE BÝT MILIONÁŘEM ?</vt:lpstr>
      <vt:lpstr>Prezentace aplikace PowerPoint</vt:lpstr>
      <vt:lpstr>Chcete být milionářem</vt:lpstr>
      <vt:lpstr>Chcete být milionářem za 1.000,-</vt:lpstr>
      <vt:lpstr>Chcete být milionářem za 1.000,-</vt:lpstr>
      <vt:lpstr>Chcete být milionářem za 2.000,-</vt:lpstr>
      <vt:lpstr>Chcete být milionářem za 2.000,-</vt:lpstr>
      <vt:lpstr>Chcete být milionářem za 3.000,-</vt:lpstr>
      <vt:lpstr>Chcete být milionářem za 3.000,-</vt:lpstr>
      <vt:lpstr>Chcete být milionářem za 5.000,-</vt:lpstr>
      <vt:lpstr>Chcete být milionářem za 5.000,-</vt:lpstr>
      <vt:lpstr>Chcete být milionářem za 10.000,-</vt:lpstr>
      <vt:lpstr>Chcete být milionářem za 10.000,-</vt:lpstr>
      <vt:lpstr>Chcete být milionářem za 20.000,-</vt:lpstr>
      <vt:lpstr>Chcete být milionářem za 20.000,-</vt:lpstr>
      <vt:lpstr>Chcete být milionářem za 40.000,-</vt:lpstr>
      <vt:lpstr>Chcete být milionářem za 40.000,-</vt:lpstr>
      <vt:lpstr>Chcete být milionářem za 80.000,-</vt:lpstr>
      <vt:lpstr>Chcete být milionářem za 80.000,-</vt:lpstr>
      <vt:lpstr>Chcete být milionářem za 160.000,-</vt:lpstr>
      <vt:lpstr>Chcete být milionářem za 160.000,-</vt:lpstr>
      <vt:lpstr>Chcete být milionářem za 320.000,-</vt:lpstr>
      <vt:lpstr>Chcete být milionářem za 320.000,-</vt:lpstr>
      <vt:lpstr>Chcete být milionářem za 640.000,-</vt:lpstr>
      <vt:lpstr>Chcete být milionářem za 640.000,-</vt:lpstr>
      <vt:lpstr>Chcete být milionářem za 1.250.000,-</vt:lpstr>
      <vt:lpstr>Chcete být milionářem za 1.250.000,-</vt:lpstr>
      <vt:lpstr>Chcete být milionářem za 2.500.000,-</vt:lpstr>
      <vt:lpstr>Chcete být milionářem za 2.500.000,-</vt:lpstr>
      <vt:lpstr>Chcete být milionářem za 5.000.000,-</vt:lpstr>
      <vt:lpstr>Chcete být milionářem za 5.000.000,-</vt:lpstr>
      <vt:lpstr>Chcete být milionářem za 10.000.000,-</vt:lpstr>
      <vt:lpstr>Chcete být milionářem za 10.000.000,-</vt:lpstr>
      <vt:lpstr>Řešení </vt:lpstr>
      <vt:lpstr>Použité zdroje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CHCETE BÝT MILIONÁŘEM</dc:title>
  <dc:creator>souz</dc:creator>
  <cp:lastModifiedBy>Huk</cp:lastModifiedBy>
  <cp:revision>20</cp:revision>
  <dcterms:created xsi:type="dcterms:W3CDTF">2012-03-06T07:21:14Z</dcterms:created>
  <dcterms:modified xsi:type="dcterms:W3CDTF">2014-02-17T14:32:17Z</dcterms:modified>
</cp:coreProperties>
</file>