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7" r:id="rId2"/>
    <p:sldId id="278" r:id="rId3"/>
    <p:sldId id="265" r:id="rId4"/>
    <p:sldId id="276" r:id="rId5"/>
    <p:sldId id="267" r:id="rId6"/>
    <p:sldId id="268" r:id="rId7"/>
    <p:sldId id="269" r:id="rId8"/>
    <p:sldId id="270" r:id="rId9"/>
    <p:sldId id="271" r:id="rId10"/>
    <p:sldId id="279" r:id="rId11"/>
    <p:sldId id="272" r:id="rId12"/>
    <p:sldId id="273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 autoAdjust="0"/>
    <p:restoredTop sz="94660"/>
  </p:normalViewPr>
  <p:slideViewPr>
    <p:cSldViewPr>
      <p:cViewPr varScale="1">
        <p:scale>
          <a:sx n="70" d="100"/>
          <a:sy n="70" d="100"/>
        </p:scale>
        <p:origin x="16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300BBB-DAF1-4D84-B115-6D97C96C0709}" type="datetimeFigureOut">
              <a:rPr lang="en-GB"/>
              <a:pPr>
                <a:defRPr/>
              </a:pPr>
              <a:t>08/02/2014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1E1012-CBB7-4D07-B122-A4D60B015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 userDrawn="1"/>
        </p:nvSpPr>
        <p:spPr>
          <a:xfrm>
            <a:off x="-9525" y="5489575"/>
            <a:ext cx="8569325" cy="1368425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64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202" y="5545356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8042" y="6267867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5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SOUz Loštice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Ing. Miroslav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3663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819CA6E-629C-4519-80DD-EAA597143B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SOUz Loštice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Ing. Miroslav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2E4F3-6597-450B-A5BA-4B6998BA6BC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SOUz Loštice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Ing. Miroslav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BF88A-C867-42BD-9968-2B58BD6591A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SOUz Loštice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Ing. Miroslav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4F409-96FA-4E46-8792-02507B7D2C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SOUz Loštice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Ing. Miroslav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5C587-D325-45E3-ADB6-9A0109247D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SOUz Loštice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Ing. Miroslav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3FDA-B37C-4BF8-9669-72A3A099E7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SOUz Loštice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Ing. Miroslav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D4FEA-6B8C-42DC-AD4B-50F65EA0AA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SOUz Loštice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Ing. Miroslav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30C6F-0C6F-4352-8D79-0B8510F4AA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SOUz Loštice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Ing. Miroslav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ECCD-9EB8-46F1-8632-5DA5B598CA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SOUz Loštice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Ing. Miroslav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26B71-3F3B-4005-A2B1-0EF7F4C5A4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SOUz Loštice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Ing. Miroslav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8CBB3-98B1-4030-9ACC-BAA5E8D8426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8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SOUz Loštice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2138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en-GB"/>
              <a:t>Ing. Miroslav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2225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25851D-4572-4574-9267-5CC582995B86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54838" y="0"/>
            <a:ext cx="21891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hov-skotu.webnode.cz/puvod-skot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2400" cy="1323975"/>
          </a:xfrm>
        </p:spPr>
        <p:txBody>
          <a:bodyPr/>
          <a:lstStyle/>
          <a:p>
            <a:r>
              <a:rPr lang="cs-CZ" sz="6000" dirty="0" smtClean="0">
                <a:latin typeface="Arial" charset="0"/>
                <a:cs typeface="Arial" charset="0"/>
              </a:rPr>
              <a:t>DOMESTIKACE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pic>
        <p:nvPicPr>
          <p:cNvPr id="3075" name="Obráze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350" y="476250"/>
            <a:ext cx="6083300" cy="1484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76" name="TextovéPole 4"/>
          <p:cNvSpPr txBox="1">
            <a:spLocks noChangeArrowheads="1"/>
          </p:cNvSpPr>
          <p:nvPr/>
        </p:nvSpPr>
        <p:spPr bwMode="auto">
          <a:xfrm>
            <a:off x="2209800" y="2133600"/>
            <a:ext cx="496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VY_32_INOVACE_122_Chov_skotu</a:t>
            </a:r>
            <a:endParaRPr lang="cs-CZ" b="1" dirty="0"/>
          </a:p>
        </p:txBody>
      </p:sp>
      <p:sp>
        <p:nvSpPr>
          <p:cNvPr id="3077" name="TextovéPole 5"/>
          <p:cNvSpPr txBox="1">
            <a:spLocks noChangeArrowheads="1"/>
          </p:cNvSpPr>
          <p:nvPr/>
        </p:nvSpPr>
        <p:spPr bwMode="auto">
          <a:xfrm>
            <a:off x="5724525" y="5589588"/>
            <a:ext cx="3024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Autor:  Ing. Miroslav Huk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4" y="1600200"/>
            <a:ext cx="8569647" cy="4525963"/>
          </a:xfrm>
        </p:spPr>
        <p:txBody>
          <a:bodyPr/>
          <a:lstStyle/>
          <a:p>
            <a:r>
              <a:rPr lang="cs-CZ" sz="1800" dirty="0" smtClean="0"/>
              <a:t>Zvířata podléhala a podléhají změnám i ve volné přírodě. </a:t>
            </a:r>
          </a:p>
          <a:p>
            <a:r>
              <a:rPr lang="cs-CZ" sz="1800" dirty="0" smtClean="0"/>
              <a:t>Domestikovaná zvířata se vyznačují změnami výraznějšími a rychlejšími a týkají se jak vlastností morfologických, tak i fyziologických.</a:t>
            </a:r>
          </a:p>
          <a:p>
            <a:r>
              <a:rPr lang="cs-CZ" sz="1800" dirty="0" smtClean="0"/>
              <a:t>Domácí zvířata se odlišují od divokých předků velikostí a hmotností, výrazně se u nich změnila i barva (protože žijí pod ochranou člověka, ztrácí ochranné zbarvení). Z téhož důvodu se také mění bystrost a ostražitost domácích zvířat (u některých druhů – skot, ovce, prase se tyto vlastnosti prakticky ztratily). </a:t>
            </a:r>
          </a:p>
          <a:p>
            <a:r>
              <a:rPr lang="cs-CZ" sz="1800" dirty="0" smtClean="0"/>
              <a:t>Podstatně se změnily vlastnosti, na kterých měl člověk zájem. Zvýšila se plodnost, produkční vlastnosti – produkce mléka, vajec, ranost a intenzita růstu.</a:t>
            </a:r>
          </a:p>
          <a:p>
            <a:r>
              <a:rPr lang="cs-CZ" sz="1800" dirty="0" smtClean="0"/>
              <a:t>Proces přizpůsobování se zvířete potřebám člověka neskončil. Mění se tak, jak se mění lidská společnost a její nároky – ty se pak odráží v nárocích na zvířata.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SOUz Loštice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Ing. Miroslav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F409-96FA-4E46-8792-02507B7D2C3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6688138" cy="792163"/>
          </a:xfrm>
          <a:noFill/>
          <a:ln/>
        </p:spPr>
        <p:txBody>
          <a:bodyPr>
            <a:flatTx/>
          </a:bodyPr>
          <a:lstStyle/>
          <a:p>
            <a:r>
              <a:rPr lang="cs-CZ" b="1" dirty="0" smtClean="0">
                <a:latin typeface="Albertus Extra Bold" pitchFamily="34" charset="0"/>
                <a:cs typeface="Arial" charset="0"/>
              </a:rPr>
              <a:t>Domestikačn</a:t>
            </a:r>
            <a:r>
              <a:rPr lang="cs-CZ" b="1" dirty="0" smtClean="0">
                <a:latin typeface="Arial"/>
                <a:cs typeface="Arial" charset="0"/>
              </a:rPr>
              <a:t>í</a:t>
            </a:r>
            <a:r>
              <a:rPr lang="cs-CZ" b="1" dirty="0" smtClean="0">
                <a:latin typeface="Albertus Extra Bold" pitchFamily="34" charset="0"/>
                <a:cs typeface="Arial" charset="0"/>
              </a:rPr>
              <a:t> změny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SOUz Loštice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Ing. Miroslav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E535-C5AB-49E9-936C-6BCCF6F0DB0B}" type="slidenum">
              <a:rPr lang="en-GB"/>
              <a:pPr/>
              <a:t>11</a:t>
            </a:fld>
            <a:endParaRPr lang="en-GB"/>
          </a:p>
        </p:txBody>
      </p:sp>
      <p:sp>
        <p:nvSpPr>
          <p:cNvPr id="36866" name="Rectangle 2"/>
          <p:cNvSpPr>
            <a:spLocks noGrp="1"/>
          </p:cNvSpPr>
          <p:nvPr>
            <p:ph type="body" idx="1"/>
          </p:nvPr>
        </p:nvSpPr>
        <p:spPr>
          <a:xfrm>
            <a:off x="323850" y="260350"/>
            <a:ext cx="6553200" cy="647700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cs-CZ" sz="3200" b="1" smtClean="0">
                <a:latin typeface="Albertus Extra Bold" pitchFamily="34" charset="0"/>
                <a:cs typeface="Arial" charset="0"/>
              </a:rPr>
              <a:t>Domestikace je</a:t>
            </a:r>
          </a:p>
        </p:txBody>
      </p:sp>
      <p:sp>
        <p:nvSpPr>
          <p:cNvPr id="3686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2997200"/>
            <a:ext cx="5757863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latin typeface="Albertus Extra Bold" pitchFamily="34" charset="0"/>
              </a:rPr>
              <a:t>b) Ochočen</a:t>
            </a:r>
            <a:r>
              <a:rPr lang="cs-CZ" sz="2800" b="1">
                <a:latin typeface="Arial"/>
              </a:rPr>
              <a:t>í</a:t>
            </a:r>
            <a:r>
              <a:rPr lang="cs-CZ" sz="2800" b="1">
                <a:latin typeface="Albertus Extra Bold" pitchFamily="34" charset="0"/>
              </a:rPr>
              <a:t> zv</a:t>
            </a:r>
            <a:r>
              <a:rPr lang="cs-CZ" sz="2800" b="1">
                <a:latin typeface="Arial"/>
              </a:rPr>
              <a:t>í</a:t>
            </a:r>
            <a:r>
              <a:rPr lang="cs-CZ" sz="2800" b="1">
                <a:latin typeface="Albertus Extra Bold" pitchFamily="34" charset="0"/>
              </a:rPr>
              <a:t>řat člověkem</a:t>
            </a:r>
          </a:p>
        </p:txBody>
      </p:sp>
      <p:sp>
        <p:nvSpPr>
          <p:cNvPr id="368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1989138"/>
            <a:ext cx="5757863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latin typeface="Albertus Extra Bold" pitchFamily="34" charset="0"/>
              </a:rPr>
              <a:t>a) Dom</a:t>
            </a:r>
            <a:r>
              <a:rPr lang="cs-CZ" sz="2800" b="1">
                <a:latin typeface="Arial"/>
              </a:rPr>
              <a:t>á</a:t>
            </a:r>
            <a:r>
              <a:rPr lang="cs-CZ" sz="2800" b="1">
                <a:latin typeface="Albertus Extra Bold" pitchFamily="34" charset="0"/>
              </a:rPr>
              <a:t>c</a:t>
            </a:r>
            <a:r>
              <a:rPr lang="cs-CZ" sz="2800" b="1">
                <a:latin typeface="Arial"/>
              </a:rPr>
              <a:t>í</a:t>
            </a:r>
            <a:r>
              <a:rPr lang="cs-CZ" sz="2800" b="1">
                <a:latin typeface="Albertus Extra Bold" pitchFamily="34" charset="0"/>
              </a:rPr>
              <a:t> výroba</a:t>
            </a:r>
          </a:p>
        </p:txBody>
      </p:sp>
      <p:sp>
        <p:nvSpPr>
          <p:cNvPr id="3686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4005263"/>
            <a:ext cx="5765800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latin typeface="Albertus Extra Bold" pitchFamily="34" charset="0"/>
              </a:rPr>
              <a:t>c) Budov</a:t>
            </a:r>
            <a:r>
              <a:rPr lang="cs-CZ" sz="2800" b="1">
                <a:latin typeface="Arial"/>
              </a:rPr>
              <a:t>á</a:t>
            </a:r>
            <a:r>
              <a:rPr lang="cs-CZ" sz="2800" b="1">
                <a:latin typeface="Albertus Extra Bold" pitchFamily="34" charset="0"/>
              </a:rPr>
              <a:t>n</a:t>
            </a:r>
            <a:r>
              <a:rPr lang="cs-CZ" sz="2800" b="1">
                <a:latin typeface="Arial"/>
              </a:rPr>
              <a:t>í</a:t>
            </a:r>
            <a:r>
              <a:rPr lang="cs-CZ" sz="2800" b="1">
                <a:latin typeface="Albertus Extra Bold" pitchFamily="34" charset="0"/>
              </a:rPr>
              <a:t> domova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7812088" y="2852738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7812088" y="1916113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7885113" y="3933825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9"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SOUz Loštice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Ing. Miroslav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D8B0-6C14-4949-B7B4-DF2A5580CBDE}" type="slidenum">
              <a:rPr lang="en-GB"/>
              <a:pPr/>
              <a:t>12</a:t>
            </a:fld>
            <a:endParaRPr lang="en-GB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84313"/>
            <a:ext cx="467995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868863"/>
            <a:ext cx="5757863" cy="576262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latin typeface="Albertus Extra Bold" pitchFamily="34" charset="0"/>
              </a:rPr>
              <a:t>a) o ml</a:t>
            </a:r>
            <a:r>
              <a:rPr lang="cs-CZ" sz="2800" b="1">
                <a:latin typeface="Arial"/>
              </a:rPr>
              <a:t>é</a:t>
            </a:r>
            <a:r>
              <a:rPr lang="cs-CZ" sz="2800" b="1">
                <a:latin typeface="Albertus Extra Bold" pitchFamily="34" charset="0"/>
              </a:rPr>
              <a:t>čný typ skotu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7812088" y="4724400"/>
            <a:ext cx="755650" cy="720725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5734050"/>
            <a:ext cx="5757863" cy="576263"/>
          </a:xfrm>
          <a:prstGeom prst="actionButtonBlank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latin typeface="Albertus Extra Bold" pitchFamily="34" charset="0"/>
              </a:rPr>
              <a:t>b) o masný typ skotu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7812088" y="5589588"/>
            <a:ext cx="755650" cy="7207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FF"/>
              </a:gs>
              <a:gs pos="50000">
                <a:srgbClr val="FFFF66">
                  <a:alpha val="0"/>
                </a:srgbClr>
              </a:gs>
              <a:gs pos="100000">
                <a:srgbClr val="FFFFFF"/>
              </a:gs>
            </a:gsLst>
            <a:lin ang="18900000" scaled="1"/>
          </a:gradFill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6" name="Rectangle 8"/>
          <p:cNvSpPr>
            <a:spLocks/>
          </p:cNvSpPr>
          <p:nvPr/>
        </p:nvSpPr>
        <p:spPr bwMode="auto">
          <a:xfrm>
            <a:off x="323850" y="260350"/>
            <a:ext cx="6553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lang="cs-CZ" sz="3200" b="1">
                <a:latin typeface="Albertus Extra Bold" pitchFamily="34" charset="0"/>
              </a:rPr>
              <a:t>Podle obr</a:t>
            </a:r>
            <a:r>
              <a:rPr lang="cs-CZ" sz="3200" b="1">
                <a:latin typeface="Arial"/>
              </a:rPr>
              <a:t>á</a:t>
            </a:r>
            <a:r>
              <a:rPr lang="cs-CZ" sz="3200" b="1">
                <a:latin typeface="Albertus Extra Bold" pitchFamily="34" charset="0"/>
              </a:rPr>
              <a:t>zku se jedn</a:t>
            </a:r>
            <a:r>
              <a:rPr lang="cs-CZ" sz="3200" b="1">
                <a:latin typeface="Arial"/>
              </a:rPr>
              <a:t>á</a:t>
            </a:r>
            <a:endParaRPr lang="cs-CZ" sz="3200" b="1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</p:childTnLst>
        </p:cTn>
      </p:par>
    </p:tnLst>
    <p:bldLst>
      <p:bldP spid="37893" grpId="0" animBg="1"/>
      <p:bldP spid="378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SOUz Loštice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Ing. Miroslav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A814-87D7-4737-A4F8-7A2C654B3769}" type="slidenum">
              <a:rPr lang="en-GB"/>
              <a:pPr/>
              <a:t>13</a:t>
            </a:fld>
            <a:endParaRPr lang="en-GB"/>
          </a:p>
        </p:txBody>
      </p:sp>
      <p:sp>
        <p:nvSpPr>
          <p:cNvPr id="39938" name="Rectangle 2"/>
          <p:cNvSpPr>
            <a:spLocks noGrp="1"/>
          </p:cNvSpPr>
          <p:nvPr>
            <p:ph type="body" idx="1"/>
          </p:nvPr>
        </p:nvSpPr>
        <p:spPr>
          <a:xfrm>
            <a:off x="179388" y="1484313"/>
            <a:ext cx="8785225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200" dirty="0" smtClean="0">
                <a:latin typeface="Albertus Medium" pitchFamily="34" charset="0"/>
                <a:cs typeface="Arial" charset="0"/>
              </a:rPr>
              <a:t>MIŠKOVSKÝ, DOC. ING. CSC.,Zdeněk. </a:t>
            </a:r>
            <a:r>
              <a:rPr lang="cs-CZ" sz="1200" i="1" dirty="0" smtClean="0">
                <a:latin typeface="Albertus Medium" pitchFamily="34" charset="0"/>
                <a:cs typeface="Arial" charset="0"/>
              </a:rPr>
              <a:t>Chov zvířat 2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. Vydání první. Praha: CREDIT – vydavatelství a agentura, 1995. 249 s. ISBN 80-901645-4-4. </a:t>
            </a:r>
          </a:p>
          <a:p>
            <a:pPr>
              <a:lnSpc>
                <a:spcPct val="80000"/>
              </a:lnSpc>
            </a:pPr>
            <a:r>
              <a:rPr lang="cs-CZ" sz="1200" dirty="0" smtClean="0">
                <a:latin typeface="Albertus Medium" pitchFamily="34" charset="0"/>
                <a:cs typeface="Arial" charset="0"/>
              </a:rPr>
              <a:t>SAMBRAUS, Hans </a:t>
            </a:r>
            <a:r>
              <a:rPr lang="cs-CZ" sz="1200" dirty="0" err="1" smtClean="0">
                <a:latin typeface="Albertus Medium" pitchFamily="34" charset="0"/>
                <a:cs typeface="Arial" charset="0"/>
              </a:rPr>
              <a:t>Hinrich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. </a:t>
            </a:r>
            <a:r>
              <a:rPr lang="cs-CZ" sz="1200" i="1" dirty="0" smtClean="0">
                <a:latin typeface="Albertus Medium" pitchFamily="34" charset="0"/>
                <a:cs typeface="Arial" charset="0"/>
              </a:rPr>
              <a:t>Atlas plemen hospodářských zvířat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. Vydání první. </a:t>
            </a:r>
            <a:r>
              <a:rPr lang="cs-CZ" sz="1200" dirty="0" err="1" smtClean="0">
                <a:latin typeface="Albertus Medium" pitchFamily="34" charset="0"/>
                <a:cs typeface="Arial" charset="0"/>
              </a:rPr>
              <a:t>Praha:Nakladatelství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 Brázda, s. r. o.,, 2006. 296 s. ISBN 80-209-0344-5. </a:t>
            </a:r>
          </a:p>
          <a:p>
            <a:pPr>
              <a:lnSpc>
                <a:spcPct val="80000"/>
              </a:lnSpc>
            </a:pPr>
            <a:r>
              <a:rPr lang="cs-CZ" sz="1200" dirty="0" smtClean="0">
                <a:latin typeface="Albertus Medium" pitchFamily="34" charset="0"/>
                <a:cs typeface="Arial" charset="0"/>
              </a:rPr>
              <a:t>VARGA, ING., Stanislav; KREJČÍ, ING., Vladimír. </a:t>
            </a:r>
            <a:r>
              <a:rPr lang="cs-CZ" sz="1200" i="1" dirty="0" smtClean="0">
                <a:latin typeface="Albertus Medium" pitchFamily="34" charset="0"/>
                <a:cs typeface="Arial" charset="0"/>
              </a:rPr>
              <a:t>Zemědělská výroba </a:t>
            </a:r>
            <a:r>
              <a:rPr lang="cs-CZ" sz="1200" i="1" dirty="0" err="1" smtClean="0">
                <a:latin typeface="Albertus Medium" pitchFamily="34" charset="0"/>
                <a:cs typeface="Arial" charset="0"/>
              </a:rPr>
              <a:t>II.</a:t>
            </a:r>
            <a:r>
              <a:rPr lang="cs-CZ" sz="1200" dirty="0" err="1" smtClean="0">
                <a:latin typeface="Albertus Medium" pitchFamily="34" charset="0"/>
                <a:cs typeface="Arial" charset="0"/>
              </a:rPr>
              <a:t>Vydání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 druhé. Praha: Institut výchovy a vzdělávání Ministerstva zemědělství České republiky, 1995. 236 s. ISBN 80-7105-092-X. </a:t>
            </a:r>
            <a:endParaRPr lang="cs-CZ" sz="12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sz="1200" dirty="0" smtClean="0">
                <a:latin typeface="Albertus Medium" pitchFamily="34" charset="0"/>
                <a:cs typeface="Arial" charset="0"/>
              </a:rPr>
              <a:t>VARGA, ING., Stanislav; KREJČÍ, ING., Vladimír. </a:t>
            </a:r>
            <a:r>
              <a:rPr lang="cs-CZ" sz="1200" i="1" dirty="0" smtClean="0">
                <a:latin typeface="Albertus Medium" pitchFamily="34" charset="0"/>
                <a:cs typeface="Arial" charset="0"/>
              </a:rPr>
              <a:t>Zemědělská výroba </a:t>
            </a:r>
            <a:r>
              <a:rPr lang="cs-CZ" sz="1200" i="1" dirty="0" err="1" smtClean="0">
                <a:latin typeface="Albertus Medium" pitchFamily="34" charset="0"/>
                <a:cs typeface="Arial" charset="0"/>
              </a:rPr>
              <a:t>II.</a:t>
            </a:r>
            <a:r>
              <a:rPr lang="cs-CZ" sz="1200" dirty="0" err="1" smtClean="0">
                <a:latin typeface="Albertus Medium" pitchFamily="34" charset="0"/>
                <a:cs typeface="Arial" charset="0"/>
              </a:rPr>
              <a:t>Vydání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 druhé. Praha: Institut výchovy a vzdělávání Ministerstva zemědělství České republiky, 19</a:t>
            </a:r>
            <a:r>
              <a:rPr lang="cs-CZ" sz="1200" dirty="0" smtClean="0">
                <a:latin typeface="Arial" charset="0"/>
                <a:cs typeface="Arial" charset="0"/>
              </a:rPr>
              <a:t>86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. </a:t>
            </a:r>
            <a:r>
              <a:rPr lang="cs-CZ" sz="1200" dirty="0" smtClean="0">
                <a:latin typeface="Arial" charset="0"/>
                <a:cs typeface="Arial" charset="0"/>
              </a:rPr>
              <a:t>296 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s. ISBN 80</a:t>
            </a:r>
            <a:r>
              <a:rPr lang="cs-CZ" sz="1200" dirty="0" smtClean="0">
                <a:latin typeface="Arial" charset="0"/>
                <a:cs typeface="Arial" charset="0"/>
              </a:rPr>
              <a:t>-7105-019-9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cs-CZ" sz="1200" dirty="0" smtClean="0">
                <a:latin typeface="Arial" charset="0"/>
                <a:cs typeface="Arial" charset="0"/>
              </a:rPr>
              <a:t>BURDA, František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. </a:t>
            </a:r>
            <a:r>
              <a:rPr lang="cs-CZ" sz="1200" i="1" dirty="0" smtClean="0">
                <a:latin typeface="Albertus Medium" pitchFamily="34" charset="0"/>
                <a:cs typeface="Arial" charset="0"/>
              </a:rPr>
              <a:t>Zemědělsk</a:t>
            </a:r>
            <a:r>
              <a:rPr lang="cs-CZ" sz="1200" i="1" dirty="0" smtClean="0">
                <a:latin typeface="Arial" charset="0"/>
                <a:cs typeface="Arial" charset="0"/>
              </a:rPr>
              <a:t>é</a:t>
            </a:r>
            <a:r>
              <a:rPr lang="cs-CZ" sz="1200" i="1" dirty="0" smtClean="0">
                <a:latin typeface="Albertus Medium" pitchFamily="34" charset="0"/>
                <a:cs typeface="Arial" charset="0"/>
              </a:rPr>
              <a:t> výrob</a:t>
            </a:r>
            <a:r>
              <a:rPr lang="cs-CZ" sz="1200" dirty="0" smtClean="0">
                <a:latin typeface="Arial" charset="0"/>
                <a:cs typeface="Arial" charset="0"/>
              </a:rPr>
              <a:t>ky</a:t>
            </a:r>
            <a:r>
              <a:rPr lang="cs-CZ" sz="1200" i="1" dirty="0" smtClean="0">
                <a:latin typeface="Albertus Medium" pitchFamily="34" charset="0"/>
                <a:cs typeface="Arial" charset="0"/>
              </a:rPr>
              <a:t> </a:t>
            </a:r>
            <a:r>
              <a:rPr lang="cs-CZ" sz="1200" i="1" dirty="0" smtClean="0">
                <a:latin typeface="Arial" charset="0"/>
                <a:cs typeface="Arial" charset="0"/>
              </a:rPr>
              <a:t>2 – </a:t>
            </a:r>
            <a:r>
              <a:rPr lang="cs-CZ" sz="1200" dirty="0" smtClean="0">
                <a:latin typeface="Arial" charset="0"/>
                <a:cs typeface="Arial" charset="0"/>
              </a:rPr>
              <a:t>živočišné výrobky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.Vydání </a:t>
            </a:r>
            <a:r>
              <a:rPr lang="cs-CZ" sz="1200" dirty="0" smtClean="0">
                <a:latin typeface="Arial" charset="0"/>
                <a:cs typeface="Arial" charset="0"/>
              </a:rPr>
              <a:t>první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.</a:t>
            </a:r>
            <a:r>
              <a:rPr lang="cs-CZ" sz="1200" dirty="0" smtClean="0">
                <a:latin typeface="Arial" charset="0"/>
                <a:cs typeface="Arial" charset="0"/>
              </a:rPr>
              <a:t> 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Praha : </a:t>
            </a:r>
            <a:r>
              <a:rPr lang="cs-CZ" sz="1200" dirty="0" smtClean="0">
                <a:latin typeface="Arial" charset="0"/>
                <a:cs typeface="Arial" charset="0"/>
              </a:rPr>
              <a:t>Státní zemědělské nakladatelství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, 1995. 236</a:t>
            </a:r>
            <a:r>
              <a:rPr lang="cs-CZ" sz="1200" dirty="0" smtClean="0">
                <a:latin typeface="Arial" charset="0"/>
                <a:cs typeface="Arial" charset="0"/>
              </a:rPr>
              <a:t> 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s. ISBN </a:t>
            </a:r>
            <a:r>
              <a:rPr lang="cs-CZ" sz="1200" dirty="0" smtClean="0">
                <a:latin typeface="Arial" charset="0"/>
                <a:cs typeface="Arial" charset="0"/>
              </a:rPr>
              <a:t>07-000-86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cs-CZ" sz="1200" dirty="0" smtClean="0">
                <a:latin typeface="Albertus Medium" pitchFamily="34" charset="0"/>
                <a:cs typeface="Arial" charset="0"/>
                <a:hlinkClick r:id="rId2"/>
              </a:rPr>
              <a:t>http://chov-skotu.webnode.cz/puvod-skotu</a:t>
            </a:r>
            <a:r>
              <a:rPr lang="cs-CZ" sz="1200" dirty="0" smtClean="0">
                <a:latin typeface="Albertus Medium" pitchFamily="34" charset="0"/>
                <a:cs typeface="Arial" charset="0"/>
              </a:rPr>
              <a:t> </a:t>
            </a:r>
            <a:r>
              <a:rPr lang="cs-CZ" sz="1200" dirty="0"/>
              <a:t>[online]. </a:t>
            </a:r>
            <a:endParaRPr lang="cs-CZ" sz="1200" dirty="0" smtClean="0">
              <a:latin typeface="Albertus Medium" pitchFamily="34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cs-CZ" sz="1600" dirty="0" smtClean="0">
              <a:latin typeface="Albertus Medium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600" dirty="0" smtClean="0">
              <a:latin typeface="Albertus Medium" pitchFamily="34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435975" cy="788987"/>
          </a:xfrm>
        </p:spPr>
        <p:txBody>
          <a:bodyPr/>
          <a:lstStyle/>
          <a:p>
            <a:r>
              <a:rPr lang="cs-CZ" b="1" dirty="0" smtClean="0">
                <a:latin typeface="Albertus Extra Bold" pitchFamily="34" charset="0"/>
              </a:rPr>
              <a:t>Použité zdroje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2" name="Group 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432047"/>
              </p:ext>
            </p:extLst>
          </p:nvPr>
        </p:nvGraphicFramePr>
        <p:xfrm>
          <a:off x="457200" y="1371600"/>
          <a:ext cx="8229600" cy="4948428"/>
        </p:xfrm>
        <a:graphic>
          <a:graphicData uri="http://schemas.openxmlformats.org/drawingml/2006/table">
            <a:tbl>
              <a:tblPr/>
              <a:tblGrid>
                <a:gridCol w="2962275"/>
                <a:gridCol w="52673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Název školy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SŠTZ Mohelnice, 1. máje 2, 789 85 Mohelnice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Číslo projektu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CZ.1.07/1.5.00/34.0033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Název šablony klíčové aktivity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Inovace a zkvalitnění výuky prostřednictvím ICT (III/2)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Název výukového materiálu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Domestikace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Označení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VY_32_INOVACE_122_Chov_skotu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Vzdělávací obor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41-51-H/01 Zemědělec – farmář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Tematická oblast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Chov zvířat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Ročník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Druhý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Ing. Miroslav Huk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Datum ověření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01.10.2013 KF 2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Anotace / metodický popis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Původ skotu, zdomácnění, vlivy působící na zdomácnění, průběh domestikace,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domestikační změny.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Podpis autora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Ing. Miroslav Huk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Podpis ředitele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3200" b="1" kern="0" dirty="0">
                <a:solidFill>
                  <a:schemeClr val="tx2"/>
                </a:solidFill>
                <a:ea typeface="+mj-ea"/>
                <a:cs typeface="+mj-cs"/>
              </a:rPr>
              <a:t>Záznamový list výukového materiálu</a:t>
            </a:r>
            <a:endParaRPr lang="cs-CZ" sz="3200" b="1" kern="0" dirty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68313" y="5516563"/>
            <a:ext cx="7772400" cy="722312"/>
          </a:xfrm>
        </p:spPr>
        <p:txBody>
          <a:bodyPr/>
          <a:lstStyle/>
          <a:p>
            <a:r>
              <a:rPr lang="cs-CZ" sz="3200" smtClean="0">
                <a:latin typeface="Arial Unicode MS" pitchFamily="34" charset="-128"/>
                <a:cs typeface="Arial" charset="0"/>
              </a:rPr>
              <a:t>Chov skotu – Domestikace</a:t>
            </a:r>
            <a:endParaRPr lang="en-GB" sz="3200" smtClean="0">
              <a:latin typeface="Arial Unicode MS" pitchFamily="34" charset="-128"/>
              <a:cs typeface="Arial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124075" y="6165850"/>
            <a:ext cx="6400800" cy="479425"/>
          </a:xfrm>
        </p:spPr>
        <p:txBody>
          <a:bodyPr/>
          <a:lstStyle/>
          <a:p>
            <a:pPr algn="r"/>
            <a:r>
              <a:rPr lang="cs-CZ" sz="1600" b="1" smtClean="0">
                <a:latin typeface="Arial Unicode MS" pitchFamily="34" charset="-128"/>
                <a:cs typeface="Arial" charset="0"/>
              </a:rPr>
              <a:t>Ing. Miroslav Huk</a:t>
            </a:r>
            <a:endParaRPr lang="en-GB" sz="1600" b="1" smtClean="0">
              <a:latin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SOUz Loštice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Ing. Miroslav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80A5-616F-417A-B3E2-53161EE885EF}" type="slidenum">
              <a:rPr lang="en-GB"/>
              <a:pPr/>
              <a:t>4</a:t>
            </a:fld>
            <a:endParaRPr lang="en-GB"/>
          </a:p>
        </p:txBody>
      </p:sp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Arial" charset="0"/>
                <a:cs typeface="Arial" charset="0"/>
              </a:rPr>
              <a:t>Původ skotu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250824" y="1600200"/>
            <a:ext cx="8713663" cy="48926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lbertus Medium" pitchFamily="34" charset="0"/>
                <a:cs typeface="Arial" charset="0"/>
              </a:rPr>
              <a:t>Pro vývoj dnešních plemen jsou nejdůležitější dvě formy vyhynulých divokých</a:t>
            </a:r>
            <a:r>
              <a:rPr lang="cs-CZ" sz="1800" dirty="0">
                <a:latin typeface="Arial" charset="0"/>
                <a:cs typeface="Arial" charset="0"/>
              </a:rPr>
              <a:t> </a:t>
            </a:r>
            <a:r>
              <a:rPr lang="cs-CZ" sz="1800" dirty="0" smtClean="0">
                <a:latin typeface="Albertus Medium" pitchFamily="34" charset="0"/>
                <a:cs typeface="Arial" charset="0"/>
              </a:rPr>
              <a:t>turů</a:t>
            </a:r>
            <a:r>
              <a:rPr lang="cs-CZ" sz="1800" dirty="0" smtClean="0">
                <a:latin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8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cs-CZ" sz="1800" b="1" dirty="0" smtClean="0">
                <a:latin typeface="Arial" charset="0"/>
                <a:cs typeface="Arial" charset="0"/>
              </a:rPr>
              <a:t>Pratur</a:t>
            </a:r>
            <a:endParaRPr lang="cs-CZ" sz="18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cs-CZ" sz="1600" dirty="0">
                <a:latin typeface="Albertus Medium" pitchFamily="34" charset="0"/>
              </a:rPr>
              <a:t>statné tělo,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cs-CZ" sz="1600" dirty="0">
                <a:latin typeface="Albertus Medium" pitchFamily="34" charset="0"/>
              </a:rPr>
              <a:t>užší protáhlá hlava,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cs-CZ" sz="1600" dirty="0">
                <a:latin typeface="Albertus Medium" pitchFamily="34" charset="0"/>
              </a:rPr>
              <a:t>dlouhé lyrovité rohy.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cs-CZ" sz="1600" dirty="0">
                <a:latin typeface="Albertus Medium" pitchFamily="34" charset="0"/>
              </a:rPr>
              <a:t>Rozšířen ve východní Evropě,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cs-CZ" sz="1600" dirty="0">
                <a:latin typeface="Albertus Medium" pitchFamily="34" charset="0"/>
              </a:rPr>
              <a:t>kolem Středozemního moře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cs-CZ" sz="1600" dirty="0">
                <a:latin typeface="Albertus Medium" pitchFamily="34" charset="0"/>
              </a:rPr>
              <a:t>v Malé Asii.</a:t>
            </a:r>
          </a:p>
          <a:p>
            <a:pPr lvl="1">
              <a:lnSpc>
                <a:spcPct val="90000"/>
              </a:lnSpc>
              <a:buNone/>
            </a:pPr>
            <a:endParaRPr lang="cs-CZ" sz="8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cs-CZ" sz="1800" b="1" dirty="0" smtClean="0">
                <a:latin typeface="Arial" charset="0"/>
                <a:cs typeface="Arial" charset="0"/>
              </a:rPr>
              <a:t>Tur krátkorohý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cs-CZ" sz="1600" dirty="0">
                <a:latin typeface="Albertus Medium" pitchFamily="34" charset="0"/>
              </a:rPr>
              <a:t>menší tělesný rámec,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cs-CZ" sz="1600" dirty="0">
                <a:latin typeface="Albertus Medium" pitchFamily="34" charset="0"/>
              </a:rPr>
              <a:t>malá hlava,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cs-CZ" sz="1600" dirty="0">
                <a:latin typeface="Albertus Medium" pitchFamily="34" charset="0"/>
              </a:rPr>
              <a:t>silné rohy.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cs-CZ" sz="1600" dirty="0">
                <a:latin typeface="Albertus Medium" pitchFamily="34" charset="0"/>
              </a:rPr>
              <a:t>Rozšířen byl ve Střední Asii.</a:t>
            </a:r>
          </a:p>
        </p:txBody>
      </p:sp>
      <p:pic>
        <p:nvPicPr>
          <p:cNvPr id="40965" name="Picture 5" descr="2206_pd_2x_kr_va_tema_nova_denik-gale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222" y="2028379"/>
            <a:ext cx="3071803" cy="2304256"/>
          </a:xfrm>
          <a:prstGeom prst="rect">
            <a:avLst/>
          </a:prstGeom>
          <a:noFill/>
        </p:spPr>
      </p:pic>
      <p:pic>
        <p:nvPicPr>
          <p:cNvPr id="40967" name="Picture 7" descr="t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2430" y="4323504"/>
            <a:ext cx="342138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SOUz Loštice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Ing. Miroslav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C7A8-6CF4-4BAD-B1FA-B14BB51BFCF3}" type="slidenum">
              <a:rPr lang="en-GB"/>
              <a:pPr/>
              <a:t>5</a:t>
            </a:fld>
            <a:endParaRPr lang="en-GB"/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6697662" cy="735013"/>
          </a:xfrm>
        </p:spPr>
        <p:txBody>
          <a:bodyPr/>
          <a:lstStyle/>
          <a:p>
            <a:pPr algn="ctr"/>
            <a:r>
              <a:rPr lang="cs-CZ" b="1" dirty="0" smtClean="0">
                <a:latin typeface="Albertus Extra Bold" pitchFamily="34" charset="0"/>
                <a:cs typeface="Arial" charset="0"/>
              </a:rPr>
              <a:t>Domestikace</a:t>
            </a:r>
            <a:r>
              <a:rPr lang="cs-CZ" b="1" dirty="0" smtClean="0">
                <a:latin typeface="Arial" charset="0"/>
                <a:cs typeface="Arial" charset="0"/>
              </a:rPr>
              <a:t> skotu</a:t>
            </a:r>
            <a:r>
              <a:rPr lang="cs-CZ" b="1" dirty="0" smtClean="0">
                <a:latin typeface="Albertus Extra Bold" pitchFamily="34" charset="0"/>
                <a:cs typeface="Arial" charset="0"/>
              </a:rPr>
              <a:t> </a:t>
            </a:r>
            <a:r>
              <a:rPr lang="cs-CZ" b="1" dirty="0" smtClean="0">
                <a:latin typeface="Arial" charset="0"/>
                <a:cs typeface="Arial" charset="0"/>
              </a:rPr>
              <a:t>(zdomácnění)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250825" y="1484313"/>
            <a:ext cx="8642350" cy="5041031"/>
          </a:xfrm>
        </p:spPr>
        <p:txBody>
          <a:bodyPr/>
          <a:lstStyle/>
          <a:p>
            <a:r>
              <a:rPr lang="cs-CZ" sz="1800" dirty="0" smtClean="0">
                <a:latin typeface="Albertus Medium" pitchFamily="34" charset="0"/>
                <a:cs typeface="Arial" charset="0"/>
              </a:rPr>
              <a:t>Chov zvířat – prvně zaznamenán v Asii.</a:t>
            </a:r>
          </a:p>
          <a:p>
            <a:r>
              <a:rPr lang="cs-CZ" sz="1800" dirty="0" smtClean="0">
                <a:latin typeface="Albertus Medium" pitchFamily="34" charset="0"/>
                <a:cs typeface="Arial" charset="0"/>
              </a:rPr>
              <a:t>10 tis.l. př.n.l. – doba primitivního zemědělství (zdomácněn vlk, ovce, kur).</a:t>
            </a:r>
          </a:p>
          <a:p>
            <a:r>
              <a:rPr lang="cs-CZ" sz="1800" dirty="0" smtClean="0">
                <a:latin typeface="Albertus Medium" pitchFamily="34" charset="0"/>
                <a:cs typeface="Arial" charset="0"/>
              </a:rPr>
              <a:t>od 8 tis.př.n.l. – zdomácněna koza, tur a prase.</a:t>
            </a:r>
          </a:p>
          <a:p>
            <a:r>
              <a:rPr lang="cs-CZ" sz="1800" dirty="0" smtClean="0">
                <a:latin typeface="Albertus Medium" pitchFamily="34" charset="0"/>
                <a:cs typeface="Arial" charset="0"/>
              </a:rPr>
              <a:t>Od 4,5 tis. př.n.l. – zdomácněn kůň.</a:t>
            </a:r>
          </a:p>
          <a:p>
            <a:endParaRPr lang="cs-CZ" sz="800" dirty="0" smtClean="0">
              <a:latin typeface="Albertus Medium" pitchFamily="34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cs-CZ" sz="800" dirty="0" smtClean="0">
              <a:latin typeface="Albertus Medium" pitchFamily="34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cs-CZ" sz="1800" dirty="0" smtClean="0">
                <a:latin typeface="Albertus Medium" pitchFamily="34" charset="0"/>
                <a:cs typeface="Arial" charset="0"/>
              </a:rPr>
              <a:t>Víš, kdy která zvířata zdomácněla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smtClean="0">
                <a:latin typeface="Albertus Medium" pitchFamily="34" charset="0"/>
                <a:cs typeface="Arial" charset="0"/>
              </a:rPr>
              <a:t>?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7613"/>
            <a:ext cx="9144000" cy="2735262"/>
          </a:xfrm>
          <a:prstGeom prst="rect">
            <a:avLst/>
          </a:prstGeom>
          <a:noFill/>
        </p:spPr>
      </p:pic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843213" y="4724400"/>
            <a:ext cx="1223963" cy="12255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SOUz Loštice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Ing. Miroslav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96AB-D49A-41B8-9AC5-6BD378203E1D}" type="slidenum">
              <a:rPr lang="en-GB"/>
              <a:pPr/>
              <a:t>6</a:t>
            </a:fld>
            <a:endParaRPr lang="en-GB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250825" y="333375"/>
            <a:ext cx="6626225" cy="574675"/>
          </a:xfrm>
        </p:spPr>
        <p:txBody>
          <a:bodyPr/>
          <a:lstStyle/>
          <a:p>
            <a:r>
              <a:rPr lang="cs-CZ" b="1" smtClean="0">
                <a:latin typeface="Albertus Extra Bold" pitchFamily="34" charset="0"/>
                <a:cs typeface="Arial" charset="0"/>
              </a:rPr>
              <a:t>Vlivy působ</a:t>
            </a:r>
            <a:r>
              <a:rPr lang="cs-CZ" b="1" smtClean="0">
                <a:latin typeface="Arial"/>
                <a:cs typeface="Arial" charset="0"/>
              </a:rPr>
              <a:t>í</a:t>
            </a:r>
            <a:r>
              <a:rPr lang="cs-CZ" b="1" smtClean="0">
                <a:latin typeface="Albertus Extra Bold" pitchFamily="34" charset="0"/>
                <a:cs typeface="Arial" charset="0"/>
              </a:rPr>
              <a:t>c</a:t>
            </a:r>
            <a:r>
              <a:rPr lang="cs-CZ" b="1" smtClean="0">
                <a:latin typeface="Arial"/>
                <a:cs typeface="Arial" charset="0"/>
              </a:rPr>
              <a:t>í</a:t>
            </a:r>
            <a:r>
              <a:rPr lang="cs-CZ" b="1" smtClean="0">
                <a:latin typeface="Albertus Extra Bold" pitchFamily="34" charset="0"/>
                <a:cs typeface="Arial" charset="0"/>
              </a:rPr>
              <a:t> na zdom</a:t>
            </a:r>
            <a:r>
              <a:rPr lang="cs-CZ" b="1" smtClean="0">
                <a:latin typeface="Arial"/>
                <a:cs typeface="Arial" charset="0"/>
              </a:rPr>
              <a:t>á</a:t>
            </a:r>
            <a:r>
              <a:rPr lang="cs-CZ" b="1" smtClean="0">
                <a:latin typeface="Albertus Extra Bold" pitchFamily="34" charset="0"/>
                <a:cs typeface="Arial" charset="0"/>
              </a:rPr>
              <a:t>cněn</a:t>
            </a:r>
            <a:r>
              <a:rPr lang="cs-CZ" b="1" smtClean="0">
                <a:latin typeface="Arial"/>
                <a:cs typeface="Arial" charset="0"/>
              </a:rPr>
              <a:t>í</a:t>
            </a:r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8569325" cy="50410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800" b="1" dirty="0" smtClean="0">
                <a:latin typeface="Albertus Medium" pitchFamily="34" charset="0"/>
                <a:cs typeface="Arial" charset="0"/>
              </a:rPr>
              <a:t>Prostředí</a:t>
            </a:r>
            <a:endParaRPr lang="cs-CZ" sz="1800" b="1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cs-CZ" sz="1600" dirty="0">
                <a:latin typeface="Albertus Medium" pitchFamily="34" charset="0"/>
                <a:cs typeface="Arial" charset="0"/>
              </a:rPr>
              <a:t>o</a:t>
            </a:r>
            <a:r>
              <a:rPr lang="cs-CZ" sz="1600" dirty="0" smtClean="0">
                <a:latin typeface="Albertus Medium" pitchFamily="34" charset="0"/>
                <a:cs typeface="Arial" charset="0"/>
              </a:rPr>
              <a:t>dezněla doba ledová (asi 20 tis. l. př. n. l.),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vyšší teplota,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růst plodin prospěšných člověku i zvířatům (nejvýznamnější faktory – teplota, vlhkost),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latin typeface="Albertus Medium" pitchFamily="34" charset="0"/>
                <a:cs typeface="Arial" charset="0"/>
              </a:rPr>
              <a:t>c</a:t>
            </a:r>
            <a:r>
              <a:rPr lang="cs-CZ" sz="1600" dirty="0" smtClean="0">
                <a:latin typeface="Albertus Medium" pitchFamily="34" charset="0"/>
                <a:cs typeface="Arial" charset="0"/>
              </a:rPr>
              <a:t>hovaná zvířata si udržela svoji vysokou konstituční pevnost, plodnost a adaptační schopnosti – odolnost.</a:t>
            </a:r>
          </a:p>
          <a:p>
            <a:pPr marL="609600" indent="-609600">
              <a:lnSpc>
                <a:spcPct val="90000"/>
              </a:lnSpc>
              <a:buNone/>
            </a:pPr>
            <a:endParaRPr lang="cs-CZ" sz="800" dirty="0" smtClean="0">
              <a:latin typeface="Albertus Medium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1800" b="1" dirty="0" smtClean="0">
                <a:latin typeface="Albertus Medium" pitchFamily="34" charset="0"/>
                <a:cs typeface="Arial" charset="0"/>
              </a:rPr>
              <a:t>Geografické rozšíření zvířat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v závislosti na zdrojích potravy nejdříve zdomácněny druhy zvířat nenáročných na prostředí i na zajištění krmiv, menšího vzrůstu a se stádovými formami chování.</a:t>
            </a:r>
          </a:p>
          <a:p>
            <a:pPr marL="609600" indent="-609600">
              <a:lnSpc>
                <a:spcPct val="90000"/>
              </a:lnSpc>
              <a:buNone/>
            </a:pPr>
            <a:endParaRPr lang="cs-CZ" sz="800" dirty="0" smtClean="0">
              <a:latin typeface="Albertus Medium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1800" b="1" dirty="0" err="1" smtClean="0">
                <a:latin typeface="Albertus Medium" pitchFamily="34" charset="0"/>
                <a:cs typeface="Arial" charset="0"/>
              </a:rPr>
              <a:t>Společensko</a:t>
            </a:r>
            <a:r>
              <a:rPr lang="cs-CZ" sz="1800" b="1" dirty="0" smtClean="0">
                <a:latin typeface="Albertus Medium" pitchFamily="34" charset="0"/>
                <a:cs typeface="Arial" charset="0"/>
              </a:rPr>
              <a:t> - historický vývoj člověka 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latin typeface="Albertus Medium" pitchFamily="34" charset="0"/>
                <a:cs typeface="Arial" charset="0"/>
              </a:rPr>
              <a:t>z</a:t>
            </a:r>
            <a:r>
              <a:rPr lang="cs-CZ" sz="1600" dirty="0" smtClean="0">
                <a:latin typeface="Albertus Medium" pitchFamily="34" charset="0"/>
                <a:cs typeface="Arial" charset="0"/>
              </a:rPr>
              <a:t> lovce  se stal zemědělec – domestikace zvířat, ovlivnila nové výrobní vztahy ve společnosti a umožnila její rozvoj.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SOUz Loštice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Ing. Miroslav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97E8-1B5A-4100-9253-3034D7CABA00}" type="slidenum">
              <a:rPr lang="en-GB"/>
              <a:pPr/>
              <a:t>7</a:t>
            </a:fld>
            <a:endParaRPr lang="en-GB"/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6624638" cy="720725"/>
          </a:xfrm>
        </p:spPr>
        <p:txBody>
          <a:bodyPr/>
          <a:lstStyle/>
          <a:p>
            <a:r>
              <a:rPr lang="cs-CZ" b="1" smtClean="0">
                <a:latin typeface="Albertus Extra Bold" pitchFamily="34" charset="0"/>
                <a:cs typeface="Arial" charset="0"/>
              </a:rPr>
              <a:t>Průběh domestikace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8569325" cy="496800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b="1" dirty="0" smtClean="0">
                <a:latin typeface="Albertus Medium" pitchFamily="34" charset="0"/>
                <a:cs typeface="Arial" charset="0"/>
              </a:rPr>
              <a:t>Zajetí</a:t>
            </a:r>
          </a:p>
          <a:p>
            <a:pPr lvl="1">
              <a:lnSpc>
                <a:spcPct val="80000"/>
              </a:lnSpc>
            </a:pPr>
            <a:r>
              <a:rPr lang="cs-CZ" sz="1600" dirty="0">
                <a:latin typeface="Albertus Medium" pitchFamily="34" charset="0"/>
                <a:cs typeface="Arial" charset="0"/>
              </a:rPr>
              <a:t>č</a:t>
            </a:r>
            <a:r>
              <a:rPr lang="cs-CZ" sz="1600" dirty="0" smtClean="0">
                <a:latin typeface="Albertus Medium" pitchFamily="34" charset="0"/>
                <a:cs typeface="Arial" charset="0"/>
              </a:rPr>
              <a:t>lověk lovec a zemědělec přestává kočovat,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má možnost „chovu zvířat“,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je prostorově omezen – krmení zvířat člověkem,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zjišťování možností využití přirozených vlastností zvířat.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sz="800" b="1" dirty="0" smtClean="0">
              <a:latin typeface="Albertus Medium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sz="1800" b="1" dirty="0" smtClean="0">
                <a:latin typeface="Albertus Medium" pitchFamily="34" charset="0"/>
                <a:cs typeface="Arial" charset="0"/>
              </a:rPr>
              <a:t>Ochočování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aktivní ovlivňování chování zvířat (výběr uvnitř druhu), z toho plyne hospodářské využití jejich vlastností.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sz="800" dirty="0" smtClean="0">
              <a:latin typeface="Albertus Medium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sz="1800" b="1" dirty="0" smtClean="0">
                <a:latin typeface="Albertus Medium" pitchFamily="34" charset="0"/>
                <a:cs typeface="Arial" charset="0"/>
              </a:rPr>
              <a:t>Vlastní domestikace</a:t>
            </a:r>
          </a:p>
          <a:p>
            <a:pPr lvl="1">
              <a:lnSpc>
                <a:spcPct val="80000"/>
              </a:lnSpc>
            </a:pPr>
            <a:r>
              <a:rPr lang="cs-CZ" sz="1600" dirty="0">
                <a:latin typeface="Albertus Medium" pitchFamily="34" charset="0"/>
                <a:cs typeface="Arial" charset="0"/>
              </a:rPr>
              <a:t>c</a:t>
            </a:r>
            <a:r>
              <a:rPr lang="cs-CZ" sz="1600" dirty="0" smtClean="0">
                <a:latin typeface="Albertus Medium" pitchFamily="34" charset="0"/>
                <a:cs typeface="Arial" charset="0"/>
              </a:rPr>
              <a:t>hování druhů, které byly hospodářsky nejvýhodnější,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vědomé ovlivnění reprodukce,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proces domestikace nelze považovat za ukončený (u některých druhů nebyla intenzita selekce výrazná nebo započala teprve nedávno – husa, bažant).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SOUz Loštice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Ing. Miroslav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2A0C-A058-4636-9F07-D94B402A6C77}" type="slidenum">
              <a:rPr lang="en-GB"/>
              <a:pPr/>
              <a:t>8</a:t>
            </a:fld>
            <a:endParaRPr lang="en-GB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6626225" cy="720725"/>
          </a:xfrm>
          <a:noFill/>
          <a:ln/>
        </p:spPr>
        <p:txBody>
          <a:bodyPr>
            <a:flatTx/>
          </a:bodyPr>
          <a:lstStyle/>
          <a:p>
            <a:r>
              <a:rPr lang="cs-CZ" b="1" smtClean="0">
                <a:latin typeface="Albertus Extra Bold" pitchFamily="34" charset="0"/>
                <a:cs typeface="Arial" charset="0"/>
              </a:rPr>
              <a:t>Domestikačn</a:t>
            </a:r>
            <a:r>
              <a:rPr lang="cs-CZ" b="1" smtClean="0">
                <a:latin typeface="Arial"/>
                <a:cs typeface="Arial" charset="0"/>
              </a:rPr>
              <a:t>í</a:t>
            </a:r>
            <a:r>
              <a:rPr lang="cs-CZ" b="1" smtClean="0">
                <a:latin typeface="Albertus Extra Bold" pitchFamily="34" charset="0"/>
                <a:cs typeface="Arial" charset="0"/>
              </a:rPr>
              <a:t> změny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640763" cy="5111750"/>
          </a:xfrm>
        </p:spPr>
        <p:txBody>
          <a:bodyPr/>
          <a:lstStyle/>
          <a:p>
            <a:r>
              <a:rPr lang="cs-CZ" sz="1800" b="1" dirty="0" smtClean="0">
                <a:latin typeface="Albertus Medium" pitchFamily="34" charset="0"/>
                <a:cs typeface="Arial" charset="0"/>
              </a:rPr>
              <a:t>Morfologické změny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cs-CZ" sz="1600" dirty="0">
                <a:latin typeface="Albertus Medium" pitchFamily="34" charset="0"/>
                <a:cs typeface="Arial" charset="0"/>
              </a:rPr>
              <a:t>v</a:t>
            </a:r>
            <a:r>
              <a:rPr lang="cs-CZ" sz="1600" dirty="0" smtClean="0">
                <a:latin typeface="Albertus Medium" pitchFamily="34" charset="0"/>
                <a:cs typeface="Arial" charset="0"/>
              </a:rPr>
              <a:t>ětší velikost – hmotnost těla,</a:t>
            </a:r>
          </a:p>
          <a:p>
            <a:pPr lvl="1"/>
            <a:r>
              <a:rPr lang="cs-CZ" sz="1600" dirty="0" smtClean="0">
                <a:latin typeface="Albertus Medium" pitchFamily="34" charset="0"/>
                <a:cs typeface="Arial" charset="0"/>
              </a:rPr>
              <a:t>zkrácení obličejové části hlavy,</a:t>
            </a:r>
          </a:p>
          <a:p>
            <a:pPr lvl="1"/>
            <a:r>
              <a:rPr lang="cs-CZ" sz="1600" dirty="0" smtClean="0">
                <a:latin typeface="Albertus Medium" pitchFamily="34" charset="0"/>
                <a:cs typeface="Arial" charset="0"/>
              </a:rPr>
              <a:t>barva srsti,</a:t>
            </a:r>
          </a:p>
          <a:p>
            <a:pPr lvl="1"/>
            <a:r>
              <a:rPr lang="cs-CZ" sz="1600" dirty="0" smtClean="0">
                <a:latin typeface="Albertus Medium" pitchFamily="34" charset="0"/>
                <a:cs typeface="Arial" charset="0"/>
              </a:rPr>
              <a:t>síla kůže,</a:t>
            </a:r>
          </a:p>
          <a:p>
            <a:pPr lvl="1"/>
            <a:r>
              <a:rPr lang="cs-CZ" sz="1600" dirty="0" smtClean="0">
                <a:latin typeface="Albertus Medium" pitchFamily="34" charset="0"/>
                <a:cs typeface="Arial" charset="0"/>
              </a:rPr>
              <a:t>růst svalové i tukové soustavy,</a:t>
            </a:r>
          </a:p>
          <a:p>
            <a:pPr lvl="1"/>
            <a:r>
              <a:rPr lang="cs-CZ" sz="1600" dirty="0" smtClean="0">
                <a:latin typeface="Albertus Medium" pitchFamily="34" charset="0"/>
                <a:cs typeface="Arial" charset="0"/>
              </a:rPr>
              <a:t>změny na vnitřních orgánech,</a:t>
            </a:r>
          </a:p>
          <a:p>
            <a:pPr lvl="2"/>
            <a:r>
              <a:rPr lang="cs-CZ" sz="1600" dirty="0" smtClean="0">
                <a:latin typeface="Albertus Medium" pitchFamily="34" charset="0"/>
                <a:cs typeface="Arial" charset="0"/>
              </a:rPr>
              <a:t>zvětšení zažívací soustavy, </a:t>
            </a:r>
          </a:p>
          <a:p>
            <a:pPr lvl="2"/>
            <a:r>
              <a:rPr lang="cs-CZ" sz="1600" dirty="0" smtClean="0">
                <a:latin typeface="Albertus Medium" pitchFamily="34" charset="0"/>
                <a:cs typeface="Arial" charset="0"/>
              </a:rPr>
              <a:t>srdce, </a:t>
            </a:r>
          </a:p>
          <a:p>
            <a:pPr lvl="2"/>
            <a:r>
              <a:rPr lang="cs-CZ" sz="1600" dirty="0" smtClean="0">
                <a:latin typeface="Albertus Medium" pitchFamily="34" charset="0"/>
                <a:cs typeface="Arial" charset="0"/>
              </a:rPr>
              <a:t>rozvinutí dýchací soustavy ,</a:t>
            </a:r>
          </a:p>
          <a:p>
            <a:pPr lvl="2"/>
            <a:r>
              <a:rPr lang="cs-CZ" sz="1600" dirty="0" smtClean="0">
                <a:latin typeface="Albertus Medium" pitchFamily="34" charset="0"/>
                <a:cs typeface="Arial" charset="0"/>
              </a:rPr>
              <a:t>u skotu s větším </a:t>
            </a:r>
            <a:r>
              <a:rPr lang="cs-CZ" sz="1600" dirty="0" err="1" smtClean="0">
                <a:latin typeface="Albertus Medium" pitchFamily="34" charset="0"/>
                <a:cs typeface="Arial" charset="0"/>
              </a:rPr>
              <a:t>osvalením</a:t>
            </a:r>
            <a:r>
              <a:rPr lang="cs-CZ" sz="1600" dirty="0" smtClean="0">
                <a:latin typeface="Albertus Medium" pitchFamily="34" charset="0"/>
                <a:cs typeface="Arial" charset="0"/>
              </a:rPr>
              <a:t> došlo ke vzniku masných plemen.</a:t>
            </a:r>
          </a:p>
          <a:p>
            <a:endParaRPr lang="cs-CZ" sz="1800" dirty="0" smtClean="0">
              <a:latin typeface="Albertus Medium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SOUz Loštice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Ing. Miroslav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12A2-5183-4850-8D95-C4264F0CC465}" type="slidenum">
              <a:rPr lang="en-GB"/>
              <a:pPr/>
              <a:t>9</a:t>
            </a:fld>
            <a:endParaRPr lang="en-GB"/>
          </a:p>
        </p:txBody>
      </p:sp>
      <p:sp>
        <p:nvSpPr>
          <p:cNvPr id="35842" name="Rectangle 2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8569325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800" b="1" dirty="0" smtClean="0">
                <a:latin typeface="Albertus Medium" pitchFamily="34" charset="0"/>
                <a:cs typeface="Arial" charset="0"/>
              </a:rPr>
              <a:t>Fyziologické změny</a:t>
            </a:r>
            <a:r>
              <a:rPr lang="cs-CZ" sz="1800" b="1" dirty="0" smtClean="0">
                <a:latin typeface="Albertus Medium" pitchFamily="34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prodloužení doby páření nebo pravidelné intervaly v průběhu celého roku,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zvýšení požadované produkce nebo změny požadované produkce (mléko a maso),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změny v činnosti nervové soustavy,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výběrem docházelo k histologické změně stavby těla</a:t>
            </a:r>
            <a:r>
              <a:rPr lang="cs-CZ" sz="1600" dirty="0" smtClean="0">
                <a:latin typeface="Albertus Medium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800" b="1" dirty="0" smtClean="0">
              <a:latin typeface="Albertus Medium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1800" b="1" dirty="0" smtClean="0">
                <a:latin typeface="Albertus Medium" pitchFamily="34" charset="0"/>
                <a:cs typeface="Arial" charset="0"/>
              </a:rPr>
              <a:t>Chování zvířat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Snižuje se pohlavní pud,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snižují se mateřské instinkty,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>
                <a:latin typeface="Albertus Medium" pitchFamily="34" charset="0"/>
                <a:cs typeface="Arial" charset="0"/>
              </a:rPr>
              <a:t>změna vztahu k člověku.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6688138" cy="792163"/>
          </a:xfrm>
          <a:noFill/>
          <a:ln/>
        </p:spPr>
        <p:txBody>
          <a:bodyPr>
            <a:flatTx/>
          </a:bodyPr>
          <a:lstStyle/>
          <a:p>
            <a:r>
              <a:rPr lang="cs-CZ" b="1" dirty="0" smtClean="0">
                <a:latin typeface="Albertus Extra Bold" pitchFamily="34" charset="0"/>
                <a:cs typeface="Arial" charset="0"/>
              </a:rPr>
              <a:t>Domestikačn</a:t>
            </a:r>
            <a:r>
              <a:rPr lang="cs-CZ" b="1" dirty="0" smtClean="0">
                <a:latin typeface="Arial"/>
                <a:cs typeface="Arial" charset="0"/>
              </a:rPr>
              <a:t>í</a:t>
            </a:r>
            <a:r>
              <a:rPr lang="cs-CZ" b="1" dirty="0" smtClean="0">
                <a:latin typeface="Albertus Extra Bold" pitchFamily="34" charset="0"/>
                <a:cs typeface="Arial" charset="0"/>
              </a:rPr>
              <a:t> změny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94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E7DBC5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693</Words>
  <Application>Microsoft Office PowerPoint</Application>
  <PresentationFormat>Předvádění na obrazovce (4:3)</PresentationFormat>
  <Paragraphs>154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 Unicode MS</vt:lpstr>
      <vt:lpstr>Albertus Extra Bold</vt:lpstr>
      <vt:lpstr>Albertus Medium</vt:lpstr>
      <vt:lpstr>Arial</vt:lpstr>
      <vt:lpstr>Calibri</vt:lpstr>
      <vt:lpstr>Times New Roman</vt:lpstr>
      <vt:lpstr>Office Theme</vt:lpstr>
      <vt:lpstr>DOMESTIKACE</vt:lpstr>
      <vt:lpstr>Prezentace aplikace PowerPoint</vt:lpstr>
      <vt:lpstr>Chov skotu – Domestikace</vt:lpstr>
      <vt:lpstr>Původ skotu</vt:lpstr>
      <vt:lpstr>Domestikace skotu (zdomácnění)</vt:lpstr>
      <vt:lpstr>Vlivy působící na zdomácnění  </vt:lpstr>
      <vt:lpstr>Průběh domestikace</vt:lpstr>
      <vt:lpstr>Domestikační změny</vt:lpstr>
      <vt:lpstr>Domestikační změny</vt:lpstr>
      <vt:lpstr>Domestikační změny</vt:lpstr>
      <vt:lpstr>Prezentace aplikace PowerPoint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PowerPoint Presentation</dc:title>
  <dc:creator>jontypearce</dc:creator>
  <cp:lastModifiedBy>Huk</cp:lastModifiedBy>
  <cp:revision>44</cp:revision>
  <dcterms:created xsi:type="dcterms:W3CDTF">2011-07-11T11:56:50Z</dcterms:created>
  <dcterms:modified xsi:type="dcterms:W3CDTF">2014-02-08T06:39:01Z</dcterms:modified>
</cp:coreProperties>
</file>