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DCEF3-0098-4A2E-87F6-E43FC99AD356}" type="datetimeFigureOut">
              <a:rPr lang="cs-CZ" smtClean="0"/>
              <a:pPr/>
              <a:t>19.9.2012</a:t>
            </a:fld>
            <a:endParaRPr lang="cs-CZ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310852B-646C-4A85-8D6D-17AED521958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DCEF3-0098-4A2E-87F6-E43FC99AD356}" type="datetimeFigureOut">
              <a:rPr lang="cs-CZ" smtClean="0"/>
              <a:pPr/>
              <a:t>19.9.2012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0852B-646C-4A85-8D6D-17AED521958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DCEF3-0098-4A2E-87F6-E43FC99AD356}" type="datetimeFigureOut">
              <a:rPr lang="cs-CZ" smtClean="0"/>
              <a:pPr/>
              <a:t>19.9.2012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0852B-646C-4A85-8D6D-17AED521958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21DCEF3-0098-4A2E-87F6-E43FC99AD356}" type="datetimeFigureOut">
              <a:rPr lang="cs-CZ" smtClean="0"/>
              <a:pPr/>
              <a:t>19.9.2012</a:t>
            </a:fld>
            <a:endParaRPr lang="cs-CZ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310852B-646C-4A85-8D6D-17AED521958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DCEF3-0098-4A2E-87F6-E43FC99AD356}" type="datetimeFigureOut">
              <a:rPr lang="cs-CZ" smtClean="0"/>
              <a:pPr/>
              <a:t>19.9.2012</a:t>
            </a:fld>
            <a:endParaRPr lang="cs-CZ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310852B-646C-4A85-8D6D-17AED521958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DCEF3-0098-4A2E-87F6-E43FC99AD356}" type="datetimeFigureOut">
              <a:rPr lang="cs-CZ" smtClean="0"/>
              <a:pPr/>
              <a:t>19.9.2012</a:t>
            </a:fld>
            <a:endParaRPr lang="cs-CZ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310852B-646C-4A85-8D6D-17AED521958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DCEF3-0098-4A2E-87F6-E43FC99AD356}" type="datetimeFigureOut">
              <a:rPr lang="cs-CZ" smtClean="0"/>
              <a:pPr/>
              <a:t>19.9.2012</a:t>
            </a:fld>
            <a:endParaRPr lang="cs-CZ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310852B-646C-4A85-8D6D-17AED521958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A21DCEF3-0098-4A2E-87F6-E43FC99AD356}" type="datetimeFigureOut">
              <a:rPr lang="cs-CZ" smtClean="0"/>
              <a:pPr/>
              <a:t>19.9.2012</a:t>
            </a:fld>
            <a:endParaRPr lang="cs-CZ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310852B-646C-4A85-8D6D-17AED521958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DCEF3-0098-4A2E-87F6-E43FC99AD356}" type="datetimeFigureOut">
              <a:rPr lang="cs-CZ" smtClean="0"/>
              <a:pPr/>
              <a:t>19.9.2012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0852B-646C-4A85-8D6D-17AED521958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DCEF3-0098-4A2E-87F6-E43FC99AD356}" type="datetimeFigureOut">
              <a:rPr lang="cs-CZ" smtClean="0"/>
              <a:pPr/>
              <a:t>19.9.2012</a:t>
            </a:fld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310852B-646C-4A85-8D6D-17AED521958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DCEF3-0098-4A2E-87F6-E43FC99AD356}" type="datetimeFigureOut">
              <a:rPr lang="cs-CZ" smtClean="0"/>
              <a:pPr/>
              <a:t>19.9.2012</a:t>
            </a:fld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310852B-646C-4A85-8D6D-17AED521958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DCEF3-0098-4A2E-87F6-E43FC99AD356}" type="datetimeFigureOut">
              <a:rPr lang="cs-CZ" smtClean="0"/>
              <a:pPr/>
              <a:t>19.9.2012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10852B-646C-4A85-8D6D-17AED5219581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0" y="836712"/>
            <a:ext cx="9144000" cy="4320480"/>
          </a:xfrm>
        </p:spPr>
        <p:txBody>
          <a:bodyPr/>
          <a:lstStyle/>
          <a:p>
            <a:pPr algn="ctr"/>
            <a:r>
              <a:rPr lang="cs-CZ" sz="3600" dirty="0" smtClean="0"/>
              <a:t>Ministerstvo práce a Sociálních věcí ČR</a:t>
            </a:r>
            <a:br>
              <a:rPr lang="cs-CZ" sz="3600" dirty="0" smtClean="0"/>
            </a:br>
            <a:r>
              <a:rPr lang="cs-CZ" sz="3600" dirty="0"/>
              <a:t/>
            </a:r>
            <a:br>
              <a:rPr lang="cs-CZ" sz="3600" dirty="0"/>
            </a:br>
            <a:r>
              <a:rPr lang="cs-CZ" sz="3600" dirty="0" smtClean="0"/>
              <a:t/>
            </a:r>
            <a:br>
              <a:rPr lang="cs-CZ" sz="3600" dirty="0" smtClean="0"/>
            </a:br>
            <a:r>
              <a:rPr lang="cs-CZ" sz="3600" dirty="0" smtClean="0"/>
              <a:t/>
            </a:r>
            <a:br>
              <a:rPr lang="cs-CZ" sz="3600" dirty="0" smtClean="0"/>
            </a:br>
            <a:r>
              <a:rPr lang="cs-CZ" sz="3600" dirty="0" smtClean="0"/>
              <a:t>ministerstvo zdravotnictví ČR</a:t>
            </a:r>
            <a:endParaRPr lang="cs-CZ" sz="3600" dirty="0"/>
          </a:p>
        </p:txBody>
      </p:sp>
    </p:spTree>
    <p:extLst>
      <p:ext uri="{BB962C8B-B14F-4D97-AF65-F5344CB8AC3E}">
        <p14:creationId xmlns:p14="http://schemas.microsoft.com/office/powerpoint/2010/main" xmlns="" val="3765720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cs-CZ" dirty="0"/>
              <a:t>Materiál je určen pro bezplatné používání pro potřeby výuky a vzdělávání na všech typech škol a školských zařízeních. Jakékoliv další využití podléhá autorskému zákonu.</a:t>
            </a:r>
          </a:p>
          <a:p>
            <a:pPr>
              <a:buFont typeface="Wingdings" pitchFamily="2" charset="2"/>
              <a:buNone/>
            </a:pPr>
            <a:endParaRPr lang="cs-CZ" dirty="0"/>
          </a:p>
          <a:p>
            <a:r>
              <a:rPr lang="cs-CZ" dirty="0"/>
              <a:t>Ostatní objekty a text je vlastní originální tvorbou autora nebo jsou součástí </a:t>
            </a:r>
            <a:r>
              <a:rPr lang="cs-CZ"/>
              <a:t>softwaru </a:t>
            </a:r>
            <a:r>
              <a:rPr lang="cs-CZ" smtClean="0"/>
              <a:t>Microsoft® Office</a:t>
            </a:r>
            <a:r>
              <a:rPr lang="cs-CZ" smtClean="0"/>
              <a:t>.</a:t>
            </a:r>
            <a:endParaRPr lang="cs-CZ" dirty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Závěrečné informace: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630198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sz="quarter" idx="13"/>
          </p:nvPr>
        </p:nvSpPr>
        <p:spPr>
          <a:xfrm>
            <a:off x="3456432" y="764704"/>
            <a:ext cx="5076008" cy="5616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3200" b="1" u="sng" dirty="0" smtClean="0"/>
              <a:t>MPSV ČR je ústředním orgánem státní správy  pro</a:t>
            </a:r>
            <a:r>
              <a:rPr lang="cs-CZ" sz="3200" b="1" dirty="0" smtClean="0"/>
              <a:t>:</a:t>
            </a:r>
          </a:p>
          <a:p>
            <a:pPr marL="0" indent="0">
              <a:buNone/>
            </a:pPr>
            <a:endParaRPr lang="cs-CZ" sz="3200" b="1" dirty="0"/>
          </a:p>
          <a:p>
            <a:pPr marL="0" indent="0">
              <a:buNone/>
            </a:pPr>
            <a:endParaRPr lang="cs-CZ" sz="3200" b="1" dirty="0" smtClean="0"/>
          </a:p>
          <a:p>
            <a:r>
              <a:rPr lang="cs-CZ" sz="3200" b="1" dirty="0" smtClean="0"/>
              <a:t>pracovně právní vztahy</a:t>
            </a:r>
          </a:p>
          <a:p>
            <a:r>
              <a:rPr lang="cs-CZ" sz="3200" b="1" dirty="0" smtClean="0"/>
              <a:t>bezpečnost práce</a:t>
            </a:r>
          </a:p>
          <a:p>
            <a:r>
              <a:rPr lang="cs-CZ" sz="3200" b="1" dirty="0" smtClean="0"/>
              <a:t>zaměstnanost a rekvalifikaci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23528" y="404664"/>
            <a:ext cx="3024336" cy="1872208"/>
          </a:xfrm>
        </p:spPr>
        <p:txBody>
          <a:bodyPr>
            <a:normAutofit/>
          </a:bodyPr>
          <a:lstStyle/>
          <a:p>
            <a:r>
              <a:rPr lang="cs-CZ" sz="2400" dirty="0" smtClean="0"/>
              <a:t>Ministerstvo práce a sociálních věcí</a:t>
            </a:r>
            <a:endParaRPr lang="cs-CZ" sz="2400" dirty="0"/>
          </a:p>
        </p:txBody>
      </p:sp>
      <p:pic>
        <p:nvPicPr>
          <p:cNvPr id="1026" name="Picture 2" descr="C:\Users\uzivatel\AppData\Local\Microsoft\Windows\Temporary Internet Files\Content.IE5\6FNF4Z28\MP900400289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276872"/>
            <a:ext cx="3286431" cy="4581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425212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zivatel\AppData\Local\Microsoft\Windows\Temporary Internet Files\Content.IE5\6FNF4Z28\MP900442432[1]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WatercolorSponge/>
                    </a14:imgEffect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348880"/>
            <a:ext cx="2088232" cy="834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ástupný symbol pro obsah 1"/>
          <p:cNvSpPr>
            <a:spLocks noGrp="1"/>
          </p:cNvSpPr>
          <p:nvPr>
            <p:ph sz="quarter" idx="13"/>
          </p:nvPr>
        </p:nvSpPr>
        <p:spPr>
          <a:xfrm>
            <a:off x="3923928" y="1196752"/>
            <a:ext cx="4680520" cy="51125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3200" dirty="0" smtClean="0"/>
              <a:t>Je ústředním orgánem státní správy pro:</a:t>
            </a:r>
          </a:p>
          <a:p>
            <a:pPr marL="0" indent="0">
              <a:buNone/>
            </a:pPr>
            <a:endParaRPr lang="cs-CZ" sz="3200" dirty="0" smtClean="0"/>
          </a:p>
          <a:p>
            <a:r>
              <a:rPr lang="cs-CZ" sz="3200" b="1" dirty="0" smtClean="0"/>
              <a:t>Kolektivní vyjednávání</a:t>
            </a:r>
          </a:p>
          <a:p>
            <a:pPr marL="0" indent="0">
              <a:buNone/>
            </a:pPr>
            <a:endParaRPr lang="cs-CZ" sz="3200" b="1" dirty="0" smtClean="0"/>
          </a:p>
          <a:p>
            <a:r>
              <a:rPr lang="cs-CZ" sz="3200" b="1" dirty="0" smtClean="0"/>
              <a:t>Mzdy a jiné odměny za práci</a:t>
            </a:r>
            <a:endParaRPr lang="cs-CZ" sz="3200" b="1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683568" y="836712"/>
            <a:ext cx="2304256" cy="1224136"/>
          </a:xfrm>
        </p:spPr>
        <p:txBody>
          <a:bodyPr>
            <a:normAutofit/>
          </a:bodyPr>
          <a:lstStyle/>
          <a:p>
            <a:r>
              <a:rPr lang="cs-CZ" sz="2800" dirty="0" smtClean="0"/>
              <a:t>MPSV ČR</a:t>
            </a:r>
            <a:endParaRPr lang="cs-CZ" sz="2800" dirty="0"/>
          </a:p>
        </p:txBody>
      </p:sp>
      <p:pic>
        <p:nvPicPr>
          <p:cNvPr id="2051" name="Picture 3" descr="C:\Users\uzivatel\AppData\Local\Microsoft\Windows\Temporary Internet Files\Content.IE5\6FNF4Z28\MP900422640[1].jpg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55736" y="4622398"/>
            <a:ext cx="1474933" cy="2204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165297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sz="quarter" idx="13"/>
          </p:nvPr>
        </p:nvSpPr>
        <p:spPr>
          <a:xfrm>
            <a:off x="3419872" y="1018179"/>
            <a:ext cx="5364040" cy="5256584"/>
          </a:xfrm>
        </p:spPr>
        <p:txBody>
          <a:bodyPr/>
          <a:lstStyle/>
          <a:p>
            <a:pPr marL="0" indent="0">
              <a:buNone/>
            </a:pPr>
            <a:r>
              <a:rPr lang="cs-CZ" sz="2400" dirty="0" smtClean="0"/>
              <a:t>Je ústředním orgánem státní správy pro: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dirty="0" smtClean="0"/>
          </a:p>
          <a:p>
            <a:r>
              <a:rPr lang="cs-CZ" sz="2800" b="1" dirty="0" smtClean="0"/>
              <a:t>důchodové zabezpečení</a:t>
            </a:r>
          </a:p>
          <a:p>
            <a:endParaRPr lang="cs-CZ" sz="2800" b="1" dirty="0" smtClean="0"/>
          </a:p>
          <a:p>
            <a:r>
              <a:rPr lang="cs-CZ" sz="2800" b="1" dirty="0" smtClean="0"/>
              <a:t>nemocenské pojištění</a:t>
            </a:r>
          </a:p>
          <a:p>
            <a:endParaRPr lang="cs-CZ" sz="2800" b="1" dirty="0" smtClean="0"/>
          </a:p>
          <a:p>
            <a:r>
              <a:rPr lang="cs-CZ" sz="2800" b="1" dirty="0" smtClean="0"/>
              <a:t>úrazové pojištění</a:t>
            </a:r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755576" y="980728"/>
            <a:ext cx="2387620" cy="1008112"/>
          </a:xfrm>
        </p:spPr>
        <p:txBody>
          <a:bodyPr>
            <a:normAutofit/>
          </a:bodyPr>
          <a:lstStyle/>
          <a:p>
            <a:r>
              <a:rPr lang="cs-CZ" sz="2800" dirty="0" smtClean="0"/>
              <a:t>MPSV ČR</a:t>
            </a:r>
            <a:endParaRPr lang="cs-CZ" sz="2800" dirty="0"/>
          </a:p>
        </p:txBody>
      </p:sp>
      <p:pic>
        <p:nvPicPr>
          <p:cNvPr id="3074" name="Picture 2" descr="C:\Users\uzivatel\AppData\Local\Microsoft\Windows\Temporary Internet Files\Content.IE5\6FNF4Z28\MP900439333[1]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486" y="2348880"/>
            <a:ext cx="2795971" cy="3947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419983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uzivatel\AppData\Local\Microsoft\Windows\Temporary Internet Files\Content.IE5\EV9L4UV8\MC900288991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9295" y="1772817"/>
            <a:ext cx="975695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uzivatel\AppData\Local\Microsoft\Windows\Temporary Internet Files\Content.IE5\EC6393UT\MP900382995[1]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4071" y="3837622"/>
            <a:ext cx="4644008" cy="3028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ástupný symbol pro obsah 1"/>
          <p:cNvSpPr>
            <a:spLocks noGrp="1"/>
          </p:cNvSpPr>
          <p:nvPr>
            <p:ph sz="quarter" idx="13"/>
          </p:nvPr>
        </p:nvSpPr>
        <p:spPr>
          <a:xfrm>
            <a:off x="3131840" y="260648"/>
            <a:ext cx="5832648" cy="59046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 smtClean="0"/>
              <a:t>Je ústředním orgánem státní správy pro:</a:t>
            </a:r>
          </a:p>
          <a:p>
            <a:r>
              <a:rPr lang="cs-CZ" sz="3200" b="1" dirty="0" smtClean="0"/>
              <a:t>sociální péči</a:t>
            </a:r>
          </a:p>
          <a:p>
            <a:r>
              <a:rPr lang="cs-CZ" sz="3200" b="1" dirty="0"/>
              <a:t>p</a:t>
            </a:r>
            <a:r>
              <a:rPr lang="cs-CZ" sz="3200" b="1" dirty="0" smtClean="0"/>
              <a:t>éči o pracovní podmínky žen a mladistvých</a:t>
            </a:r>
          </a:p>
          <a:p>
            <a:r>
              <a:rPr lang="cs-CZ" sz="3200" b="1" dirty="0" smtClean="0"/>
              <a:t>právní ochranu mateřství</a:t>
            </a:r>
          </a:p>
          <a:p>
            <a:r>
              <a:rPr lang="cs-CZ" sz="3200" b="1" dirty="0"/>
              <a:t>p</a:t>
            </a:r>
            <a:r>
              <a:rPr lang="cs-CZ" sz="3200" b="1" dirty="0" smtClean="0"/>
              <a:t>éči o rodinu a děti</a:t>
            </a:r>
          </a:p>
          <a:p>
            <a:r>
              <a:rPr lang="cs-CZ" sz="3200" b="1" dirty="0"/>
              <a:t>p</a:t>
            </a:r>
            <a:r>
              <a:rPr lang="cs-CZ" sz="3200" b="1" dirty="0" smtClean="0"/>
              <a:t>éči o občany, kteří potřebují  zvláštní pomoc</a:t>
            </a:r>
          </a:p>
          <a:p>
            <a:endParaRPr lang="cs-CZ" dirty="0"/>
          </a:p>
          <a:p>
            <a:r>
              <a:rPr lang="cs-CZ" dirty="0" smtClean="0"/>
              <a:t>a pro další otázky mzdové a sociální politiky</a:t>
            </a:r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899592" y="1268760"/>
            <a:ext cx="2243604" cy="1008112"/>
          </a:xfrm>
        </p:spPr>
        <p:txBody>
          <a:bodyPr>
            <a:normAutofit/>
          </a:bodyPr>
          <a:lstStyle/>
          <a:p>
            <a:r>
              <a:rPr lang="cs-CZ" sz="2800" dirty="0" err="1" smtClean="0"/>
              <a:t>mpsv</a:t>
            </a:r>
            <a:r>
              <a:rPr lang="cs-CZ" sz="2800" dirty="0" smtClean="0"/>
              <a:t> ČR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xmlns="" val="23726725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sz="quarter" idx="13"/>
          </p:nvPr>
        </p:nvSpPr>
        <p:spPr>
          <a:xfrm>
            <a:off x="3851920" y="188640"/>
            <a:ext cx="4824536" cy="61206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3200" u="sng" dirty="0" smtClean="0"/>
              <a:t>Ministerstvo zdravotnictví je ústředním orgánem státní správy pro:</a:t>
            </a:r>
          </a:p>
          <a:p>
            <a:endParaRPr lang="cs-CZ" sz="3200" dirty="0" smtClean="0"/>
          </a:p>
          <a:p>
            <a:r>
              <a:rPr lang="cs-CZ" sz="3200" b="1" dirty="0" smtClean="0"/>
              <a:t>zdravotní péči</a:t>
            </a:r>
          </a:p>
          <a:p>
            <a:endParaRPr lang="cs-CZ" sz="3200" b="1" dirty="0" smtClean="0"/>
          </a:p>
          <a:p>
            <a:r>
              <a:rPr lang="cs-CZ" sz="3200" b="1" dirty="0" smtClean="0"/>
              <a:t>ochranu veřejného zdraví</a:t>
            </a:r>
          </a:p>
          <a:p>
            <a:endParaRPr lang="cs-CZ" sz="3200" b="1" dirty="0" smtClean="0"/>
          </a:p>
          <a:p>
            <a:r>
              <a:rPr lang="cs-CZ" sz="3200" b="1" dirty="0" smtClean="0"/>
              <a:t>zdravotnickou vědeckovýzkumnou činnost</a:t>
            </a:r>
            <a:endParaRPr lang="cs-CZ" sz="3200" b="1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0" y="260648"/>
            <a:ext cx="3851920" cy="1224136"/>
          </a:xfrm>
        </p:spPr>
        <p:txBody>
          <a:bodyPr>
            <a:normAutofit/>
          </a:bodyPr>
          <a:lstStyle/>
          <a:p>
            <a:r>
              <a:rPr lang="cs-CZ" sz="2400" dirty="0" smtClean="0"/>
              <a:t>Ministerstvo zdravotnictví ČR</a:t>
            </a:r>
            <a:endParaRPr lang="cs-CZ" sz="2400" dirty="0"/>
          </a:p>
        </p:txBody>
      </p:sp>
      <p:pic>
        <p:nvPicPr>
          <p:cNvPr id="1026" name="Picture 2" descr="C:\Users\uzivatel\AppData\Local\Microsoft\Windows\Temporary Internet Files\Content.IE5\0PPJ4EOF\MP900400871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2131" y="1844824"/>
            <a:ext cx="3417789" cy="4273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370674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zivatel\AppData\Local\Microsoft\Windows\Temporary Internet Files\Content.IE5\0PPJ4EOF\MC900370794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5700" y="1918231"/>
            <a:ext cx="4394332" cy="4372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ástupný symbol pro obsah 1"/>
          <p:cNvSpPr>
            <a:spLocks noGrp="1"/>
          </p:cNvSpPr>
          <p:nvPr>
            <p:ph sz="quarter" idx="13"/>
          </p:nvPr>
        </p:nvSpPr>
        <p:spPr>
          <a:xfrm>
            <a:off x="3131840" y="188640"/>
            <a:ext cx="5328592" cy="612068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cs-CZ" sz="3400" dirty="0" smtClean="0"/>
              <a:t>Je ústředním orgánem státní správy pro:</a:t>
            </a:r>
          </a:p>
          <a:p>
            <a:pPr marL="0" indent="0">
              <a:buNone/>
            </a:pPr>
            <a:endParaRPr lang="cs-CZ" sz="3400" dirty="0" smtClean="0"/>
          </a:p>
          <a:p>
            <a:r>
              <a:rPr lang="cs-CZ" sz="4500" b="1" dirty="0"/>
              <a:t>z</a:t>
            </a:r>
            <a:r>
              <a:rPr lang="cs-CZ" sz="4500" b="1" dirty="0" smtClean="0"/>
              <a:t>dravotnická zařízení (v přímé řídící působnosti)</a:t>
            </a:r>
          </a:p>
          <a:p>
            <a:r>
              <a:rPr lang="cs-CZ" sz="4500" b="1" dirty="0"/>
              <a:t>z</a:t>
            </a:r>
            <a:r>
              <a:rPr lang="cs-CZ" sz="4500" b="1" dirty="0" smtClean="0"/>
              <a:t>acházení s návykovými látkami, přípravky, prekursory a pomocnými látkami</a:t>
            </a:r>
          </a:p>
          <a:p>
            <a:r>
              <a:rPr lang="cs-CZ" sz="4500" b="1" dirty="0"/>
              <a:t>v</a:t>
            </a:r>
            <a:r>
              <a:rPr lang="cs-CZ" sz="4500" b="1" dirty="0" smtClean="0"/>
              <a:t>yhledávání , ochranu a využívání  přírodních léčivých zdrojů</a:t>
            </a:r>
          </a:p>
          <a:p>
            <a:r>
              <a:rPr lang="cs-CZ" sz="4500" b="1" dirty="0"/>
              <a:t>p</a:t>
            </a:r>
            <a:r>
              <a:rPr lang="cs-CZ" sz="4500" b="1" dirty="0" smtClean="0"/>
              <a:t>řírodních léčebných lázní a zdrojů minerálních vod</a:t>
            </a:r>
          </a:p>
          <a:p>
            <a:r>
              <a:rPr lang="cs-CZ" sz="4500" b="1" dirty="0" smtClean="0"/>
              <a:t>diagnostiku a léčení lidí</a:t>
            </a:r>
          </a:p>
          <a:p>
            <a:r>
              <a:rPr lang="cs-CZ" sz="4500" b="1" dirty="0" smtClean="0"/>
              <a:t>zdravotní pojištění </a:t>
            </a:r>
          </a:p>
          <a:p>
            <a:r>
              <a:rPr lang="cs-CZ" sz="4500" b="1" dirty="0"/>
              <a:t>a</a:t>
            </a:r>
            <a:r>
              <a:rPr lang="cs-CZ" sz="4500" b="1" dirty="0" smtClean="0"/>
              <a:t> další</a:t>
            </a:r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0" y="188640"/>
            <a:ext cx="3143196" cy="936104"/>
          </a:xfrm>
        </p:spPr>
        <p:txBody>
          <a:bodyPr>
            <a:normAutofit/>
          </a:bodyPr>
          <a:lstStyle/>
          <a:p>
            <a:r>
              <a:rPr lang="cs-CZ" sz="2400" dirty="0" smtClean="0"/>
              <a:t>Ministerstvo zdravotnictví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xmlns="" val="7695437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uzivatel\AppData\Local\Microsoft\Windows\Temporary Internet Files\Content.IE5\6FNF4Z28\MP900308901[1]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645024"/>
            <a:ext cx="4053911" cy="3140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uzivatel\AppData\Local\Microsoft\Windows\Temporary Internet Files\Content.IE5\EC6393UT\MC900279730[1].wmf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3235127" cy="247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ástupný symbol pro obsah 1"/>
          <p:cNvSpPr>
            <a:spLocks noGrp="1"/>
          </p:cNvSpPr>
          <p:nvPr>
            <p:ph sz="quarter" idx="13"/>
          </p:nvPr>
        </p:nvSpPr>
        <p:spPr>
          <a:xfrm>
            <a:off x="395536" y="332656"/>
            <a:ext cx="6408712" cy="6192688"/>
          </a:xfrm>
        </p:spPr>
        <p:txBody>
          <a:bodyPr/>
          <a:lstStyle/>
          <a:p>
            <a:pPr marL="0" indent="0">
              <a:buNone/>
            </a:pPr>
            <a:r>
              <a:rPr lang="cs-CZ" sz="2800" b="1" dirty="0" smtClean="0"/>
              <a:t>Součástí  Ministerstva zdravotnictví ČR  je </a:t>
            </a:r>
            <a:r>
              <a:rPr lang="cs-CZ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Český inspektorát lázní a zřídel</a:t>
            </a:r>
            <a:r>
              <a:rPr lang="cs-CZ" sz="2800" b="1" dirty="0" smtClean="0"/>
              <a:t>.</a:t>
            </a:r>
          </a:p>
          <a:p>
            <a:endParaRPr lang="cs-CZ" b="1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pPr marL="0" indent="0">
              <a:buNone/>
            </a:pPr>
            <a:r>
              <a:rPr lang="cs-CZ" sz="2800" b="1" dirty="0" smtClean="0"/>
              <a:t>Organizační součástí Ministerstva zdravotnictví je </a:t>
            </a:r>
            <a:r>
              <a:rPr lang="cs-CZ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Inspektorát omamných a psychotropních látek</a:t>
            </a:r>
            <a:r>
              <a:rPr lang="cs-CZ" sz="2800" b="1" dirty="0" smtClean="0"/>
              <a:t>. </a:t>
            </a:r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xmlns="" val="29768097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cs-CZ" dirty="0" smtClean="0"/>
              <a:t>Zákon č. 2/1969 Sb., o zřízení ministerstev a jiných ústředních orgánů státní správy České republiky, ve znění pozdějších předpisů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67544" y="764704"/>
            <a:ext cx="3024336" cy="1584176"/>
          </a:xfrm>
        </p:spPr>
        <p:txBody>
          <a:bodyPr/>
          <a:lstStyle/>
          <a:p>
            <a:r>
              <a:rPr lang="cs-CZ" dirty="0" smtClean="0"/>
              <a:t>Použitá literatura a zdroje: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2816721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Veletrh</Template>
  <TotalTime>68</TotalTime>
  <Words>268</Words>
  <Application>Microsoft Office PowerPoint</Application>
  <PresentationFormat>Předvádění na obrazovce (4:3)</PresentationFormat>
  <Paragraphs>68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Tradeshow</vt:lpstr>
      <vt:lpstr>Ministerstvo práce a Sociálních věcí ČR    ministerstvo zdravotnictví ČR</vt:lpstr>
      <vt:lpstr>Ministerstvo práce a sociálních věcí</vt:lpstr>
      <vt:lpstr>MPSV ČR</vt:lpstr>
      <vt:lpstr>MPSV ČR</vt:lpstr>
      <vt:lpstr>mpsv ČR</vt:lpstr>
      <vt:lpstr>Ministerstvo zdravotnictví ČR</vt:lpstr>
      <vt:lpstr>Ministerstvo zdravotnictví</vt:lpstr>
      <vt:lpstr>Snímek 8</vt:lpstr>
      <vt:lpstr>Použitá literatura a zdroje:</vt:lpstr>
      <vt:lpstr>Závěrečné informace: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Ministerstvo práce a Sociálních věcí ČR    ministerstvo zdravotnictví ČR</dc:title>
  <dc:creator>uzivatel</dc:creator>
  <cp:lastModifiedBy> </cp:lastModifiedBy>
  <cp:revision>9</cp:revision>
  <dcterms:created xsi:type="dcterms:W3CDTF">2012-07-25T14:09:33Z</dcterms:created>
  <dcterms:modified xsi:type="dcterms:W3CDTF">2012-09-19T10:49:50Z</dcterms:modified>
</cp:coreProperties>
</file>