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7" r:id="rId2"/>
    <p:sldId id="258" r:id="rId3"/>
    <p:sldId id="260" r:id="rId4"/>
    <p:sldId id="259" r:id="rId5"/>
    <p:sldId id="261" r:id="rId6"/>
    <p:sldId id="263" r:id="rId7"/>
    <p:sldId id="265" r:id="rId8"/>
    <p:sldId id="267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8" d="100"/>
          <a:sy n="68" d="100"/>
        </p:scale>
        <p:origin x="-27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9FF51-27F2-40FC-BA7B-F198E2484B94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03E2D-97F9-4595-B3B8-48417038DC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2362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582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966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747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519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729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731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310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204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116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20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487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Texturizer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B0575-9B92-420F-9D75-B4B5394B3F89}" type="datetimeFigureOut">
              <a:rPr lang="cs-CZ" smtClean="0"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9C413-A34A-4EAA-A582-22248D018B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09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todilycz.cz/zbozifoto/is_167323_rozdelovac-xs-115911000.jpg" TargetMode="External"/><Relationship Id="rId2" Type="http://schemas.openxmlformats.org/officeDocument/2006/relationships/hyperlink" Target="http://www.google.cz/imgres?hl=cs&amp;client=firefox-a&amp;hs=noS&amp;sa=X&amp;rls=org.mozilla:cs:official&amp;biw=1440&amp;bih=807&amp;tbm=isch&amp;prmd=imvns&amp;tbnid=AipAnmRWG7s8WM:&amp;imgrefurl=http://www.yauto.cz/nahradni-dily/skoda-felicia-spinaci-skrinka-s-imobilizerem-78494.html&amp;docid=efK_QBTQmv9JnM&amp;imgurl=http://www.yauto.cz/includes/img/inzerce/Skoda_Felicia_spinaci_skrinka.jpg&amp;w=640&amp;h=480&amp;ei=riV8UJyjIMaRswbu04CICg&amp;zoom=1&amp;iact=hc&amp;vpx=179&amp;vpy=384&amp;dur=12105&amp;hovh=194&amp;hovw=259&amp;tx=147&amp;ty=112&amp;sig=113321648739181828245&amp;page=1&amp;tbnh=143&amp;tbnw=176&amp;start=0&amp;ndsp=25&amp;ved=1t:429,r:18,s:0,i:123" TargetMode="External"/><Relationship Id="rId1" Type="http://schemas.openxmlformats.org/officeDocument/2006/relationships/slideLayout" Target="../slideLayouts/slideLayout4.xml"/><Relationship Id="rId6" Type="http://schemas.openxmlformats.org/officeDocument/2006/relationships/slide" Target="slide4.xml"/><Relationship Id="rId5" Type="http://schemas.openxmlformats.org/officeDocument/2006/relationships/image" Target="../media/image7.png"/><Relationship Id="rId4" Type="http://schemas.openxmlformats.org/officeDocument/2006/relationships/hyperlink" Target="http://www.bmwblog.com/wp-content/uploads/BMW_Blog_-_Spark_Plug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pe.cz/img/products/A-Z04-1V.gif" TargetMode="External"/><Relationship Id="rId2" Type="http://schemas.openxmlformats.org/officeDocument/2006/relationships/hyperlink" Target="http://www.yauto.cz/includes/img/inzerce/Skoda_Felicia_spinaci_skrink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bmwblog.com/wp-content/uploads/BMW_Blog_-_Spark_Plug.jpg" TargetMode="External"/><Relationship Id="rId4" Type="http://schemas.openxmlformats.org/officeDocument/2006/relationships/hyperlink" Target="http://www.autodilycz.cz/zbozifoto/is_167323_rozdelovac-xs-115911000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hyperlink" Target="test_17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5.xml"/><Relationship Id="rId7" Type="http://schemas.openxmlformats.org/officeDocument/2006/relationships/slide" Target="slide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cz/imgres?hl=cs&amp;client=firefox-a&amp;hs=noS&amp;sa=X&amp;rls=org.mozilla:cs:official&amp;biw=1440&amp;bih=807&amp;tbm=isch&amp;prmd=imvns&amp;tbnid=AipAnmRWG7s8WM:&amp;imgrefurl=http://www.yauto.cz/nahradni-dily/skoda-felicia-spinaci-skrinka-s-imobilizerem-78494.html&amp;docid=efK_QBTQmv9JnM&amp;imgurl=http://www.yauto.cz/includes/img/inzerce/Skoda_Felicia_spinaci_skrinka.jpg&amp;w=640&amp;h=480&amp;ei=riV8UJyjIMaRswbu04CICg&amp;zoom=1&amp;iact=hc&amp;vpx=179&amp;vpy=384&amp;dur=12105&amp;hovh=194&amp;hovw=259&amp;tx=147&amp;ty=112&amp;sig=113321648739181828245&amp;page=1&amp;tbnh=143&amp;tbnw=176&amp;start=0&amp;ndsp=25&amp;ved=1t:429,r:18,s:0,i:123" TargetMode="External"/><Relationship Id="rId1" Type="http://schemas.openxmlformats.org/officeDocument/2006/relationships/slideLayout" Target="../slideLayouts/slideLayout4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pe.cz/img/products/A-Z04.gif" TargetMode="External"/><Relationship Id="rId2" Type="http://schemas.openxmlformats.org/officeDocument/2006/relationships/hyperlink" Target="http://www.google.cz/imgres?hl=cs&amp;client=firefox-a&amp;hs=noS&amp;sa=X&amp;rls=org.mozilla:cs:official&amp;biw=1440&amp;bih=807&amp;tbm=isch&amp;prmd=imvns&amp;tbnid=AipAnmRWG7s8WM:&amp;imgrefurl=http://www.yauto.cz/nahradni-dily/skoda-felicia-spinaci-skrinka-s-imobilizerem-78494.html&amp;docid=efK_QBTQmv9JnM&amp;imgurl=http://www.yauto.cz/includes/img/inzerce/Skoda_Felicia_spinaci_skrinka.jpg&amp;w=640&amp;h=480&amp;ei=riV8UJyjIMaRswbu04CICg&amp;zoom=1&amp;iact=hc&amp;vpx=179&amp;vpy=384&amp;dur=12105&amp;hovh=194&amp;hovw=259&amp;tx=147&amp;ty=112&amp;sig=113321648739181828245&amp;page=1&amp;tbnh=143&amp;tbnw=176&amp;start=0&amp;ndsp=25&amp;ved=1t:429,r:18,s:0,i:123" TargetMode="External"/><Relationship Id="rId1" Type="http://schemas.openxmlformats.org/officeDocument/2006/relationships/slideLayout" Target="../slideLayouts/slideLayout4.xml"/><Relationship Id="rId5" Type="http://schemas.openxmlformats.org/officeDocument/2006/relationships/slide" Target="slide9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todilycz.cz/zbozifoto/is_167323_rozdelovac-xs-115911000.jpg" TargetMode="External"/><Relationship Id="rId2" Type="http://schemas.openxmlformats.org/officeDocument/2006/relationships/hyperlink" Target="http://www.google.cz/imgres?hl=cs&amp;client=firefox-a&amp;hs=noS&amp;sa=X&amp;rls=org.mozilla:cs:official&amp;biw=1440&amp;bih=807&amp;tbm=isch&amp;prmd=imvns&amp;tbnid=AipAnmRWG7s8WM:&amp;imgrefurl=http://www.yauto.cz/nahradni-dily/skoda-felicia-spinaci-skrinka-s-imobilizerem-78494.html&amp;docid=efK_QBTQmv9JnM&amp;imgurl=http://www.yauto.cz/includes/img/inzerce/Skoda_Felicia_spinaci_skrinka.jpg&amp;w=640&amp;h=480&amp;ei=riV8UJyjIMaRswbu04CICg&amp;zoom=1&amp;iact=hc&amp;vpx=179&amp;vpy=384&amp;dur=12105&amp;hovh=194&amp;hovw=259&amp;tx=147&amp;ty=112&amp;sig=113321648739181828245&amp;page=1&amp;tbnh=143&amp;tbnw=176&amp;start=0&amp;ndsp=25&amp;ved=1t:429,r:18,s:0,i:123" TargetMode="External"/><Relationship Id="rId1" Type="http://schemas.openxmlformats.org/officeDocument/2006/relationships/slideLayout" Target="../slideLayouts/slideLayout4.xml"/><Relationship Id="rId5" Type="http://schemas.openxmlformats.org/officeDocument/2006/relationships/slide" Target="slide10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  <a:t>Elektrické příslušenství</a:t>
            </a:r>
            <a:endParaRPr lang="cs-CZ" dirty="0">
              <a:solidFill>
                <a:schemeClr val="accent6">
                  <a:lumMod val="75000"/>
                </a:schemeClr>
              </a:solidFill>
              <a:latin typeface="Maiandra GD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  <a:t>Zážehového motoru</a:t>
            </a:r>
            <a:endParaRPr lang="cs-CZ" sz="4000" dirty="0">
              <a:solidFill>
                <a:schemeClr val="accent6">
                  <a:lumMod val="75000"/>
                </a:schemeClr>
              </a:solidFill>
              <a:latin typeface="Maiandra GD" pitchFamily="34" charset="0"/>
            </a:endParaRPr>
          </a:p>
        </p:txBody>
      </p:sp>
      <p:sp>
        <p:nvSpPr>
          <p:cNvPr id="4" name="Šipka doprava 3">
            <a:hlinkClick r:id="rId2" action="ppaction://hlinksldjump"/>
          </p:cNvPr>
          <p:cNvSpPr/>
          <p:nvPr/>
        </p:nvSpPr>
        <p:spPr>
          <a:xfrm>
            <a:off x="7740352" y="5716677"/>
            <a:ext cx="978408" cy="484632"/>
          </a:xfrm>
          <a:prstGeom prst="rightArrow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943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/>
              <a:t>Zapalovací svíčka </a:t>
            </a:r>
            <a:endParaRPr lang="cs-CZ" sz="2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Zajišťuje </a:t>
            </a:r>
            <a:r>
              <a:rPr lang="cs-CZ" dirty="0"/>
              <a:t>přeskočení elektrické </a:t>
            </a:r>
            <a:r>
              <a:rPr lang="cs-CZ" dirty="0" smtClean="0"/>
              <a:t>jiskry - </a:t>
            </a:r>
            <a:r>
              <a:rPr lang="cs-CZ" dirty="0"/>
              <a:t>zažehnutí palivové směsi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>
              <a:hlinkClick r:id="rId2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marL="0" lvl="0" indent="0">
              <a:buNone/>
            </a:pPr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marL="0" lvl="0" indent="0">
              <a:buNone/>
            </a:pPr>
            <a:endParaRPr lang="cs-CZ" dirty="0">
              <a:solidFill>
                <a:prstClr val="black"/>
              </a:solidFill>
              <a:hlinkClick r:id="rId3"/>
            </a:endParaRPr>
          </a:p>
          <a:p>
            <a:pPr marL="0" lvl="0" indent="0">
              <a:buNone/>
            </a:pPr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marL="0" lvl="0" indent="0">
              <a:buNone/>
            </a:pPr>
            <a:endParaRPr lang="cs-CZ" dirty="0">
              <a:solidFill>
                <a:prstClr val="black"/>
              </a:solidFill>
              <a:hlinkClick r:id="rId3"/>
            </a:endParaRPr>
          </a:p>
          <a:p>
            <a:pPr marL="0" lvl="0" indent="0">
              <a:buNone/>
            </a:pPr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marL="0" lvl="0" indent="0">
              <a:buNone/>
            </a:pPr>
            <a:endParaRPr lang="cs-CZ" dirty="0">
              <a:solidFill>
                <a:prstClr val="black"/>
              </a:solidFill>
              <a:hlinkClick r:id="rId3"/>
            </a:endParaRPr>
          </a:p>
          <a:p>
            <a:pPr marL="0" lvl="0" indent="0">
              <a:buNone/>
            </a:pPr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marL="0" indent="0">
              <a:buNone/>
            </a:pPr>
            <a:r>
              <a:rPr lang="cs-CZ" sz="1600" dirty="0">
                <a:hlinkClick r:id="rId4"/>
              </a:rPr>
              <a:t>obr.4</a:t>
            </a:r>
            <a:endParaRPr lang="cs-CZ" sz="1600" dirty="0"/>
          </a:p>
          <a:p>
            <a:pPr marL="0" lvl="0" indent="0">
              <a:buNone/>
            </a:pPr>
            <a:endParaRPr lang="cs-CZ" dirty="0">
              <a:solidFill>
                <a:prstClr val="black"/>
              </a:solidFill>
              <a:hlinkClick r:id="rId3"/>
            </a:endParaRPr>
          </a:p>
          <a:p>
            <a:pPr lvl="0"/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lvl="0"/>
            <a:endParaRPr lang="cs-CZ" dirty="0">
              <a:solidFill>
                <a:prstClr val="black"/>
              </a:solidFill>
              <a:hlinkClick r:id="rId3"/>
            </a:endParaRPr>
          </a:p>
          <a:p>
            <a:pPr lvl="0"/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lvl="0"/>
            <a:endParaRPr lang="cs-CZ" dirty="0">
              <a:solidFill>
                <a:prstClr val="black"/>
              </a:solidFill>
              <a:hlinkClick r:id="rId3"/>
            </a:endParaRPr>
          </a:p>
          <a:p>
            <a:pPr lvl="0"/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marL="0" indent="0">
              <a:buNone/>
            </a:pP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6345776" y="6297941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endParaRPr lang="cs-CZ" sz="1600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49850" y="2464832"/>
            <a:ext cx="4235376" cy="2103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Šipka doprava 7">
            <a:hlinkClick r:id="rId6" action="ppaction://hlinksldjump"/>
          </p:cNvPr>
          <p:cNvSpPr/>
          <p:nvPr/>
        </p:nvSpPr>
        <p:spPr>
          <a:xfrm rot="10800000">
            <a:off x="467544" y="5949280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635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99592" y="1586403"/>
            <a:ext cx="756084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>
              <a:buNone/>
            </a:pPr>
            <a:endParaRPr lang="cs-CZ" sz="2400" dirty="0"/>
          </a:p>
          <a:p>
            <a:r>
              <a:rPr lang="cs-CZ" dirty="0"/>
              <a:t>Zdroje</a:t>
            </a:r>
            <a:r>
              <a:rPr lang="cs-CZ" dirty="0" smtClean="0"/>
              <a:t>: 	</a:t>
            </a:r>
          </a:p>
          <a:p>
            <a:r>
              <a:rPr lang="cs-CZ" dirty="0"/>
              <a:t>	</a:t>
            </a:r>
            <a:r>
              <a:rPr lang="cs-CZ" sz="1400" dirty="0" smtClean="0"/>
              <a:t>obr. </a:t>
            </a:r>
            <a:r>
              <a:rPr lang="cs-CZ" sz="1400" dirty="0"/>
              <a:t>1) </a:t>
            </a:r>
            <a:r>
              <a:rPr lang="cs-CZ" sz="1200" dirty="0">
                <a:hlinkClick r:id="rId2"/>
              </a:rPr>
              <a:t>http://www.yauto.cz/includes/img/inzerce/Skoda_Felicia_spinaci_skrinka.jpg</a:t>
            </a:r>
            <a:r>
              <a:rPr lang="cs-CZ" sz="1200" dirty="0" smtClean="0">
                <a:hlinkClick r:id="rId2"/>
              </a:rPr>
              <a:t>  </a:t>
            </a:r>
            <a:r>
              <a:rPr lang="cs-CZ" dirty="0" smtClean="0"/>
              <a:t>	</a:t>
            </a:r>
          </a:p>
          <a:p>
            <a:r>
              <a:rPr lang="cs-CZ" sz="1600" dirty="0"/>
              <a:t>	</a:t>
            </a:r>
            <a:r>
              <a:rPr lang="cs-CZ" sz="1400" dirty="0" smtClean="0"/>
              <a:t>obr. 2</a:t>
            </a:r>
            <a:r>
              <a:rPr lang="cs-CZ" sz="1400" dirty="0"/>
              <a:t>) </a:t>
            </a:r>
            <a:r>
              <a:rPr lang="cs-CZ" sz="1400" dirty="0">
                <a:hlinkClick r:id="rId3"/>
              </a:rPr>
              <a:t>http://</a:t>
            </a:r>
            <a:r>
              <a:rPr lang="cs-CZ" sz="1400" dirty="0" smtClean="0">
                <a:hlinkClick r:id="rId3"/>
              </a:rPr>
              <a:t>www.vape.cz/img/products/A-Z04-1V.gif</a:t>
            </a:r>
            <a:endParaRPr lang="cs-CZ" sz="1400" dirty="0" smtClean="0"/>
          </a:p>
          <a:p>
            <a:r>
              <a:rPr lang="cs-CZ" sz="1400" dirty="0"/>
              <a:t>	</a:t>
            </a:r>
            <a:r>
              <a:rPr lang="cs-CZ" sz="1400" dirty="0" smtClean="0"/>
              <a:t>obr. 3</a:t>
            </a:r>
            <a:r>
              <a:rPr lang="cs-CZ" sz="1400" dirty="0"/>
              <a:t>) </a:t>
            </a:r>
            <a:r>
              <a:rPr lang="cs-CZ" sz="1400" dirty="0" smtClean="0">
                <a:hlinkClick r:id="rId4"/>
              </a:rPr>
              <a:t>http://www.autodilycz.cz/zbozifoto/is_167323_rozdelovac-xs-115911000.jpg</a:t>
            </a:r>
            <a:endParaRPr lang="cs-CZ" sz="1400" dirty="0" smtClean="0"/>
          </a:p>
          <a:p>
            <a:r>
              <a:rPr lang="cs-CZ" sz="1400" dirty="0"/>
              <a:t>	</a:t>
            </a:r>
            <a:r>
              <a:rPr lang="cs-CZ" sz="1400" dirty="0" smtClean="0"/>
              <a:t>obr. 4</a:t>
            </a:r>
            <a:r>
              <a:rPr lang="cs-CZ" sz="1400" dirty="0"/>
              <a:t>) </a:t>
            </a:r>
            <a:r>
              <a:rPr lang="cs-CZ" sz="1400" dirty="0">
                <a:hlinkClick r:id="rId5"/>
              </a:rPr>
              <a:t>http://www.bmwblog.com/wp-content/uploads/BMW_Blog_-_Spark_Plug.jpg</a:t>
            </a:r>
            <a:endParaRPr lang="cs-CZ" sz="1400" dirty="0"/>
          </a:p>
          <a:p>
            <a:r>
              <a:rPr lang="cs-CZ" sz="1600" dirty="0"/>
              <a:t>Literatura: </a:t>
            </a:r>
            <a:r>
              <a:rPr lang="cs-CZ" sz="1600" dirty="0" smtClean="0"/>
              <a:t> </a:t>
            </a:r>
            <a:r>
              <a:rPr lang="cs-CZ" sz="1400" dirty="0" smtClean="0"/>
              <a:t>Doc. Ing. Jiří Šťastný, CSc., Ing. Branko Remek, CSc., </a:t>
            </a:r>
            <a:r>
              <a:rPr lang="cs-CZ" sz="1400" dirty="0" err="1" smtClean="0"/>
              <a:t>Autoelektrika</a:t>
            </a:r>
            <a:r>
              <a:rPr lang="cs-CZ" sz="1400" dirty="0" smtClean="0"/>
              <a:t> a </a:t>
            </a:r>
            <a:r>
              <a:rPr lang="cs-CZ" sz="1400" dirty="0" err="1" smtClean="0"/>
              <a:t>autoelektronika</a:t>
            </a:r>
            <a:r>
              <a:rPr lang="cs-CZ" sz="1400" dirty="0" smtClean="0"/>
              <a:t>, </a:t>
            </a:r>
            <a:br>
              <a:rPr lang="cs-CZ" sz="1400" dirty="0" smtClean="0"/>
            </a:br>
            <a:r>
              <a:rPr lang="cs-CZ" sz="1400" dirty="0" smtClean="0"/>
              <a:t>                        vydalo nakladatelství </a:t>
            </a:r>
            <a:r>
              <a:rPr lang="cs-CZ" sz="1400" dirty="0" err="1" smtClean="0"/>
              <a:t>T.Malina</a:t>
            </a:r>
            <a:r>
              <a:rPr lang="cs-CZ" sz="1400" dirty="0" smtClean="0"/>
              <a:t>, </a:t>
            </a:r>
            <a:r>
              <a:rPr lang="cs-CZ" sz="1400" dirty="0" err="1" smtClean="0"/>
              <a:t>Juarezova</a:t>
            </a:r>
            <a:r>
              <a:rPr lang="cs-CZ" sz="1400" dirty="0" smtClean="0"/>
              <a:t> 5, 160 00 Praha 6 v roce 1997. </a:t>
            </a:r>
          </a:p>
          <a:p>
            <a:r>
              <a:rPr lang="cs-CZ" sz="1400" dirty="0" err="1"/>
              <a:t>Schemata</a:t>
            </a:r>
            <a:r>
              <a:rPr lang="cs-CZ" sz="1400"/>
              <a:t> jsou z citované literatury.</a:t>
            </a:r>
          </a:p>
          <a:p>
            <a:r>
              <a:rPr lang="cs-CZ" sz="1600" smtClean="0"/>
              <a:t>       </a:t>
            </a:r>
            <a:endParaRPr lang="cs-CZ" sz="1600" dirty="0"/>
          </a:p>
          <a:p>
            <a:r>
              <a:rPr lang="cs-CZ" sz="1600" dirty="0"/>
              <a:t>Ostatní objekty a text je vlastní originální tvorbou autora nebo jsou součástí softwaru </a:t>
            </a:r>
            <a:endParaRPr lang="cs-CZ" sz="1600" dirty="0" smtClean="0"/>
          </a:p>
          <a:p>
            <a:r>
              <a:rPr lang="cs-CZ" sz="1600" dirty="0" smtClean="0"/>
              <a:t>Microsoft</a:t>
            </a:r>
            <a:r>
              <a:rPr lang="cs-CZ" sz="1600" dirty="0"/>
              <a:t>® Office.</a:t>
            </a:r>
          </a:p>
          <a:p>
            <a:r>
              <a:rPr lang="cs-CZ" sz="1600" dirty="0"/>
              <a:t>Kvíz je vypracován v softwaru </a:t>
            </a:r>
            <a:r>
              <a:rPr lang="cs-CZ" sz="1600" dirty="0" err="1"/>
              <a:t>HotPotatoes</a:t>
            </a:r>
            <a:r>
              <a:rPr lang="cs-CZ" sz="1600" baseline="30000" dirty="0" err="1"/>
              <a:t>TM</a:t>
            </a:r>
            <a:r>
              <a:rPr lang="cs-CZ" sz="1600" baseline="30000" dirty="0"/>
              <a:t> </a:t>
            </a:r>
            <a:r>
              <a:rPr lang="cs-CZ" sz="1600" dirty="0"/>
              <a:t>6. Je nedílnou součástí materiálu a je zakázáno šířit jej zvlášť.</a:t>
            </a:r>
            <a:endParaRPr lang="cs-CZ" sz="1600" b="1" dirty="0"/>
          </a:p>
          <a:p>
            <a:endParaRPr lang="cs-CZ" sz="24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980728"/>
            <a:ext cx="214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926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235449"/>
              </p:ext>
            </p:extLst>
          </p:nvPr>
        </p:nvGraphicFramePr>
        <p:xfrm>
          <a:off x="1043608" y="1758416"/>
          <a:ext cx="7056784" cy="3398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3528392"/>
              </a:tblGrid>
              <a:tr h="849694">
                <a:tc>
                  <a:txBody>
                    <a:bodyPr/>
                    <a:lstStyle/>
                    <a:p>
                      <a:r>
                        <a:rPr lang="cs-CZ" sz="3200" b="0" dirty="0" smtClean="0">
                          <a:solidFill>
                            <a:schemeClr val="tx1"/>
                          </a:solidFill>
                          <a:latin typeface="Maiandra GD" pitchFamily="34" charset="0"/>
                        </a:rPr>
                        <a:t>Význam</a:t>
                      </a:r>
                      <a:endParaRPr lang="cs-CZ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49694">
                <a:tc>
                  <a:txBody>
                    <a:bodyPr/>
                    <a:lstStyle/>
                    <a:p>
                      <a:r>
                        <a:rPr lang="cs-CZ" sz="3200" dirty="0" smtClean="0">
                          <a:latin typeface="Maiandra GD" pitchFamily="34" charset="0"/>
                        </a:rPr>
                        <a:t>Hlavní části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849694">
                <a:tc>
                  <a:txBody>
                    <a:bodyPr/>
                    <a:lstStyle/>
                    <a:p>
                      <a:r>
                        <a:rPr lang="cs-CZ" sz="3200" dirty="0" smtClean="0">
                          <a:latin typeface="Maiandra GD" pitchFamily="34" charset="0"/>
                        </a:rPr>
                        <a:t>Test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849694">
                <a:tc>
                  <a:txBody>
                    <a:bodyPr/>
                    <a:lstStyle/>
                    <a:p>
                      <a:r>
                        <a:rPr lang="cs-CZ" sz="3200" dirty="0" smtClean="0">
                          <a:latin typeface="Maiandra GD" pitchFamily="34" charset="0"/>
                        </a:rPr>
                        <a:t>Konec</a:t>
                      </a:r>
                      <a:r>
                        <a:rPr lang="cs-CZ" sz="3200" baseline="0" dirty="0" smtClean="0">
                          <a:latin typeface="Maiandra GD" pitchFamily="34" charset="0"/>
                        </a:rPr>
                        <a:t> prezentace</a:t>
                      </a:r>
                      <a:endParaRPr lang="cs-CZ" sz="3200" dirty="0">
                        <a:latin typeface="Maiandra G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Šipka doprava 2">
            <a:hlinkClick r:id="rId2" action="ppaction://hlinksldjump"/>
          </p:cNvPr>
          <p:cNvSpPr/>
          <p:nvPr/>
        </p:nvSpPr>
        <p:spPr>
          <a:xfrm>
            <a:off x="5076056" y="1988840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Šipka doprava 3">
            <a:hlinkClick r:id="rId3" action="ppaction://hlinksldjump"/>
          </p:cNvPr>
          <p:cNvSpPr/>
          <p:nvPr/>
        </p:nvSpPr>
        <p:spPr>
          <a:xfrm>
            <a:off x="5064605" y="2800352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>
            <a:hlinkClick r:id="rId4" action="ppaction://hlinkfile"/>
          </p:cNvPr>
          <p:cNvSpPr/>
          <p:nvPr/>
        </p:nvSpPr>
        <p:spPr>
          <a:xfrm>
            <a:off x="5076056" y="3592440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>
            <a:hlinkClick r:id="rId5" action="ppaction://hlinksldjump"/>
          </p:cNvPr>
          <p:cNvSpPr/>
          <p:nvPr/>
        </p:nvSpPr>
        <p:spPr>
          <a:xfrm>
            <a:off x="5076056" y="4437112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29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Význam </a:t>
            </a:r>
            <a:br>
              <a:rPr lang="cs-CZ" dirty="0" smtClean="0"/>
            </a:br>
            <a:r>
              <a:rPr lang="cs-CZ" sz="2700" dirty="0" smtClean="0"/>
              <a:t>elektrického příslušenství zážehového motoru</a:t>
            </a:r>
            <a:endParaRPr lang="cs-CZ" sz="2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pPr marL="0" indent="0" algn="ctr">
              <a:buNone/>
            </a:pPr>
            <a:r>
              <a:rPr lang="cs-CZ" dirty="0" smtClean="0"/>
              <a:t>	Upravuje </a:t>
            </a:r>
            <a:r>
              <a:rPr lang="cs-CZ" dirty="0"/>
              <a:t>elektrický proud pro zapálení </a:t>
            </a:r>
            <a:r>
              <a:rPr lang="cs-CZ" dirty="0" smtClean="0"/>
              <a:t>	palivové </a:t>
            </a:r>
            <a:r>
              <a:rPr lang="cs-CZ" dirty="0"/>
              <a:t>směsi v zážehovém motoru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Šipka doprava 3">
            <a:hlinkClick r:id="rId2" action="ppaction://hlinksldjump"/>
          </p:cNvPr>
          <p:cNvSpPr/>
          <p:nvPr/>
        </p:nvSpPr>
        <p:spPr>
          <a:xfrm rot="10800000">
            <a:off x="467544" y="5949280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706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cs-CZ" sz="3200" dirty="0" smtClean="0"/>
              <a:t>Schéma zapalovací soustavy zážehového motoru</a:t>
            </a:r>
            <a:endParaRPr lang="cs-CZ" sz="3200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668" y="1382570"/>
            <a:ext cx="5976664" cy="4897949"/>
          </a:xfrm>
          <a:prstGeom prst="rect">
            <a:avLst/>
          </a:prstGeom>
        </p:spPr>
      </p:pic>
      <p:sp>
        <p:nvSpPr>
          <p:cNvPr id="16" name="Obdélník 15">
            <a:hlinkClick r:id="rId3" action="ppaction://hlinksldjump"/>
          </p:cNvPr>
          <p:cNvSpPr/>
          <p:nvPr/>
        </p:nvSpPr>
        <p:spPr>
          <a:xfrm rot="19416640">
            <a:off x="2123404" y="2045278"/>
            <a:ext cx="936104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>
            <a:hlinkClick r:id="rId4" action="ppaction://hlinksldjump"/>
          </p:cNvPr>
          <p:cNvSpPr/>
          <p:nvPr/>
        </p:nvSpPr>
        <p:spPr>
          <a:xfrm>
            <a:off x="3059832" y="3501008"/>
            <a:ext cx="1224136" cy="2592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bdélník 17">
            <a:hlinkClick r:id="rId5" action="ppaction://hlinksldjump"/>
          </p:cNvPr>
          <p:cNvSpPr/>
          <p:nvPr/>
        </p:nvSpPr>
        <p:spPr>
          <a:xfrm>
            <a:off x="5148064" y="3140968"/>
            <a:ext cx="864096" cy="1656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délník 18">
            <a:hlinkClick r:id="rId5" action="ppaction://hlinksldjump"/>
          </p:cNvPr>
          <p:cNvSpPr/>
          <p:nvPr/>
        </p:nvSpPr>
        <p:spPr>
          <a:xfrm>
            <a:off x="5364088" y="4797152"/>
            <a:ext cx="432048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19">
            <a:hlinkClick r:id="rId6" action="ppaction://hlinksldjump"/>
          </p:cNvPr>
          <p:cNvSpPr/>
          <p:nvPr/>
        </p:nvSpPr>
        <p:spPr>
          <a:xfrm>
            <a:off x="3779912" y="1916832"/>
            <a:ext cx="216024" cy="524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20">
            <a:hlinkClick r:id="rId6" action="ppaction://hlinksldjump"/>
          </p:cNvPr>
          <p:cNvSpPr/>
          <p:nvPr/>
        </p:nvSpPr>
        <p:spPr>
          <a:xfrm>
            <a:off x="4499992" y="1916832"/>
            <a:ext cx="216024" cy="524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bdélník 21">
            <a:hlinkClick r:id="rId6" action="ppaction://hlinksldjump"/>
          </p:cNvPr>
          <p:cNvSpPr/>
          <p:nvPr/>
        </p:nvSpPr>
        <p:spPr>
          <a:xfrm>
            <a:off x="5148064" y="1916832"/>
            <a:ext cx="360040" cy="524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bdélník 22">
            <a:hlinkClick r:id="rId6" action="ppaction://hlinksldjump"/>
          </p:cNvPr>
          <p:cNvSpPr/>
          <p:nvPr/>
        </p:nvSpPr>
        <p:spPr>
          <a:xfrm>
            <a:off x="5940152" y="1916832"/>
            <a:ext cx="216024" cy="524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Obdélník 23">
            <a:hlinkClick r:id="rId7" action="ppaction://hlinksldjump"/>
          </p:cNvPr>
          <p:cNvSpPr/>
          <p:nvPr/>
        </p:nvSpPr>
        <p:spPr>
          <a:xfrm>
            <a:off x="1835696" y="3284984"/>
            <a:ext cx="50405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TextovéPole 25"/>
          <p:cNvSpPr txBox="1"/>
          <p:nvPr/>
        </p:nvSpPr>
        <p:spPr>
          <a:xfrm>
            <a:off x="2195736" y="101323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Klikněte na jednotlivé části zapalovací soustavy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Šipka doprava 13">
            <a:hlinkClick r:id="rId8" action="ppaction://hlinksldjump"/>
          </p:cNvPr>
          <p:cNvSpPr/>
          <p:nvPr/>
        </p:nvSpPr>
        <p:spPr>
          <a:xfrm rot="10800000">
            <a:off x="467544" y="5949280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Šipka doprava 14">
            <a:hlinkClick r:id="rId3" action="ppaction://hlinksldjump"/>
          </p:cNvPr>
          <p:cNvSpPr/>
          <p:nvPr/>
        </p:nvSpPr>
        <p:spPr>
          <a:xfrm>
            <a:off x="7884368" y="6093296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35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/>
              <a:t>Akumulátor – </a:t>
            </a:r>
            <a:r>
              <a:rPr lang="cs-CZ" sz="2400" dirty="0" smtClean="0"/>
              <a:t>zásobní zdroj </a:t>
            </a:r>
            <a:r>
              <a:rPr lang="cs-CZ" sz="2400" dirty="0" err="1" smtClean="0"/>
              <a:t>el.energie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cs-CZ" sz="2400" dirty="0"/>
              <a:t>akumulátor je tvořen plastovým kontejnerem, na jejímž vrcholu nalezneme vyvedený </a:t>
            </a:r>
            <a:r>
              <a:rPr lang="cs-CZ" sz="2400" b="1" dirty="0"/>
              <a:t>kladný</a:t>
            </a:r>
            <a:r>
              <a:rPr lang="cs-CZ" sz="2400" dirty="0"/>
              <a:t> a </a:t>
            </a:r>
            <a:r>
              <a:rPr lang="cs-CZ" sz="2400" b="1" dirty="0"/>
              <a:t>záporný</a:t>
            </a:r>
            <a:r>
              <a:rPr lang="cs-CZ" sz="2400" dirty="0"/>
              <a:t> pól, </a:t>
            </a:r>
          </a:p>
          <a:p>
            <a:pPr marL="0" indent="0">
              <a:buNone/>
            </a:pPr>
            <a:r>
              <a:rPr lang="cs-CZ" sz="2400" dirty="0" smtClean="0"/>
              <a:t>     plnící </a:t>
            </a:r>
            <a:r>
              <a:rPr lang="cs-CZ" sz="2400" dirty="0"/>
              <a:t>či odvětrací </a:t>
            </a:r>
            <a:r>
              <a:rPr lang="cs-CZ" sz="2400" dirty="0" smtClean="0"/>
              <a:t>zátky</a:t>
            </a:r>
          </a:p>
          <a:p>
            <a:pPr marL="0" indent="0">
              <a:buNone/>
            </a:pPr>
            <a:endParaRPr lang="cs-CZ" sz="2400" dirty="0"/>
          </a:p>
          <a:p>
            <a:pPr lvl="0"/>
            <a:r>
              <a:rPr lang="cs-CZ" sz="2400" dirty="0"/>
              <a:t>akumulátor je tvořen jednotlivými články, které jsou </a:t>
            </a:r>
            <a:br>
              <a:rPr lang="cs-CZ" sz="2400" dirty="0"/>
            </a:br>
            <a:r>
              <a:rPr lang="cs-CZ" sz="2400" dirty="0"/>
              <a:t>propojeny sériově </a:t>
            </a:r>
            <a:r>
              <a:rPr lang="cs-CZ" sz="2400" i="1" dirty="0"/>
              <a:t>(za sebou)</a:t>
            </a:r>
            <a:r>
              <a:rPr lang="cs-CZ" sz="2400" dirty="0"/>
              <a:t> </a:t>
            </a:r>
            <a:endParaRPr lang="cs-CZ" sz="2400" dirty="0" smtClean="0"/>
          </a:p>
          <a:p>
            <a:pPr marL="0" lvl="0" indent="0">
              <a:buNone/>
            </a:pPr>
            <a:endParaRPr lang="cs-CZ" sz="2400" dirty="0"/>
          </a:p>
          <a:p>
            <a:pPr lvl="0"/>
            <a:r>
              <a:rPr lang="cs-CZ" sz="2400" dirty="0"/>
              <a:t>články tvoří systém </a:t>
            </a:r>
            <a:r>
              <a:rPr lang="cs-CZ" sz="2400" b="1" u="sng" dirty="0"/>
              <a:t>kladných a záporných</a:t>
            </a:r>
            <a:r>
              <a:rPr lang="cs-CZ" sz="2400" dirty="0"/>
              <a:t> olověných desek, které jsou vzájemně odděleny </a:t>
            </a:r>
            <a:r>
              <a:rPr lang="cs-CZ" sz="2400" u="sng" dirty="0" smtClean="0"/>
              <a:t>separátorem</a:t>
            </a:r>
          </a:p>
          <a:p>
            <a:pPr lvl="0"/>
            <a:endParaRPr lang="cs-CZ" sz="2400" u="sng" dirty="0"/>
          </a:p>
          <a:p>
            <a:pPr lvl="0"/>
            <a:r>
              <a:rPr lang="cs-CZ" sz="2400" dirty="0"/>
              <a:t>náplní akumulátoru je </a:t>
            </a:r>
            <a:r>
              <a:rPr lang="cs-CZ" sz="2400" dirty="0" smtClean="0"/>
              <a:t>„elektrolyt“ - </a:t>
            </a:r>
            <a:r>
              <a:rPr lang="cs-CZ" sz="2400" b="1" u="sng" dirty="0" smtClean="0"/>
              <a:t>kyselina </a:t>
            </a:r>
            <a:r>
              <a:rPr lang="cs-CZ" sz="2400" b="1" u="sng" dirty="0"/>
              <a:t>sírová</a:t>
            </a:r>
            <a:r>
              <a:rPr lang="cs-CZ" sz="2400" dirty="0"/>
              <a:t> (H</a:t>
            </a:r>
            <a:r>
              <a:rPr lang="cs-CZ" sz="2400" baseline="-25000" dirty="0"/>
              <a:t>2</a:t>
            </a:r>
            <a:r>
              <a:rPr lang="cs-CZ" sz="2400" dirty="0"/>
              <a:t>SO</a:t>
            </a:r>
            <a:r>
              <a:rPr lang="cs-CZ" sz="2400" baseline="-25000" dirty="0"/>
              <a:t>4</a:t>
            </a:r>
            <a:r>
              <a:rPr lang="cs-CZ" sz="2400" dirty="0"/>
              <a:t>)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</a:t>
            </a:r>
            <a:r>
              <a:rPr lang="cs-CZ" sz="2400" u="sng" dirty="0" smtClean="0"/>
              <a:t>a </a:t>
            </a:r>
            <a:r>
              <a:rPr lang="cs-CZ" sz="2400" b="1" u="sng" dirty="0"/>
              <a:t>destilovaná voda</a:t>
            </a:r>
            <a:r>
              <a:rPr lang="cs-CZ" sz="2400" dirty="0"/>
              <a:t> smíchaná na hustotu </a:t>
            </a:r>
            <a:r>
              <a:rPr lang="cs-CZ" sz="2400" b="1" dirty="0"/>
              <a:t>1,28 g/cm</a:t>
            </a:r>
            <a:r>
              <a:rPr lang="cs-CZ" sz="2400" b="1" baseline="30000" dirty="0"/>
              <a:t>3</a:t>
            </a:r>
            <a:endParaRPr lang="cs-CZ" sz="2400" dirty="0"/>
          </a:p>
          <a:p>
            <a:endParaRPr lang="cs-CZ" dirty="0"/>
          </a:p>
        </p:txBody>
      </p:sp>
      <p:sp>
        <p:nvSpPr>
          <p:cNvPr id="4" name="Šipka doprava 3">
            <a:hlinkClick r:id="rId2" action="ppaction://hlinksldjump"/>
          </p:cNvPr>
          <p:cNvSpPr/>
          <p:nvPr/>
        </p:nvSpPr>
        <p:spPr>
          <a:xfrm>
            <a:off x="7884368" y="6093296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741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/>
              <a:t>Akumulátor 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</p:txBody>
      </p:sp>
      <p:pic>
        <p:nvPicPr>
          <p:cNvPr id="4" name="Zástupný symbol pro obsah 4" descr="http://i.idnes.cz/07/011/gal/FDV184613_autobaterie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7000" y="2143919"/>
            <a:ext cx="3810000" cy="34385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Šipka doprava 5">
            <a:hlinkClick r:id="rId3" action="ppaction://hlinksldjump"/>
          </p:cNvPr>
          <p:cNvSpPr/>
          <p:nvPr/>
        </p:nvSpPr>
        <p:spPr>
          <a:xfrm>
            <a:off x="7884368" y="6093296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520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/>
              <a:t>Spínací skříňka </a:t>
            </a:r>
            <a:endParaRPr lang="cs-CZ" sz="2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>
              <a:hlinkClick r:id="rId2"/>
            </a:endParaRPr>
          </a:p>
          <a:p>
            <a:pPr marL="0" indent="0">
              <a:buNone/>
            </a:pPr>
            <a:r>
              <a:rPr lang="cs-CZ" dirty="0" smtClean="0"/>
              <a:t>Zajišťuje vypnutí </a:t>
            </a:r>
            <a:r>
              <a:rPr lang="cs-CZ" dirty="0"/>
              <a:t>a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zapnutí elektrického obvodu</a:t>
            </a:r>
            <a:endParaRPr lang="cs-CZ" dirty="0">
              <a:hlinkClick r:id="rId2"/>
            </a:endParaRPr>
          </a:p>
          <a:p>
            <a:pPr marL="0" indent="0">
              <a:buNone/>
            </a:pPr>
            <a:endParaRPr lang="cs-CZ" dirty="0" smtClean="0">
              <a:hlinkClick r:id="rId2"/>
            </a:endParaRPr>
          </a:p>
          <a:p>
            <a:pPr marL="0" indent="0">
              <a:buNone/>
            </a:pPr>
            <a:endParaRPr lang="cs-CZ" dirty="0">
              <a:hlinkClick r:id="rId2"/>
            </a:endParaRPr>
          </a:p>
          <a:p>
            <a:pPr marL="0" indent="0">
              <a:buNone/>
            </a:pPr>
            <a:endParaRPr lang="cs-CZ" dirty="0" smtClean="0">
              <a:hlinkClick r:id="rId2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pPr marL="0" indent="0">
              <a:buNone/>
            </a:pPr>
            <a:r>
              <a:rPr lang="cs-CZ" sz="1600" dirty="0" smtClean="0">
                <a:hlinkClick r:id="rId2"/>
              </a:rPr>
              <a:t>obr.1</a:t>
            </a:r>
            <a:endParaRPr lang="cs-CZ" sz="1600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746" y="1556792"/>
            <a:ext cx="393643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Šipka doprava 6">
            <a:hlinkClick r:id="rId4" action="ppaction://hlinksldjump"/>
          </p:cNvPr>
          <p:cNvSpPr/>
          <p:nvPr/>
        </p:nvSpPr>
        <p:spPr>
          <a:xfrm>
            <a:off x="7884368" y="6093296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128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/>
              <a:t>Zapalovací cívka </a:t>
            </a:r>
            <a:endParaRPr lang="cs-CZ" sz="2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cs-CZ" dirty="0"/>
              <a:t>cívka zajišťuje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    </a:t>
            </a:r>
            <a:r>
              <a:rPr lang="cs-CZ" b="1" dirty="0" smtClean="0">
                <a:solidFill>
                  <a:srgbClr val="FF0000"/>
                </a:solidFill>
              </a:rPr>
              <a:t>přeměnu </a:t>
            </a:r>
            <a:r>
              <a:rPr lang="cs-CZ" b="1" dirty="0">
                <a:solidFill>
                  <a:srgbClr val="FF0000"/>
                </a:solidFill>
              </a:rPr>
              <a:t>napětí </a:t>
            </a:r>
            <a:r>
              <a:rPr lang="cs-CZ" b="1" dirty="0" smtClean="0">
                <a:solidFill>
                  <a:srgbClr val="FF0000"/>
                </a:solidFill>
              </a:rPr>
              <a:t>    </a:t>
            </a:r>
          </a:p>
          <a:p>
            <a:pPr marL="0" indent="0">
              <a:buNone/>
            </a:pPr>
            <a:r>
              <a:rPr lang="cs-CZ" b="1" dirty="0">
                <a:solidFill>
                  <a:srgbClr val="FF0000"/>
                </a:solidFill>
              </a:rPr>
              <a:t> </a:t>
            </a:r>
            <a:r>
              <a:rPr lang="cs-CZ" b="1" dirty="0" smtClean="0">
                <a:solidFill>
                  <a:srgbClr val="FF0000"/>
                </a:solidFill>
              </a:rPr>
              <a:t>   </a:t>
            </a:r>
            <a:r>
              <a:rPr lang="cs-CZ" dirty="0" smtClean="0"/>
              <a:t>používaného </a:t>
            </a:r>
            <a:r>
              <a:rPr lang="cs-CZ" dirty="0"/>
              <a:t>vozidla </a:t>
            </a:r>
            <a:r>
              <a:rPr lang="cs-CZ" dirty="0" smtClean="0"/>
              <a:t>na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    </a:t>
            </a:r>
            <a:r>
              <a:rPr lang="cs-CZ" b="1" dirty="0" smtClean="0"/>
              <a:t>napětí </a:t>
            </a:r>
            <a:r>
              <a:rPr lang="cs-CZ" b="1" dirty="0"/>
              <a:t>potřebné </a:t>
            </a:r>
            <a:r>
              <a:rPr lang="cs-CZ" dirty="0" smtClean="0"/>
              <a:t>pro</a:t>
            </a:r>
            <a:br>
              <a:rPr lang="cs-CZ" dirty="0" smtClean="0"/>
            </a:br>
            <a:r>
              <a:rPr lang="cs-CZ" dirty="0" smtClean="0"/>
              <a:t>    zapálení </a:t>
            </a:r>
            <a:r>
              <a:rPr lang="cs-CZ" dirty="0"/>
              <a:t>směsi </a:t>
            </a:r>
            <a:r>
              <a:rPr lang="cs-CZ" sz="2400" dirty="0" smtClean="0"/>
              <a:t>ve válcích</a:t>
            </a:r>
            <a:endParaRPr lang="cs-CZ" sz="2400" dirty="0" smtClean="0">
              <a:hlinkClick r:id="rId2"/>
            </a:endParaRPr>
          </a:p>
          <a:p>
            <a:pPr marL="0" indent="0">
              <a:buNone/>
            </a:pPr>
            <a:endParaRPr lang="cs-CZ" dirty="0">
              <a:hlinkClick r:id="rId2"/>
            </a:endParaRPr>
          </a:p>
          <a:p>
            <a:pPr marL="0" indent="0">
              <a:buNone/>
            </a:pPr>
            <a:endParaRPr lang="cs-CZ" dirty="0" smtClean="0">
              <a:hlinkClick r:id="rId2"/>
            </a:endParaRPr>
          </a:p>
          <a:p>
            <a:pPr marL="0" indent="0">
              <a:buNone/>
            </a:pPr>
            <a:endParaRPr lang="cs-CZ" dirty="0">
              <a:hlinkClick r:id="rId2"/>
            </a:endParaRPr>
          </a:p>
          <a:p>
            <a:pPr marL="0" indent="0">
              <a:buNone/>
            </a:pPr>
            <a:endParaRPr lang="cs-CZ" dirty="0" smtClean="0">
              <a:hlinkClick r:id="rId2"/>
            </a:endParaRPr>
          </a:p>
          <a:p>
            <a:pPr marL="0" indent="0">
              <a:buNone/>
            </a:pPr>
            <a:endParaRPr lang="cs-CZ" dirty="0">
              <a:hlinkClick r:id="rId2"/>
            </a:endParaRPr>
          </a:p>
          <a:p>
            <a:pPr marL="0" indent="0">
              <a:buNone/>
            </a:pPr>
            <a:endParaRPr lang="cs-CZ" dirty="0" smtClean="0">
              <a:hlinkClick r:id="rId2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pPr marL="0" indent="0">
              <a:buNone/>
            </a:pPr>
            <a:r>
              <a:rPr lang="cs-CZ" sz="1800" dirty="0" smtClean="0">
                <a:hlinkClick r:id="rId3"/>
              </a:rPr>
              <a:t>obr.2</a:t>
            </a:r>
            <a:endParaRPr lang="cs-CZ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168" y="1340768"/>
            <a:ext cx="4146742" cy="310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Šipka doprava 7">
            <a:hlinkClick r:id="rId5" action="ppaction://hlinksldjump"/>
          </p:cNvPr>
          <p:cNvSpPr/>
          <p:nvPr/>
        </p:nvSpPr>
        <p:spPr>
          <a:xfrm>
            <a:off x="7884368" y="6093296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398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/>
              <a:t>Rozdělovač </a:t>
            </a:r>
            <a:endParaRPr lang="cs-CZ" sz="2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Slouží </a:t>
            </a:r>
          </a:p>
          <a:p>
            <a:pPr marL="0" indent="0">
              <a:buNone/>
            </a:pPr>
            <a:r>
              <a:rPr lang="cs-CZ" dirty="0" smtClean="0"/>
              <a:t>k přepínání zdroje vysokého napětí </a:t>
            </a:r>
          </a:p>
          <a:p>
            <a:pPr marL="0" indent="0">
              <a:buNone/>
            </a:pPr>
            <a:r>
              <a:rPr lang="cs-CZ" dirty="0" smtClean="0"/>
              <a:t>ke svíčce, která má právě zapalovat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>
              <a:hlinkClick r:id="rId2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lvl="0"/>
            <a:endParaRPr lang="cs-CZ" dirty="0">
              <a:solidFill>
                <a:prstClr val="black"/>
              </a:solidFill>
              <a:hlinkClick r:id="rId3"/>
            </a:endParaRPr>
          </a:p>
          <a:p>
            <a:pPr lvl="0"/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lvl="0"/>
            <a:endParaRPr lang="cs-CZ" dirty="0">
              <a:solidFill>
                <a:prstClr val="black"/>
              </a:solidFill>
              <a:hlinkClick r:id="rId3"/>
            </a:endParaRPr>
          </a:p>
          <a:p>
            <a:pPr lvl="0"/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lvl="0"/>
            <a:endParaRPr lang="cs-CZ" dirty="0">
              <a:solidFill>
                <a:prstClr val="black"/>
              </a:solidFill>
              <a:hlinkClick r:id="rId3"/>
            </a:endParaRPr>
          </a:p>
          <a:p>
            <a:pPr lvl="0"/>
            <a:endParaRPr lang="cs-CZ" dirty="0" smtClean="0">
              <a:solidFill>
                <a:prstClr val="black"/>
              </a:solidFill>
              <a:hlinkClick r:id="rId3"/>
            </a:endParaRPr>
          </a:p>
          <a:p>
            <a:pPr marL="0" lvl="0" indent="0">
              <a:buNone/>
            </a:pPr>
            <a:r>
              <a:rPr lang="cs-CZ" sz="1600" dirty="0" smtClean="0">
                <a:solidFill>
                  <a:prstClr val="black"/>
                </a:solidFill>
                <a:hlinkClick r:id="rId3"/>
              </a:rPr>
              <a:t>obr.3</a:t>
            </a:r>
            <a:endParaRPr lang="cs-CZ" sz="1600" dirty="0">
              <a:solidFill>
                <a:prstClr val="black"/>
              </a:solidFill>
            </a:endParaRPr>
          </a:p>
          <a:p>
            <a:endParaRPr lang="cs-CZ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1628800"/>
            <a:ext cx="2033506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6345776" y="6297941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endParaRPr lang="cs-CZ" sz="1600" dirty="0">
              <a:solidFill>
                <a:prstClr val="black"/>
              </a:solidFill>
            </a:endParaRPr>
          </a:p>
        </p:txBody>
      </p:sp>
      <p:sp>
        <p:nvSpPr>
          <p:cNvPr id="9" name="Šipka doprava 8">
            <a:hlinkClick r:id="rId5" action="ppaction://hlinksldjump"/>
          </p:cNvPr>
          <p:cNvSpPr/>
          <p:nvPr/>
        </p:nvSpPr>
        <p:spPr>
          <a:xfrm>
            <a:off x="7884368" y="6093296"/>
            <a:ext cx="978408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796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139</Words>
  <Application>Microsoft Office PowerPoint</Application>
  <PresentationFormat>Předvádění na obrazovce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Elektrické příslušenství</vt:lpstr>
      <vt:lpstr>Prezentace aplikace PowerPoint</vt:lpstr>
      <vt:lpstr>Význam  elektrického příslušenství zážehového motoru</vt:lpstr>
      <vt:lpstr>Schéma zapalovací soustavy zážehového motoru</vt:lpstr>
      <vt:lpstr>Akumulátor – zásobní zdroj el.energie</vt:lpstr>
      <vt:lpstr>Akumulátor </vt:lpstr>
      <vt:lpstr>Spínací skříňka </vt:lpstr>
      <vt:lpstr>Zapalovací cívka </vt:lpstr>
      <vt:lpstr>Rozdělovač </vt:lpstr>
      <vt:lpstr>Zapalovací svíčka 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Elektrické příslušenství</dc:title>
  <dc:creator>Zdenek</dc:creator>
  <cp:lastModifiedBy>Zdenek</cp:lastModifiedBy>
  <cp:revision>50</cp:revision>
  <dcterms:created xsi:type="dcterms:W3CDTF">2012-10-10T10:55:44Z</dcterms:created>
  <dcterms:modified xsi:type="dcterms:W3CDTF">2012-11-26T17:02:12Z</dcterms:modified>
</cp:coreProperties>
</file>